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handoutMasterIdLst>
    <p:handoutMasterId r:id="rId135"/>
  </p:handoutMasterIdLst>
  <p:sldIdLst>
    <p:sldId id="503" r:id="rId4"/>
    <p:sldId id="256" r:id="rId5"/>
    <p:sldId id="266" r:id="rId7"/>
    <p:sldId id="705" r:id="rId8"/>
    <p:sldId id="259" r:id="rId9"/>
    <p:sldId id="618" r:id="rId10"/>
    <p:sldId id="269" r:id="rId11"/>
    <p:sldId id="616" r:id="rId12"/>
    <p:sldId id="274" r:id="rId13"/>
    <p:sldId id="619" r:id="rId14"/>
    <p:sldId id="620" r:id="rId15"/>
    <p:sldId id="622" r:id="rId16"/>
    <p:sldId id="623" r:id="rId17"/>
    <p:sldId id="258" r:id="rId18"/>
    <p:sldId id="624" r:id="rId19"/>
    <p:sldId id="625" r:id="rId20"/>
    <p:sldId id="626" r:id="rId21"/>
    <p:sldId id="627" r:id="rId22"/>
    <p:sldId id="628" r:id="rId23"/>
    <p:sldId id="629" r:id="rId24"/>
    <p:sldId id="286" r:id="rId25"/>
    <p:sldId id="289" r:id="rId26"/>
    <p:sldId id="706" r:id="rId27"/>
    <p:sldId id="717" r:id="rId28"/>
    <p:sldId id="707" r:id="rId29"/>
    <p:sldId id="631" r:id="rId30"/>
    <p:sldId id="710" r:id="rId31"/>
    <p:sldId id="711" r:id="rId32"/>
    <p:sldId id="712" r:id="rId33"/>
    <p:sldId id="713" r:id="rId34"/>
    <p:sldId id="805" r:id="rId35"/>
    <p:sldId id="806" r:id="rId36"/>
    <p:sldId id="807" r:id="rId37"/>
    <p:sldId id="808" r:id="rId38"/>
    <p:sldId id="820" r:id="rId39"/>
    <p:sldId id="821" r:id="rId40"/>
    <p:sldId id="822" r:id="rId41"/>
    <p:sldId id="949" r:id="rId42"/>
    <p:sldId id="823" r:id="rId43"/>
    <p:sldId id="824" r:id="rId44"/>
    <p:sldId id="950" r:id="rId45"/>
    <p:sldId id="825" r:id="rId46"/>
    <p:sldId id="826" r:id="rId47"/>
    <p:sldId id="835" r:id="rId48"/>
    <p:sldId id="951" r:id="rId49"/>
    <p:sldId id="836" r:id="rId50"/>
    <p:sldId id="809" r:id="rId51"/>
    <p:sldId id="837" r:id="rId52"/>
    <p:sldId id="838" r:id="rId53"/>
    <p:sldId id="829" r:id="rId54"/>
    <p:sldId id="827" r:id="rId55"/>
    <p:sldId id="828" r:id="rId56"/>
    <p:sldId id="952" r:id="rId57"/>
    <p:sldId id="844" r:id="rId58"/>
    <p:sldId id="845" r:id="rId59"/>
    <p:sldId id="846" r:id="rId60"/>
    <p:sldId id="847" r:id="rId61"/>
    <p:sldId id="848" r:id="rId62"/>
    <p:sldId id="849" r:id="rId63"/>
    <p:sldId id="839" r:id="rId64"/>
    <p:sldId id="953" r:id="rId65"/>
    <p:sldId id="954" r:id="rId66"/>
    <p:sldId id="955" r:id="rId67"/>
    <p:sldId id="956" r:id="rId68"/>
    <p:sldId id="957" r:id="rId69"/>
    <p:sldId id="958" r:id="rId70"/>
    <p:sldId id="960" r:id="rId71"/>
    <p:sldId id="961" r:id="rId72"/>
    <p:sldId id="962" r:id="rId73"/>
    <p:sldId id="963" r:id="rId74"/>
    <p:sldId id="964" r:id="rId75"/>
    <p:sldId id="965" r:id="rId76"/>
    <p:sldId id="1083" r:id="rId77"/>
    <p:sldId id="1084" r:id="rId78"/>
    <p:sldId id="1085" r:id="rId79"/>
    <p:sldId id="1086" r:id="rId80"/>
    <p:sldId id="1087" r:id="rId81"/>
    <p:sldId id="1088" r:id="rId82"/>
    <p:sldId id="942" r:id="rId83"/>
    <p:sldId id="1187" r:id="rId84"/>
    <p:sldId id="1194" r:id="rId85"/>
    <p:sldId id="1188" r:id="rId86"/>
    <p:sldId id="1189" r:id="rId87"/>
    <p:sldId id="943" r:id="rId88"/>
    <p:sldId id="944" r:id="rId89"/>
    <p:sldId id="945" r:id="rId90"/>
    <p:sldId id="946" r:id="rId91"/>
    <p:sldId id="1190" r:id="rId92"/>
    <p:sldId id="1195" r:id="rId93"/>
    <p:sldId id="840" r:id="rId94"/>
    <p:sldId id="841" r:id="rId95"/>
    <p:sldId id="842" r:id="rId96"/>
    <p:sldId id="830" r:id="rId97"/>
    <p:sldId id="831" r:id="rId98"/>
    <p:sldId id="947" r:id="rId99"/>
    <p:sldId id="832" r:id="rId100"/>
    <p:sldId id="833" r:id="rId101"/>
    <p:sldId id="834" r:id="rId102"/>
    <p:sldId id="1196" r:id="rId103"/>
    <p:sldId id="1197" r:id="rId104"/>
    <p:sldId id="1198" r:id="rId105"/>
    <p:sldId id="1199" r:id="rId106"/>
    <p:sldId id="1200" r:id="rId107"/>
    <p:sldId id="1201" r:id="rId108"/>
    <p:sldId id="1202" r:id="rId109"/>
    <p:sldId id="1203" r:id="rId110"/>
    <p:sldId id="1213" r:id="rId111"/>
    <p:sldId id="1214" r:id="rId112"/>
    <p:sldId id="1204" r:id="rId113"/>
    <p:sldId id="1205" r:id="rId114"/>
    <p:sldId id="1206" r:id="rId115"/>
    <p:sldId id="1207" r:id="rId116"/>
    <p:sldId id="1208" r:id="rId117"/>
    <p:sldId id="1209" r:id="rId118"/>
    <p:sldId id="1210" r:id="rId119"/>
    <p:sldId id="1211" r:id="rId120"/>
    <p:sldId id="1215" r:id="rId121"/>
    <p:sldId id="1216" r:id="rId122"/>
    <p:sldId id="1217" r:id="rId123"/>
    <p:sldId id="1218" r:id="rId124"/>
    <p:sldId id="1219" r:id="rId125"/>
    <p:sldId id="1220" r:id="rId126"/>
    <p:sldId id="1221" r:id="rId127"/>
    <p:sldId id="1222" r:id="rId128"/>
    <p:sldId id="1223" r:id="rId129"/>
    <p:sldId id="1234" r:id="rId130"/>
    <p:sldId id="1224" r:id="rId131"/>
    <p:sldId id="1225" r:id="rId132"/>
    <p:sldId id="1226" r:id="rId133"/>
    <p:sldId id="504" r:id="rId134"/>
  </p:sldIdLst>
  <p:sldSz cx="12192000" cy="6858000"/>
  <p:notesSz cx="7103745" cy="10234295"/>
  <p:custDataLst>
    <p:tags r:id="rId1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32" userDrawn="1">
          <p15:clr>
            <a:srgbClr val="A4A3A4"/>
          </p15:clr>
        </p15:guide>
        <p15:guide id="2" pos="37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1901C"/>
    <a:srgbClr val="F7860C"/>
    <a:srgbClr val="F4901C"/>
    <a:srgbClr val="F08F1C"/>
    <a:srgbClr val="0C308E"/>
    <a:srgbClr val="EBEDEF"/>
    <a:srgbClr val="92D050"/>
    <a:srgbClr val="B2B2B2"/>
    <a:srgbClr val="2020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532"/>
        <p:guide pos="3766"/>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9" Type="http://schemas.openxmlformats.org/officeDocument/2006/relationships/tags" Target="tags/tag157.xml"/><Relationship Id="rId138" Type="http://schemas.openxmlformats.org/officeDocument/2006/relationships/tableStyles" Target="tableStyles.xml"/><Relationship Id="rId137" Type="http://schemas.openxmlformats.org/officeDocument/2006/relationships/viewProps" Target="viewProps.xml"/><Relationship Id="rId136" Type="http://schemas.openxmlformats.org/officeDocument/2006/relationships/presProps" Target="presProps.xml"/><Relationship Id="rId135" Type="http://schemas.openxmlformats.org/officeDocument/2006/relationships/handoutMaster" Target="handoutMasters/handoutMaster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tags" Target="../tags/tag4.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1.png"/><Relationship Id="rId7" Type="http://schemas.openxmlformats.org/officeDocument/2006/relationships/tags" Target="../tags/tag7.xml"/><Relationship Id="rId6" Type="http://schemas.openxmlformats.org/officeDocument/2006/relationships/image" Target="../media/image10.png"/><Relationship Id="rId5" Type="http://schemas.openxmlformats.org/officeDocument/2006/relationships/tags" Target="../tags/tag6.xml"/><Relationship Id="rId4" Type="http://schemas.openxmlformats.org/officeDocument/2006/relationships/image" Target="../media/image7.png"/><Relationship Id="rId3" Type="http://schemas.openxmlformats.org/officeDocument/2006/relationships/tags" Target="../tags/tag5.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3.png"/><Relationship Id="rId7"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tags" Target="../tags/tag9.xml"/><Relationship Id="rId4" Type="http://schemas.openxmlformats.org/officeDocument/2006/relationships/image" Target="../media/image7.png"/><Relationship Id="rId3" Type="http://schemas.openxmlformats.org/officeDocument/2006/relationships/tags" Target="../tags/tag8.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7" Type="http://schemas.openxmlformats.org/officeDocument/2006/relationships/tags" Target="../tags/tag13.xml"/><Relationship Id="rId6" Type="http://schemas.openxmlformats.org/officeDocument/2006/relationships/image" Target="../media/image14.png"/><Relationship Id="rId5" Type="http://schemas.openxmlformats.org/officeDocument/2006/relationships/tags" Target="../tags/tag12.xml"/><Relationship Id="rId4" Type="http://schemas.openxmlformats.org/officeDocument/2006/relationships/image" Target="../media/image7.png"/><Relationship Id="rId3" Type="http://schemas.openxmlformats.org/officeDocument/2006/relationships/tags" Target="../tags/tag11.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7.png"/><Relationship Id="rId7" Type="http://schemas.openxmlformats.org/officeDocument/2006/relationships/tags" Target="../tags/tag16.xml"/><Relationship Id="rId6" Type="http://schemas.openxmlformats.org/officeDocument/2006/relationships/image" Target="../media/image16.png"/><Relationship Id="rId5" Type="http://schemas.openxmlformats.org/officeDocument/2006/relationships/tags" Target="../tags/tag15.xml"/><Relationship Id="rId4" Type="http://schemas.openxmlformats.org/officeDocument/2006/relationships/image" Target="../media/image7.png"/><Relationship Id="rId3" Type="http://schemas.openxmlformats.org/officeDocument/2006/relationships/tags" Target="../tags/tag14.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9.png"/><Relationship Id="rId7" Type="http://schemas.openxmlformats.org/officeDocument/2006/relationships/tags" Target="../tags/tag19.xml"/><Relationship Id="rId6" Type="http://schemas.openxmlformats.org/officeDocument/2006/relationships/image" Target="../media/image18.png"/><Relationship Id="rId5" Type="http://schemas.openxmlformats.org/officeDocument/2006/relationships/tags" Target="../tags/tag18.xml"/><Relationship Id="rId4" Type="http://schemas.openxmlformats.org/officeDocument/2006/relationships/image" Target="../media/image7.png"/><Relationship Id="rId3" Type="http://schemas.openxmlformats.org/officeDocument/2006/relationships/tags" Target="../tags/tag17.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21.png"/><Relationship Id="rId7" Type="http://schemas.openxmlformats.org/officeDocument/2006/relationships/tags" Target="../tags/tag22.xml"/><Relationship Id="rId6" Type="http://schemas.openxmlformats.org/officeDocument/2006/relationships/image" Target="../media/image20.png"/><Relationship Id="rId5" Type="http://schemas.openxmlformats.org/officeDocument/2006/relationships/tags" Target="../tags/tag21.xml"/><Relationship Id="rId4" Type="http://schemas.openxmlformats.org/officeDocument/2006/relationships/image" Target="../media/image7.png"/><Relationship Id="rId3" Type="http://schemas.openxmlformats.org/officeDocument/2006/relationships/tags" Target="../tags/tag20.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3.png"/><Relationship Id="rId7" Type="http://schemas.openxmlformats.org/officeDocument/2006/relationships/tags" Target="../tags/tag25.xml"/><Relationship Id="rId6" Type="http://schemas.openxmlformats.org/officeDocument/2006/relationships/image" Target="../media/image22.png"/><Relationship Id="rId5" Type="http://schemas.openxmlformats.org/officeDocument/2006/relationships/tags" Target="../tags/tag24.xml"/><Relationship Id="rId4" Type="http://schemas.openxmlformats.org/officeDocument/2006/relationships/image" Target="../media/image7.png"/><Relationship Id="rId3" Type="http://schemas.openxmlformats.org/officeDocument/2006/relationships/tags" Target="../tags/tag23.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5.png"/><Relationship Id="rId7" Type="http://schemas.openxmlformats.org/officeDocument/2006/relationships/tags" Target="../tags/tag28.xml"/><Relationship Id="rId6" Type="http://schemas.openxmlformats.org/officeDocument/2006/relationships/image" Target="../media/image24.png"/><Relationship Id="rId5" Type="http://schemas.openxmlformats.org/officeDocument/2006/relationships/tags" Target="../tags/tag27.xml"/><Relationship Id="rId4" Type="http://schemas.openxmlformats.org/officeDocument/2006/relationships/image" Target="../media/image7.png"/><Relationship Id="rId3" Type="http://schemas.openxmlformats.org/officeDocument/2006/relationships/tags" Target="../tags/tag26.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tags" Target="../tags/tag29.xml"/><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tags" Target="../tags/tag30.xml"/><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3.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5" name="图片 14" descr="600700标题223_画板 1 副本 2"/>
          <p:cNvPicPr>
            <a:picLocks noChangeAspect="1"/>
          </p:cNvPicPr>
          <p:nvPr userDrawn="1"/>
        </p:nvPicPr>
        <p:blipFill>
          <a:blip r:embed="rId5"/>
          <a:srcRect l="4793" t="15696" b="66409"/>
          <a:stretch>
            <a:fillRect/>
          </a:stretch>
        </p:blipFill>
        <p:spPr>
          <a:xfrm>
            <a:off x="90170" y="123190"/>
            <a:ext cx="4452620" cy="836930"/>
          </a:xfrm>
          <a:prstGeom prst="rect">
            <a:avLst/>
          </a:prstGeom>
        </p:spPr>
      </p:pic>
      <p:pic>
        <p:nvPicPr>
          <p:cNvPr id="45" name="图片 44" descr="600700标题2234_画板 1 副本 2"/>
          <p:cNvPicPr>
            <a:picLocks noChangeAspect="1"/>
          </p:cNvPicPr>
          <p:nvPr userDrawn="1"/>
        </p:nvPicPr>
        <p:blipFill>
          <a:blip r:embed="rId6"/>
          <a:srcRect t="19514" b="20621"/>
          <a:stretch>
            <a:fillRect/>
          </a:stretch>
        </p:blipFill>
        <p:spPr>
          <a:xfrm>
            <a:off x="2211705" y="803275"/>
            <a:ext cx="8203565" cy="491109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3" name="图片 22" descr="600700标题223_画板 1"/>
          <p:cNvPicPr>
            <a:picLocks noChangeAspect="1"/>
          </p:cNvPicPr>
          <p:nvPr userDrawn="1">
            <p:custDataLst>
              <p:tags r:id="rId5"/>
            </p:custDataLst>
          </p:nvPr>
        </p:nvPicPr>
        <p:blipFill>
          <a:blip r:embed="rId6"/>
          <a:srcRect l="5213" t="16918" b="66409"/>
          <a:stretch>
            <a:fillRect/>
          </a:stretch>
        </p:blipFill>
        <p:spPr>
          <a:xfrm>
            <a:off x="108585" y="180340"/>
            <a:ext cx="4433570" cy="779780"/>
          </a:xfrm>
          <a:prstGeom prst="rect">
            <a:avLst/>
          </a:prstGeom>
        </p:spPr>
      </p:pic>
      <p:pic>
        <p:nvPicPr>
          <p:cNvPr id="53" name="图片 52" descr="600700标题2234_画板 1"/>
          <p:cNvPicPr>
            <a:picLocks noChangeAspect="1"/>
          </p:cNvPicPr>
          <p:nvPr userDrawn="1">
            <p:custDataLst>
              <p:tags r:id="rId7"/>
            </p:custDataLst>
          </p:nvPr>
        </p:nvPicPr>
        <p:blipFill>
          <a:blip r:embed="rId8"/>
          <a:srcRect t="24158" b="21782"/>
          <a:stretch>
            <a:fillRect/>
          </a:stretch>
        </p:blipFill>
        <p:spPr>
          <a:xfrm>
            <a:off x="2210435" y="1184275"/>
            <a:ext cx="8205470" cy="443484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2" name="图片 21" descr="600700标题223_画板 1 副本"/>
          <p:cNvPicPr>
            <a:picLocks noChangeAspect="1"/>
          </p:cNvPicPr>
          <p:nvPr userDrawn="1">
            <p:custDataLst>
              <p:tags r:id="rId5"/>
            </p:custDataLst>
          </p:nvPr>
        </p:nvPicPr>
        <p:blipFill>
          <a:blip r:embed="rId6"/>
          <a:srcRect l="4997" t="16307" b="61901"/>
          <a:stretch>
            <a:fillRect/>
          </a:stretch>
        </p:blipFill>
        <p:spPr>
          <a:xfrm>
            <a:off x="99695" y="151765"/>
            <a:ext cx="4443095" cy="1019175"/>
          </a:xfrm>
          <a:prstGeom prst="rect">
            <a:avLst/>
          </a:prstGeom>
        </p:spPr>
      </p:pic>
      <p:pic>
        <p:nvPicPr>
          <p:cNvPr id="52" name="图片 51" descr="600700标题2234_画板 1 副本"/>
          <p:cNvPicPr>
            <a:picLocks noChangeAspect="1"/>
          </p:cNvPicPr>
          <p:nvPr userDrawn="1">
            <p:custDataLst>
              <p:tags r:id="rId7"/>
            </p:custDataLst>
          </p:nvPr>
        </p:nvPicPr>
        <p:blipFill>
          <a:blip r:embed="rId8"/>
          <a:srcRect t="20528" b="18004"/>
          <a:stretch>
            <a:fillRect/>
          </a:stretch>
        </p:blipFill>
        <p:spPr>
          <a:xfrm>
            <a:off x="2211705" y="886460"/>
            <a:ext cx="8203565" cy="504253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1" name="图片 20" descr="600700标题223_画板 1 副本 8"/>
          <p:cNvPicPr>
            <a:picLocks noChangeAspect="1"/>
          </p:cNvPicPr>
          <p:nvPr userDrawn="1">
            <p:custDataLst>
              <p:tags r:id="rId5"/>
            </p:custDataLst>
          </p:nvPr>
        </p:nvPicPr>
        <p:blipFill>
          <a:blip r:embed="rId6"/>
          <a:srcRect l="5608" t="16511" b="69437"/>
          <a:stretch>
            <a:fillRect/>
          </a:stretch>
        </p:blipFill>
        <p:spPr>
          <a:xfrm>
            <a:off x="128270" y="161290"/>
            <a:ext cx="4414520" cy="657225"/>
          </a:xfrm>
          <a:prstGeom prst="rect">
            <a:avLst/>
          </a:prstGeom>
        </p:spPr>
      </p:pic>
      <p:pic>
        <p:nvPicPr>
          <p:cNvPr id="51" name="图片 50" descr="600700标题2234_画板 1 副本 8"/>
          <p:cNvPicPr>
            <a:picLocks noChangeAspect="1"/>
          </p:cNvPicPr>
          <p:nvPr userDrawn="1">
            <p:custDataLst>
              <p:tags r:id="rId7"/>
            </p:custDataLst>
          </p:nvPr>
        </p:nvPicPr>
        <p:blipFill>
          <a:blip r:embed="rId8"/>
          <a:srcRect t="19700" b="21348"/>
          <a:stretch>
            <a:fillRect/>
          </a:stretch>
        </p:blipFill>
        <p:spPr>
          <a:xfrm>
            <a:off x="2211705" y="818515"/>
            <a:ext cx="8203565" cy="483616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4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0" name="图片 19" descr="600700标题223_画板 1 副本 7"/>
          <p:cNvPicPr>
            <a:picLocks noChangeAspect="1"/>
          </p:cNvPicPr>
          <p:nvPr userDrawn="1">
            <p:custDataLst>
              <p:tags r:id="rId5"/>
            </p:custDataLst>
          </p:nvPr>
        </p:nvPicPr>
        <p:blipFill>
          <a:blip r:embed="rId6"/>
          <a:srcRect l="4986" t="15494" b="66404"/>
          <a:stretch>
            <a:fillRect/>
          </a:stretch>
        </p:blipFill>
        <p:spPr>
          <a:xfrm>
            <a:off x="100330" y="113665"/>
            <a:ext cx="4441190" cy="846455"/>
          </a:xfrm>
          <a:prstGeom prst="rect">
            <a:avLst/>
          </a:prstGeom>
        </p:spPr>
      </p:pic>
      <p:pic>
        <p:nvPicPr>
          <p:cNvPr id="50" name="图片 49" descr="600700标题2234_画板 1 副本 7"/>
          <p:cNvPicPr>
            <a:picLocks noChangeAspect="1"/>
          </p:cNvPicPr>
          <p:nvPr userDrawn="1">
            <p:custDataLst>
              <p:tags r:id="rId7"/>
            </p:custDataLst>
          </p:nvPr>
        </p:nvPicPr>
        <p:blipFill>
          <a:blip r:embed="rId8"/>
          <a:srcRect t="19949" b="21629"/>
          <a:stretch>
            <a:fillRect/>
          </a:stretch>
        </p:blipFill>
        <p:spPr>
          <a:xfrm>
            <a:off x="2212975" y="838835"/>
            <a:ext cx="8199755" cy="479234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6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6" name="图片 15" descr="600700标题223_画板 1 副本 3"/>
          <p:cNvPicPr>
            <a:picLocks noChangeAspect="1"/>
          </p:cNvPicPr>
          <p:nvPr userDrawn="1">
            <p:custDataLst>
              <p:tags r:id="rId5"/>
            </p:custDataLst>
          </p:nvPr>
        </p:nvPicPr>
        <p:blipFill>
          <a:blip r:embed="rId6"/>
          <a:srcRect l="4374" t="15494" b="68604"/>
          <a:stretch>
            <a:fillRect/>
          </a:stretch>
        </p:blipFill>
        <p:spPr>
          <a:xfrm>
            <a:off x="71755" y="113665"/>
            <a:ext cx="4469765" cy="743585"/>
          </a:xfrm>
          <a:prstGeom prst="rect">
            <a:avLst/>
          </a:prstGeom>
        </p:spPr>
      </p:pic>
      <p:pic>
        <p:nvPicPr>
          <p:cNvPr id="46" name="图片 45" descr="600700标题2234_画板 1 副本 3"/>
          <p:cNvPicPr>
            <a:picLocks noChangeAspect="1"/>
          </p:cNvPicPr>
          <p:nvPr userDrawn="1">
            <p:custDataLst>
              <p:tags r:id="rId7"/>
            </p:custDataLst>
          </p:nvPr>
        </p:nvPicPr>
        <p:blipFill>
          <a:blip r:embed="rId8"/>
          <a:srcRect t="22418" b="18726"/>
          <a:stretch>
            <a:fillRect/>
          </a:stretch>
        </p:blipFill>
        <p:spPr>
          <a:xfrm>
            <a:off x="2212975" y="1041400"/>
            <a:ext cx="8199755" cy="4827905"/>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7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9" name="图片 18" descr="600700标题223_画板 1 副本 6"/>
          <p:cNvPicPr>
            <a:picLocks noChangeAspect="1"/>
          </p:cNvPicPr>
          <p:nvPr userDrawn="1">
            <p:custDataLst>
              <p:tags r:id="rId5"/>
            </p:custDataLst>
          </p:nvPr>
        </p:nvPicPr>
        <p:blipFill>
          <a:blip r:embed="rId6"/>
          <a:srcRect l="6219" t="14963" b="66409"/>
          <a:stretch>
            <a:fillRect/>
          </a:stretch>
        </p:blipFill>
        <p:spPr>
          <a:xfrm>
            <a:off x="156845" y="88900"/>
            <a:ext cx="4385945" cy="871220"/>
          </a:xfrm>
          <a:prstGeom prst="rect">
            <a:avLst/>
          </a:prstGeom>
        </p:spPr>
      </p:pic>
      <p:pic>
        <p:nvPicPr>
          <p:cNvPr id="49" name="图片 48" descr="600700标题2234_画板 1 副本 6"/>
          <p:cNvPicPr>
            <a:picLocks noChangeAspect="1"/>
          </p:cNvPicPr>
          <p:nvPr userDrawn="1">
            <p:custDataLst>
              <p:tags r:id="rId7"/>
            </p:custDataLst>
          </p:nvPr>
        </p:nvPicPr>
        <p:blipFill>
          <a:blip r:embed="rId8"/>
          <a:srcRect t="22703" b="19026"/>
          <a:stretch>
            <a:fillRect/>
          </a:stretch>
        </p:blipFill>
        <p:spPr>
          <a:xfrm>
            <a:off x="2211705" y="1064895"/>
            <a:ext cx="8203565" cy="478028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8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8" name="图片 17" descr="600700标题223_画板 1 副本 5"/>
          <p:cNvPicPr>
            <a:picLocks noChangeAspect="1"/>
          </p:cNvPicPr>
          <p:nvPr userDrawn="1">
            <p:custDataLst>
              <p:tags r:id="rId5"/>
            </p:custDataLst>
          </p:nvPr>
        </p:nvPicPr>
        <p:blipFill>
          <a:blip r:embed="rId6"/>
          <a:srcRect l="6802" t="16415" b="64168"/>
          <a:stretch>
            <a:fillRect/>
          </a:stretch>
        </p:blipFill>
        <p:spPr>
          <a:xfrm>
            <a:off x="184150" y="156845"/>
            <a:ext cx="4358640" cy="908050"/>
          </a:xfrm>
          <a:prstGeom prst="rect">
            <a:avLst/>
          </a:prstGeom>
        </p:spPr>
      </p:pic>
      <p:pic>
        <p:nvPicPr>
          <p:cNvPr id="48" name="图片 47" descr="600700标题2234_画板 1 副本 5"/>
          <p:cNvPicPr>
            <a:picLocks noChangeAspect="1"/>
          </p:cNvPicPr>
          <p:nvPr userDrawn="1">
            <p:custDataLst>
              <p:tags r:id="rId7"/>
            </p:custDataLst>
          </p:nvPr>
        </p:nvPicPr>
        <p:blipFill>
          <a:blip r:embed="rId8"/>
          <a:srcRect t="22703" b="21782"/>
          <a:stretch>
            <a:fillRect/>
          </a:stretch>
        </p:blipFill>
        <p:spPr>
          <a:xfrm>
            <a:off x="2211705" y="1064895"/>
            <a:ext cx="8203565" cy="455422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9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7" name="图片 16" descr="600700标题223_画板 1 副本 4"/>
          <p:cNvPicPr>
            <a:picLocks noChangeAspect="1"/>
          </p:cNvPicPr>
          <p:nvPr userDrawn="1">
            <p:custDataLst>
              <p:tags r:id="rId5"/>
            </p:custDataLst>
          </p:nvPr>
        </p:nvPicPr>
        <p:blipFill>
          <a:blip r:embed="rId6"/>
          <a:srcRect l="5077" t="15832" b="64168"/>
          <a:stretch>
            <a:fillRect/>
          </a:stretch>
        </p:blipFill>
        <p:spPr>
          <a:xfrm>
            <a:off x="102235" y="129540"/>
            <a:ext cx="4439920" cy="935355"/>
          </a:xfrm>
          <a:prstGeom prst="rect">
            <a:avLst/>
          </a:prstGeom>
        </p:spPr>
      </p:pic>
      <p:pic>
        <p:nvPicPr>
          <p:cNvPr id="47" name="图片 46" descr="600700标题2234_画板 1 副本 4"/>
          <p:cNvPicPr>
            <a:picLocks noChangeAspect="1"/>
          </p:cNvPicPr>
          <p:nvPr userDrawn="1">
            <p:custDataLst>
              <p:tags r:id="rId7"/>
            </p:custDataLst>
          </p:nvPr>
        </p:nvPicPr>
        <p:blipFill>
          <a:blip r:embed="rId8"/>
          <a:srcRect t="19514" b="26279"/>
          <a:stretch>
            <a:fillRect/>
          </a:stretch>
        </p:blipFill>
        <p:spPr>
          <a:xfrm>
            <a:off x="2210435" y="803275"/>
            <a:ext cx="8205470" cy="44469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a:srcRect t="12979"/>
          <a:stretch>
            <a:fillRect/>
          </a:stretch>
        </p:blipFill>
        <p:spPr>
          <a:xfrm>
            <a:off x="10680700" y="66040"/>
            <a:ext cx="1203960" cy="96647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cstate="print"/>
          <a:srcRect t="12979"/>
          <a:stretch>
            <a:fillRect/>
          </a:stretch>
        </p:blipFill>
        <p:spPr>
          <a:xfrm>
            <a:off x="10680700" y="66040"/>
            <a:ext cx="1203960" cy="96647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0" Type="http://schemas.openxmlformats.org/officeDocument/2006/relationships/theme" Target="../theme/theme2.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31.png"/><Relationship Id="rId2" Type="http://schemas.openxmlformats.org/officeDocument/2006/relationships/tags" Target="../tags/tag32.xml"/><Relationship Id="rId1" Type="http://schemas.openxmlformats.org/officeDocument/2006/relationships/tags" Target="../tags/tag3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7.png"/></Relationships>
</file>

<file path=ppt/slides/_rels/slide10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43.png"/><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image" Target="../media/image140.png"/></Relationships>
</file>

<file path=ppt/slides/_rels/slide10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23.xml"/><Relationship Id="rId2" Type="http://schemas.openxmlformats.org/officeDocument/2006/relationships/image" Target="../media/image144.tiff"/><Relationship Id="rId1" Type="http://schemas.openxmlformats.org/officeDocument/2006/relationships/tags" Target="../tags/tag122.xml"/></Relationships>
</file>

<file path=ppt/slides/_rels/slide102.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image" Target="../media/image37.png"/><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image" Target="../media/image56.jpeg"/><Relationship Id="rId4" Type="http://schemas.openxmlformats.org/officeDocument/2006/relationships/tags" Target="../tags/tag127.xml"/><Relationship Id="rId3" Type="http://schemas.openxmlformats.org/officeDocument/2006/relationships/tags" Target="../tags/tag126.xml"/><Relationship Id="rId27" Type="http://schemas.openxmlformats.org/officeDocument/2006/relationships/slideLayout" Target="../slideLayouts/slideLayout3.xml"/><Relationship Id="rId26" Type="http://schemas.openxmlformats.org/officeDocument/2006/relationships/tags" Target="../tags/tag141.xml"/><Relationship Id="rId25" Type="http://schemas.openxmlformats.org/officeDocument/2006/relationships/image" Target="../media/image149.jpeg"/><Relationship Id="rId24" Type="http://schemas.openxmlformats.org/officeDocument/2006/relationships/tags" Target="../tags/tag140.xml"/><Relationship Id="rId23" Type="http://schemas.openxmlformats.org/officeDocument/2006/relationships/image" Target="../media/image148.jpeg"/><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tags" Target="../tags/tag125.xml"/><Relationship Id="rId19" Type="http://schemas.openxmlformats.org/officeDocument/2006/relationships/tags" Target="../tags/tag136.xml"/><Relationship Id="rId18" Type="http://schemas.openxmlformats.org/officeDocument/2006/relationships/image" Target="../media/image147.jpeg"/><Relationship Id="rId17" Type="http://schemas.openxmlformats.org/officeDocument/2006/relationships/tags" Target="../tags/tag135.xml"/><Relationship Id="rId16" Type="http://schemas.openxmlformats.org/officeDocument/2006/relationships/tags" Target="../tags/tag134.xml"/><Relationship Id="rId15" Type="http://schemas.openxmlformats.org/officeDocument/2006/relationships/image" Target="../media/image146.jpeg"/><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image" Target="../media/image145.jpeg"/><Relationship Id="rId11" Type="http://schemas.openxmlformats.org/officeDocument/2006/relationships/tags" Target="../tags/tag131.xml"/><Relationship Id="rId10" Type="http://schemas.openxmlformats.org/officeDocument/2006/relationships/image" Target="../media/image94.jpeg"/><Relationship Id="rId1" Type="http://schemas.openxmlformats.org/officeDocument/2006/relationships/tags" Target="../tags/tag124.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6.jpeg"/></Relationships>
</file>

<file path=ppt/slides/_rels/slide10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52.tiff"/><Relationship Id="rId5" Type="http://schemas.openxmlformats.org/officeDocument/2006/relationships/tags" Target="../tags/tag143.xml"/><Relationship Id="rId4" Type="http://schemas.openxmlformats.org/officeDocument/2006/relationships/image" Target="../media/image151.tiff"/><Relationship Id="rId3" Type="http://schemas.openxmlformats.org/officeDocument/2006/relationships/tags" Target="../tags/tag142.xml"/><Relationship Id="rId2" Type="http://schemas.openxmlformats.org/officeDocument/2006/relationships/image" Target="../media/image150.jpeg"/><Relationship Id="rId1" Type="http://schemas.openxmlformats.org/officeDocument/2006/relationships/image" Target="../media/image49.png"/></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7.png"/><Relationship Id="rId3" Type="http://schemas.openxmlformats.org/officeDocument/2006/relationships/image" Target="../media/image94.jpeg"/><Relationship Id="rId2" Type="http://schemas.openxmlformats.org/officeDocument/2006/relationships/image" Target="../media/image153.tiff"/><Relationship Id="rId1" Type="http://schemas.openxmlformats.org/officeDocument/2006/relationships/tags" Target="../tags/tag144.xml"/></Relationships>
</file>

<file path=ppt/slides/_rels/slide10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94.jpeg"/><Relationship Id="rId2" Type="http://schemas.openxmlformats.org/officeDocument/2006/relationships/image" Target="../media/image154.jpeg"/><Relationship Id="rId1" Type="http://schemas.openxmlformats.org/officeDocument/2006/relationships/tags" Target="../tags/tag145.xml"/></Relationships>
</file>

<file path=ppt/slides/_rels/slide10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60.jpeg"/><Relationship Id="rId7" Type="http://schemas.openxmlformats.org/officeDocument/2006/relationships/image" Target="../media/image159.jpeg"/><Relationship Id="rId6" Type="http://schemas.openxmlformats.org/officeDocument/2006/relationships/image" Target="../media/image158.jpeg"/><Relationship Id="rId5" Type="http://schemas.openxmlformats.org/officeDocument/2006/relationships/image" Target="../media/image157.jpeg"/><Relationship Id="rId4" Type="http://schemas.openxmlformats.org/officeDocument/2006/relationships/image" Target="../media/image156.jpeg"/><Relationship Id="rId3" Type="http://schemas.openxmlformats.org/officeDocument/2006/relationships/image" Target="../media/image155.jpeg"/><Relationship Id="rId2" Type="http://schemas.openxmlformats.org/officeDocument/2006/relationships/image" Target="../media/image94.jpeg"/><Relationship Id="rId1" Type="http://schemas.openxmlformats.org/officeDocument/2006/relationships/image" Target="../media/image37.pn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1.tiff"/><Relationship Id="rId1" Type="http://schemas.openxmlformats.org/officeDocument/2006/relationships/tags" Target="../tags/tag147.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2.tiff"/><Relationship Id="rId1" Type="http://schemas.openxmlformats.org/officeDocument/2006/relationships/tags" Target="../tags/tag148.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7.png"/><Relationship Id="rId2" Type="http://schemas.openxmlformats.org/officeDocument/2006/relationships/image" Target="../media/image163.tiff"/><Relationship Id="rId1" Type="http://schemas.openxmlformats.org/officeDocument/2006/relationships/tags" Target="../tags/tag149.xml"/></Relationships>
</file>

<file path=ppt/slides/_rels/slide1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6.jpeg"/><Relationship Id="rId2" Type="http://schemas.openxmlformats.org/officeDocument/2006/relationships/image" Target="../media/image165.jpeg"/><Relationship Id="rId1" Type="http://schemas.openxmlformats.org/officeDocument/2006/relationships/image" Target="../media/image164.jpeg"/></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7.tiff"/><Relationship Id="rId1" Type="http://schemas.openxmlformats.org/officeDocument/2006/relationships/tags" Target="../tags/tag150.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8.tiff"/><Relationship Id="rId1" Type="http://schemas.openxmlformats.org/officeDocument/2006/relationships/tags" Target="../tags/tag151.xml"/></Relationships>
</file>

<file path=ppt/slides/_rels/slide1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0.tiff"/><Relationship Id="rId2" Type="http://schemas.openxmlformats.org/officeDocument/2006/relationships/tags" Target="../tags/tag152.xml"/><Relationship Id="rId1" Type="http://schemas.openxmlformats.org/officeDocument/2006/relationships/image" Target="../media/image169.jpeg"/></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1.jpeg"/><Relationship Id="rId1" Type="http://schemas.openxmlformats.org/officeDocument/2006/relationships/tags" Target="../tags/tag153.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74.jpeg"/><Relationship Id="rId4" Type="http://schemas.openxmlformats.org/officeDocument/2006/relationships/image" Target="../media/image65.jpeg"/><Relationship Id="rId3" Type="http://schemas.openxmlformats.org/officeDocument/2006/relationships/image" Target="../media/image173.tiff"/><Relationship Id="rId2" Type="http://schemas.openxmlformats.org/officeDocument/2006/relationships/tags" Target="../tags/tag154.xml"/><Relationship Id="rId1" Type="http://schemas.openxmlformats.org/officeDocument/2006/relationships/image" Target="../media/image49.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7.png"/><Relationship Id="rId3" Type="http://schemas.openxmlformats.org/officeDocument/2006/relationships/image" Target="../media/image176.tiff"/><Relationship Id="rId2" Type="http://schemas.openxmlformats.org/officeDocument/2006/relationships/tags" Target="../tags/tag155.xml"/><Relationship Id="rId1" Type="http://schemas.openxmlformats.org/officeDocument/2006/relationships/image" Target="../media/image175.jpeg"/></Relationships>
</file>

<file path=ppt/slides/_rels/slide123.xml.rels><?xml version="1.0" encoding="UTF-8" standalone="yes"?>
<Relationships xmlns="http://schemas.openxmlformats.org/package/2006/relationships"><Relationship Id="rId9" Type="http://schemas.openxmlformats.org/officeDocument/2006/relationships/image" Target="../media/image185.jpeg"/><Relationship Id="rId8" Type="http://schemas.openxmlformats.org/officeDocument/2006/relationships/image" Target="../media/image184.jpeg"/><Relationship Id="rId7" Type="http://schemas.openxmlformats.org/officeDocument/2006/relationships/image" Target="../media/image183.jpeg"/><Relationship Id="rId6" Type="http://schemas.openxmlformats.org/officeDocument/2006/relationships/image" Target="../media/image182.jpeg"/><Relationship Id="rId5" Type="http://schemas.openxmlformats.org/officeDocument/2006/relationships/image" Target="../media/image181.jpeg"/><Relationship Id="rId4" Type="http://schemas.openxmlformats.org/officeDocument/2006/relationships/image" Target="../media/image180.jpeg"/><Relationship Id="rId3" Type="http://schemas.openxmlformats.org/officeDocument/2006/relationships/image" Target="../media/image179.jpeg"/><Relationship Id="rId2" Type="http://schemas.openxmlformats.org/officeDocument/2006/relationships/image" Target="../media/image178.jpeg"/><Relationship Id="rId12" Type="http://schemas.openxmlformats.org/officeDocument/2006/relationships/slideLayout" Target="../slideLayouts/slideLayout3.xml"/><Relationship Id="rId11" Type="http://schemas.openxmlformats.org/officeDocument/2006/relationships/image" Target="../media/image187.jpeg"/><Relationship Id="rId10" Type="http://schemas.openxmlformats.org/officeDocument/2006/relationships/image" Target="../media/image186.jpeg"/><Relationship Id="rId1" Type="http://schemas.openxmlformats.org/officeDocument/2006/relationships/image" Target="../media/image177.jpeg"/></Relationships>
</file>

<file path=ppt/slides/_rels/slide124.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3.xml"/><Relationship Id="rId4" Type="http://schemas.openxmlformats.org/officeDocument/2006/relationships/image" Target="../media/image187.jpeg"/><Relationship Id="rId3" Type="http://schemas.openxmlformats.org/officeDocument/2006/relationships/image" Target="../media/image190.jpeg"/><Relationship Id="rId2" Type="http://schemas.openxmlformats.org/officeDocument/2006/relationships/image" Target="../media/image189.jpeg"/><Relationship Id="rId1" Type="http://schemas.openxmlformats.org/officeDocument/2006/relationships/image" Target="../media/image188.jpeg"/></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2.jpeg"/><Relationship Id="rId1" Type="http://schemas.openxmlformats.org/officeDocument/2006/relationships/image" Target="../media/image191.jpeg"/></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3.jpeg"/></Relationships>
</file>

<file path=ppt/slides/_rels/slide12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56.jpeg"/><Relationship Id="rId4" Type="http://schemas.openxmlformats.org/officeDocument/2006/relationships/image" Target="../media/image57.jpeg"/><Relationship Id="rId3" Type="http://schemas.openxmlformats.org/officeDocument/2006/relationships/image" Target="../media/image195.png"/><Relationship Id="rId2" Type="http://schemas.openxmlformats.org/officeDocument/2006/relationships/image" Target="../media/image194.tiff"/><Relationship Id="rId1" Type="http://schemas.openxmlformats.org/officeDocument/2006/relationships/tags" Target="../tags/tag156.xml"/></Relationships>
</file>

<file path=ppt/slides/_rels/slide12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6.png"/><Relationship Id="rId3" Type="http://schemas.openxmlformats.org/officeDocument/2006/relationships/image" Target="../media/image56.jpeg"/><Relationship Id="rId2" Type="http://schemas.openxmlformats.org/officeDocument/2006/relationships/image" Target="../media/image57.jpeg"/><Relationship Id="rId1" Type="http://schemas.openxmlformats.org/officeDocument/2006/relationships/image" Target="../media/image37.png"/></Relationships>
</file>

<file path=ppt/slides/_rels/slide12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98.jpeg"/><Relationship Id="rId4" Type="http://schemas.openxmlformats.org/officeDocument/2006/relationships/image" Target="../media/image197.jpeg"/><Relationship Id="rId3" Type="http://schemas.openxmlformats.org/officeDocument/2006/relationships/image" Target="../media/image57.jpeg"/><Relationship Id="rId2" Type="http://schemas.openxmlformats.org/officeDocument/2006/relationships/image" Target="../media/image37.png"/><Relationship Id="rId1" Type="http://schemas.openxmlformats.org/officeDocument/2006/relationships/image" Target="../media/image56.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8.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74.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37.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3.xml"/><Relationship Id="rId4" Type="http://schemas.openxmlformats.org/officeDocument/2006/relationships/image" Target="../media/image48.png"/><Relationship Id="rId3" Type="http://schemas.openxmlformats.org/officeDocument/2006/relationships/tags" Target="../tags/tag75.xml"/><Relationship Id="rId2" Type="http://schemas.openxmlformats.org/officeDocument/2006/relationships/image" Target="../media/image47.jpeg"/><Relationship Id="rId1"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9.png"/><Relationship Id="rId1" Type="http://schemas.openxmlformats.org/officeDocument/2006/relationships/tags" Target="../tags/tag76.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jpe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xml"/><Relationship Id="rId4" Type="http://schemas.openxmlformats.org/officeDocument/2006/relationships/image" Target="../media/image59.jpeg"/><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image" Target="../media/image56.jpe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63.tiff"/><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0.jpe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3" Type="http://schemas.openxmlformats.org/officeDocument/2006/relationships/image" Target="../media/image37.png"/><Relationship Id="rId2" Type="http://schemas.openxmlformats.org/officeDocument/2006/relationships/image" Target="../media/image65.jpeg"/><Relationship Id="rId1" Type="http://schemas.openxmlformats.org/officeDocument/2006/relationships/image" Target="../media/image64.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0.tiff"/><Relationship Id="rId2" Type="http://schemas.openxmlformats.org/officeDocument/2006/relationships/tags" Target="../tags/tag79.xml"/><Relationship Id="rId1" Type="http://schemas.openxmlformats.org/officeDocument/2006/relationships/image" Target="../media/image69.jpeg"/></Relationships>
</file>

<file path=ppt/slides/_rels/slide3.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8" Type="http://schemas.openxmlformats.org/officeDocument/2006/relationships/slideLayout" Target="../slideLayouts/slideLayout2.xml"/><Relationship Id="rId27" Type="http://schemas.openxmlformats.org/officeDocument/2006/relationships/tags" Target="../tags/tag59.xml"/><Relationship Id="rId26" Type="http://schemas.openxmlformats.org/officeDocument/2006/relationships/tags" Target="../tags/tag58.xml"/><Relationship Id="rId25" Type="http://schemas.openxmlformats.org/officeDocument/2006/relationships/tags" Target="../tags/tag57.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tags" Target="../tags/tag34.xml"/><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3.tiff"/><Relationship Id="rId1" Type="http://schemas.openxmlformats.org/officeDocument/2006/relationships/tags" Target="../tags/tag8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image" Target="../media/image37.pn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80.jpeg"/><Relationship Id="rId4" Type="http://schemas.openxmlformats.org/officeDocument/2006/relationships/image" Target="../media/image79.png"/><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tiff"/><Relationship Id="rId1" Type="http://schemas.openxmlformats.org/officeDocument/2006/relationships/tags" Target="../tags/tag6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1.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85.xml"/><Relationship Id="rId2" Type="http://schemas.openxmlformats.org/officeDocument/2006/relationships/image" Target="../media/image79.png"/><Relationship Id="rId1" Type="http://schemas.openxmlformats.org/officeDocument/2006/relationships/image" Target="../media/image82.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3.tiff"/><Relationship Id="rId1" Type="http://schemas.openxmlformats.org/officeDocument/2006/relationships/tags" Target="../tags/tag86.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5.jpeg"/><Relationship Id="rId1" Type="http://schemas.openxmlformats.org/officeDocument/2006/relationships/image" Target="../media/image84.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8.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6.jpe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tags" Target="../tags/tag89.xml"/><Relationship Id="rId2" Type="http://schemas.openxmlformats.org/officeDocument/2006/relationships/image" Target="../media/image73.tiff"/><Relationship Id="rId1" Type="http://schemas.openxmlformats.org/officeDocument/2006/relationships/tags" Target="../tags/tag8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0.xml"/><Relationship Id="rId2" Type="http://schemas.openxmlformats.org/officeDocument/2006/relationships/image" Target="../media/image87.jpeg"/><Relationship Id="rId1" Type="http://schemas.openxmlformats.org/officeDocument/2006/relationships/image" Target="../media/image49.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8.jpeg"/><Relationship Id="rId1" Type="http://schemas.openxmlformats.org/officeDocument/2006/relationships/image" Target="../media/image7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90.jpeg"/><Relationship Id="rId5" Type="http://schemas.openxmlformats.org/officeDocument/2006/relationships/image" Target="../media/image44.jpeg"/><Relationship Id="rId4" Type="http://schemas.openxmlformats.org/officeDocument/2006/relationships/image" Target="../media/image72.png"/><Relationship Id="rId3" Type="http://schemas.openxmlformats.org/officeDocument/2006/relationships/image" Target="../media/image65.jpeg"/><Relationship Id="rId2" Type="http://schemas.openxmlformats.org/officeDocument/2006/relationships/image" Target="../media/image89.jpeg"/><Relationship Id="rId1" Type="http://schemas.openxmlformats.org/officeDocument/2006/relationships/image" Target="../media/image42.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3.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image" Target="../media/image9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tags" Target="../tags/tag62.xml"/></Relationships>
</file>

<file path=ppt/slides/_rels/slide6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95.jpeg"/><Relationship Id="rId5" Type="http://schemas.openxmlformats.org/officeDocument/2006/relationships/image" Target="../media/image37.png"/><Relationship Id="rId4" Type="http://schemas.openxmlformats.org/officeDocument/2006/relationships/image" Target="../media/image94.jpeg"/><Relationship Id="rId3" Type="http://schemas.openxmlformats.org/officeDocument/2006/relationships/image" Target="../media/image93.jpeg"/><Relationship Id="rId2" Type="http://schemas.openxmlformats.org/officeDocument/2006/relationships/image" Target="../media/image91.jpeg"/><Relationship Id="rId1" Type="http://schemas.openxmlformats.org/officeDocument/2006/relationships/image" Target="../media/image92.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8.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6.tiff"/><Relationship Id="rId1" Type="http://schemas.openxmlformats.org/officeDocument/2006/relationships/tags" Target="../tags/tag99.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97.png"/><Relationship Id="rId3" Type="http://schemas.openxmlformats.org/officeDocument/2006/relationships/image" Target="../media/image42.jpeg"/><Relationship Id="rId2" Type="http://schemas.openxmlformats.org/officeDocument/2006/relationships/image" Target="../media/image44.jpeg"/><Relationship Id="rId1" Type="http://schemas.openxmlformats.org/officeDocument/2006/relationships/image" Target="../media/image37.png"/></Relationships>
</file>

<file path=ppt/slides/_rels/slide64.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xml"/><Relationship Id="rId4" Type="http://schemas.openxmlformats.org/officeDocument/2006/relationships/image" Target="../media/image98.jpeg"/><Relationship Id="rId3" Type="http://schemas.openxmlformats.org/officeDocument/2006/relationships/image" Target="../media/image56.jpeg"/><Relationship Id="rId2" Type="http://schemas.openxmlformats.org/officeDocument/2006/relationships/image" Target="../media/image57.jpeg"/><Relationship Id="rId1" Type="http://schemas.openxmlformats.org/officeDocument/2006/relationships/image" Target="../media/image72.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99.jpeg"/></Relationships>
</file>

<file path=ppt/slides/_rels/slide66.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04.jpeg"/><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 Id="rId3" Type="http://schemas.openxmlformats.org/officeDocument/2006/relationships/image" Target="../media/image100.jpeg"/><Relationship Id="rId2" Type="http://schemas.openxmlformats.org/officeDocument/2006/relationships/image" Target="../media/image37.png"/><Relationship Id="rId1" Type="http://schemas.openxmlformats.org/officeDocument/2006/relationships/tags" Target="../tags/tag100.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99.jpeg"/><Relationship Id="rId2" Type="http://schemas.openxmlformats.org/officeDocument/2006/relationships/image" Target="../media/image42.jpeg"/><Relationship Id="rId1" Type="http://schemas.openxmlformats.org/officeDocument/2006/relationships/image" Target="../media/image44.jpeg"/></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05.tiff"/><Relationship Id="rId3" Type="http://schemas.openxmlformats.org/officeDocument/2006/relationships/tags" Target="../tags/tag101.xml"/><Relationship Id="rId2" Type="http://schemas.openxmlformats.org/officeDocument/2006/relationships/image" Target="../media/image56.jpeg"/><Relationship Id="rId1" Type="http://schemas.openxmlformats.org/officeDocument/2006/relationships/image" Target="../media/image57.jpeg"/></Relationships>
</file>

<file path=ppt/slides/_rels/slide69.xml.rels><?xml version="1.0" encoding="UTF-8" standalone="yes"?>
<Relationships xmlns="http://schemas.openxmlformats.org/package/2006/relationships"><Relationship Id="rId9" Type="http://schemas.openxmlformats.org/officeDocument/2006/relationships/image" Target="../media/image72.png"/><Relationship Id="rId8" Type="http://schemas.openxmlformats.org/officeDocument/2006/relationships/image" Target="../media/image56.jpeg"/><Relationship Id="rId7" Type="http://schemas.openxmlformats.org/officeDocument/2006/relationships/image" Target="../media/image111.jpeg"/><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57.jpeg"/><Relationship Id="rId3" Type="http://schemas.openxmlformats.org/officeDocument/2006/relationships/image" Target="../media/image108.jpeg"/><Relationship Id="rId2" Type="http://schemas.openxmlformats.org/officeDocument/2006/relationships/image" Target="../media/image107.jpeg"/><Relationship Id="rId11" Type="http://schemas.openxmlformats.org/officeDocument/2006/relationships/slideLayout" Target="../slideLayouts/slideLayout3.xml"/><Relationship Id="rId10" Type="http://schemas.openxmlformats.org/officeDocument/2006/relationships/tags" Target="../tags/tag102.xml"/><Relationship Id="rId1" Type="http://schemas.openxmlformats.org/officeDocument/2006/relationships/image" Target="../media/image106.jpeg"/></Relationships>
</file>

<file path=ppt/slides/_rels/slide7.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image" Target="../media/image35.jpeg"/><Relationship Id="rId4" Type="http://schemas.openxmlformats.org/officeDocument/2006/relationships/tags" Target="../tags/tag65.xml"/><Relationship Id="rId3" Type="http://schemas.openxmlformats.org/officeDocument/2006/relationships/image" Target="../media/image34.jpeg"/><Relationship Id="rId2" Type="http://schemas.openxmlformats.org/officeDocument/2006/relationships/tags" Target="../tags/tag64.xml"/><Relationship Id="rId12" Type="http://schemas.openxmlformats.org/officeDocument/2006/relationships/slideLayout" Target="../slideLayouts/slideLayout3.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3.xml"/></Relationships>
</file>

<file path=ppt/slides/_rels/slide7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56.jpeg"/><Relationship Id="rId4" Type="http://schemas.openxmlformats.org/officeDocument/2006/relationships/image" Target="../media/image37.png"/><Relationship Id="rId3" Type="http://schemas.openxmlformats.org/officeDocument/2006/relationships/image" Target="../media/image57.jpeg"/><Relationship Id="rId2" Type="http://schemas.openxmlformats.org/officeDocument/2006/relationships/image" Target="../media/image94.jpeg"/><Relationship Id="rId1" Type="http://schemas.openxmlformats.org/officeDocument/2006/relationships/image" Target="../media/image72.png"/></Relationships>
</file>

<file path=ppt/slides/_rels/slide71.xml.rels><?xml version="1.0" encoding="UTF-8" standalone="yes"?>
<Relationships xmlns="http://schemas.openxmlformats.org/package/2006/relationships"><Relationship Id="rId9" Type="http://schemas.openxmlformats.org/officeDocument/2006/relationships/image" Target="../media/image116.jpeg"/><Relationship Id="rId8" Type="http://schemas.openxmlformats.org/officeDocument/2006/relationships/image" Target="../media/image115.jpeg"/><Relationship Id="rId7" Type="http://schemas.openxmlformats.org/officeDocument/2006/relationships/image" Target="../media/image109.jpeg"/><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44.jpeg"/><Relationship Id="rId3" Type="http://schemas.openxmlformats.org/officeDocument/2006/relationships/image" Target="../media/image37.png"/><Relationship Id="rId2" Type="http://schemas.openxmlformats.org/officeDocument/2006/relationships/image" Target="../media/image112.jpeg"/><Relationship Id="rId11" Type="http://schemas.openxmlformats.org/officeDocument/2006/relationships/slideLayout" Target="../slideLayouts/slideLayout3.xml"/><Relationship Id="rId10" Type="http://schemas.openxmlformats.org/officeDocument/2006/relationships/image" Target="../media/image94.jpeg"/><Relationship Id="rId1" Type="http://schemas.openxmlformats.org/officeDocument/2006/relationships/image" Target="../media/image42.jpeg"/></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6.jpeg"/><Relationship Id="rId3" Type="http://schemas.openxmlformats.org/officeDocument/2006/relationships/image" Target="../media/image57.jpeg"/><Relationship Id="rId2" Type="http://schemas.openxmlformats.org/officeDocument/2006/relationships/image" Target="../media/image117.jpeg"/><Relationship Id="rId1" Type="http://schemas.openxmlformats.org/officeDocument/2006/relationships/tags" Target="../tags/tag103.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56.jpeg"/><Relationship Id="rId2" Type="http://schemas.openxmlformats.org/officeDocument/2006/relationships/image" Target="../media/image109.jpeg"/><Relationship Id="rId1" Type="http://schemas.openxmlformats.org/officeDocument/2006/relationships/image" Target="../media/image57.jpeg"/></Relationships>
</file>

<file path=ppt/slides/_rels/slide74.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image" Target="../media/image119.png"/><Relationship Id="rId3" Type="http://schemas.openxmlformats.org/officeDocument/2006/relationships/tags" Target="../tags/tag104.xml"/><Relationship Id="rId2" Type="http://schemas.openxmlformats.org/officeDocument/2006/relationships/image" Target="../media/image118.png"/><Relationship Id="rId1" Type="http://schemas.openxmlformats.org/officeDocument/2006/relationships/image" Target="../media/image49.png"/></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18.png"/><Relationship Id="rId3" Type="http://schemas.openxmlformats.org/officeDocument/2006/relationships/image" Target="../media/image56.jpeg"/><Relationship Id="rId2" Type="http://schemas.openxmlformats.org/officeDocument/2006/relationships/image" Target="../media/image120.png"/><Relationship Id="rId1" Type="http://schemas.openxmlformats.org/officeDocument/2006/relationships/tags" Target="../tags/tag105.xml"/></Relationships>
</file>

<file path=ppt/slides/_rels/slide76.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22.jpeg"/><Relationship Id="rId6" Type="http://schemas.openxmlformats.org/officeDocument/2006/relationships/tags" Target="../tags/tag108.xml"/><Relationship Id="rId5" Type="http://schemas.openxmlformats.org/officeDocument/2006/relationships/image" Target="../media/image121.jpeg"/><Relationship Id="rId4" Type="http://schemas.openxmlformats.org/officeDocument/2006/relationships/tags" Target="../tags/tag107.xml"/><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tags" Target="../tags/tag106.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4.png"/><Relationship Id="rId1" Type="http://schemas.openxmlformats.org/officeDocument/2006/relationships/image" Target="../media/image123.png"/></Relationships>
</file>

<file path=ppt/slides/_rels/slide7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26.tiff"/><Relationship Id="rId2" Type="http://schemas.openxmlformats.org/officeDocument/2006/relationships/tags" Target="../tags/tag109.xml"/><Relationship Id="rId1" Type="http://schemas.openxmlformats.org/officeDocument/2006/relationships/image" Target="../media/image12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6.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0.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4.jpeg"/><Relationship Id="rId1" Type="http://schemas.openxmlformats.org/officeDocument/2006/relationships/image" Target="../media/image42.jpe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6.jpeg"/><Relationship Id="rId1" Type="http://schemas.openxmlformats.org/officeDocument/2006/relationships/image" Target="../media/image57.jpeg"/></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4.jpeg"/><Relationship Id="rId2" Type="http://schemas.openxmlformats.org/officeDocument/2006/relationships/image" Target="../media/image127.tiff"/><Relationship Id="rId1" Type="http://schemas.openxmlformats.org/officeDocument/2006/relationships/tags" Target="../tags/tag111.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image" Target="../media/image49.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8.tiff"/><Relationship Id="rId1" Type="http://schemas.openxmlformats.org/officeDocument/2006/relationships/tags" Target="../tags/tag114.xml"/></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29.tiff"/><Relationship Id="rId2" Type="http://schemas.openxmlformats.org/officeDocument/2006/relationships/tags" Target="../tags/tag115.xml"/><Relationship Id="rId1" Type="http://schemas.openxmlformats.org/officeDocument/2006/relationships/image" Target="../media/image37.pn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0.jpeg"/><Relationship Id="rId1" Type="http://schemas.openxmlformats.org/officeDocument/2006/relationships/tags" Target="../tags/tag116.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32.jpeg"/><Relationship Id="rId2" Type="http://schemas.openxmlformats.org/officeDocument/2006/relationships/image" Target="../media/image131.jpeg"/><Relationship Id="rId1" Type="http://schemas.openxmlformats.org/officeDocument/2006/relationships/image" Target="../media/image37.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7.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tags" Target="../tags/tag72.xml"/><Relationship Id="rId1" Type="http://schemas.openxmlformats.org/officeDocument/2006/relationships/image" Target="../media/image37.png"/></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4.jpeg"/><Relationship Id="rId1" Type="http://schemas.openxmlformats.org/officeDocument/2006/relationships/image" Target="../media/image133.png"/></Relationships>
</file>

<file path=ppt/slides/_rels/slide9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35.png"/><Relationship Id="rId2" Type="http://schemas.openxmlformats.org/officeDocument/2006/relationships/tags" Target="../tags/tag118.xml"/><Relationship Id="rId1" Type="http://schemas.openxmlformats.org/officeDocument/2006/relationships/image" Target="../media/image37.png"/></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2.png"/><Relationship Id="rId1" Type="http://schemas.openxmlformats.org/officeDocument/2006/relationships/image" Target="../media/image37.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37.jpeg"/><Relationship Id="rId2" Type="http://schemas.openxmlformats.org/officeDocument/2006/relationships/image" Target="../media/image136.tiff"/><Relationship Id="rId1" Type="http://schemas.openxmlformats.org/officeDocument/2006/relationships/tags" Target="../tags/tag119.xml"/></Relationships>
</file>

<file path=ppt/slides/_rels/slide9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39.jpeg"/><Relationship Id="rId2" Type="http://schemas.openxmlformats.org/officeDocument/2006/relationships/image" Target="../media/image138.jpeg"/><Relationship Id="rId1" Type="http://schemas.openxmlformats.org/officeDocument/2006/relationships/tags" Target="../tags/tag120.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3.tiff"/><Relationship Id="rId1" Type="http://schemas.openxmlformats.org/officeDocument/2006/relationships/tags" Target="../tags/tag12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8805545" y="4627880"/>
            <a:ext cx="3018155" cy="713105"/>
          </a:xfrm>
          <a:prstGeom prst="rect">
            <a:avLst/>
          </a:prstGeom>
          <a:solidFill>
            <a:srgbClr val="F39803"/>
          </a:soli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4400" b="1" dirty="0">
                <a:solidFill>
                  <a:schemeClr val="tx1">
                    <a:lumMod val="95000"/>
                    <a:lumOff val="5000"/>
                  </a:schemeClr>
                </a:solidFill>
                <a:latin typeface="微软雅黑" panose="020B0503020204020204" charset="-122"/>
                <a:ea typeface="微软雅黑" panose="020B0503020204020204" charset="-122"/>
              </a:rPr>
              <a:t>高 考 化</a:t>
            </a:r>
            <a:r>
              <a:rPr lang="en-US" altLang="zh-CN" sz="4400" b="1" dirty="0">
                <a:solidFill>
                  <a:schemeClr val="tx1">
                    <a:lumMod val="95000"/>
                    <a:lumOff val="5000"/>
                  </a:schemeClr>
                </a:solidFill>
                <a:latin typeface="微软雅黑" panose="020B0503020204020204" charset="-122"/>
                <a:ea typeface="微软雅黑" panose="020B0503020204020204" charset="-122"/>
              </a:rPr>
              <a:t> </a:t>
            </a:r>
            <a:r>
              <a:rPr lang="zh-CN" altLang="en-US" sz="4400" b="1" dirty="0">
                <a:solidFill>
                  <a:schemeClr val="tx1">
                    <a:lumMod val="95000"/>
                    <a:lumOff val="5000"/>
                  </a:schemeClr>
                </a:solidFill>
                <a:latin typeface="微软雅黑" panose="020B0503020204020204" charset="-122"/>
                <a:ea typeface="微软雅黑" panose="020B0503020204020204" charset="-122"/>
              </a:rPr>
              <a:t>学</a:t>
            </a:r>
            <a:endParaRPr lang="zh-CN" altLang="en-US" sz="4400" b="1" dirty="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custDataLst>
              <p:tags r:id="rId2"/>
            </p:custDataLst>
          </p:nvPr>
        </p:nvSpPr>
        <p:spPr>
          <a:xfrm>
            <a:off x="8890981" y="5542182"/>
            <a:ext cx="2847254" cy="461665"/>
          </a:xfrm>
          <a:prstGeom prst="rect">
            <a:avLst/>
          </a:prstGeom>
          <a:noFill/>
        </p:spPr>
        <p:txBody>
          <a:bodyPr wrap="none" rtlCol="0">
            <a:spAutoFit/>
          </a:bodyPr>
          <a:p>
            <a:r>
              <a:rPr lang="en-US" altLang="zh-CN" sz="2400" dirty="0">
                <a:solidFill>
                  <a:schemeClr val="bg1"/>
                </a:solidFill>
                <a:latin typeface="微软雅黑" panose="020B0503020204020204" charset="-122"/>
                <a:ea typeface="微软雅黑" panose="020B0503020204020204" charset="-122"/>
              </a:rPr>
              <a:t>2025</a:t>
            </a:r>
            <a:r>
              <a:rPr lang="zh-CN" altLang="en-US" sz="2400" dirty="0">
                <a:solidFill>
                  <a:schemeClr val="bg1"/>
                </a:solidFill>
                <a:latin typeface="微软雅黑" panose="020B0503020204020204" charset="-122"/>
                <a:ea typeface="微软雅黑" panose="020B0503020204020204" charset="-122"/>
              </a:rPr>
              <a:t>版 高考总复习</a:t>
            </a:r>
            <a:endParaRPr lang="zh-CN" altLang="en-US" sz="2400" dirty="0">
              <a:solidFill>
                <a:schemeClr val="bg1"/>
              </a:solidFill>
              <a:latin typeface="微软雅黑" panose="020B0503020204020204" charset="-122"/>
              <a:ea typeface="微软雅黑" panose="020B0503020204020204" charset="-122"/>
            </a:endParaRPr>
          </a:p>
        </p:txBody>
      </p:sp>
      <p:pic>
        <p:nvPicPr>
          <p:cNvPr id="100" name="图片 99"/>
          <p:cNvPicPr/>
          <p:nvPr/>
        </p:nvPicPr>
        <p:blipFill>
          <a:blip r:embed="rId3"/>
          <a:stretch>
            <a:fillRect/>
          </a:stretch>
        </p:blipFill>
        <p:spPr>
          <a:xfrm>
            <a:off x="157480" y="4627880"/>
            <a:ext cx="1800000" cy="18000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03" name="文本框 102"/>
          <p:cNvSpPr txBox="1"/>
          <p:nvPr/>
        </p:nvSpPr>
        <p:spPr>
          <a:xfrm>
            <a:off x="843280" y="1800860"/>
            <a:ext cx="10244455" cy="1014730"/>
          </a:xfrm>
          <a:prstGeom prst="rect">
            <a:avLst/>
          </a:prstGeom>
          <a:noFill/>
          <a:ln w="9525">
            <a:noFill/>
          </a:ln>
        </p:spPr>
        <p:txBody>
          <a:bodyPr wrap="square">
            <a:spAutoFit/>
          </a:bodyPr>
          <a:p>
            <a:pPr indent="0" fontAlgn="auto">
              <a:lnSpc>
                <a:spcPct val="150000"/>
              </a:lnSpc>
            </a:pPr>
            <a:r>
              <a:rPr lang="en-US" sz="2000" b="0">
                <a:solidFill>
                  <a:srgbClr val="FF0000"/>
                </a:solidFill>
                <a:latin typeface="微软雅黑" panose="020B0503020204020204" charset="-122"/>
                <a:ea typeface="微软雅黑" panose="020B0503020204020204" charset="-122"/>
                <a:cs typeface="微软雅黑" panose="020B0503020204020204" charset="-122"/>
              </a:rPr>
              <a:t>(1)</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稀醋酸加水稀释时</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溶液中的各离子浓度并不都是减小的</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如</a:t>
            </a:r>
            <a:r>
              <a:rPr lang="en-US" sz="2000" b="0" i="1" u="wavy">
                <a:solidFill>
                  <a:srgbClr val="FF0000"/>
                </a:solidFill>
                <a:latin typeface="微软雅黑" panose="020B0503020204020204" charset="-122"/>
                <a:ea typeface="微软雅黑" panose="020B0503020204020204" charset="-122"/>
                <a:cs typeface="微软雅黑" panose="020B0503020204020204" charset="-122"/>
              </a:rPr>
              <a:t>c</a:t>
            </a:r>
            <a:r>
              <a:rPr lang="en-US" sz="2000" b="0" u="wavy">
                <a:solidFill>
                  <a:srgbClr val="FF0000"/>
                </a:solidFill>
                <a:latin typeface="微软雅黑" panose="020B0503020204020204" charset="-122"/>
                <a:ea typeface="微软雅黑" panose="020B0503020204020204" charset="-122"/>
                <a:cs typeface="微软雅黑" panose="020B0503020204020204" charset="-122"/>
              </a:rPr>
              <a:t>(OH</a:t>
            </a:r>
            <a:r>
              <a:rPr lang="en-US" sz="2000" b="0" u="wavy" baseline="30000">
                <a:solidFill>
                  <a:srgbClr val="FF0000"/>
                </a:solidFill>
                <a:latin typeface="微软雅黑" panose="020B0503020204020204" charset="-122"/>
                <a:ea typeface="微软雅黑" panose="020B0503020204020204" charset="-122"/>
                <a:cs typeface="微软雅黑" panose="020B0503020204020204" charset="-122"/>
              </a:rPr>
              <a:t>-</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是增大的</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r>
              <a:rPr lang="en-US" sz="2000" b="0">
                <a:solidFill>
                  <a:srgbClr val="FF0000"/>
                </a:solidFill>
                <a:latin typeface="微软雅黑" panose="020B0503020204020204" charset="-122"/>
                <a:ea typeface="微软雅黑" panose="020B0503020204020204" charset="-122"/>
                <a:cs typeface="微软雅黑" panose="020B0503020204020204" charset="-122"/>
              </a:rPr>
              <a:t>(2)</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电离平衡向电离的方向移动</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电解质分子的浓度不一定会减小</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离子的浓度不一定都增大</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67765" y="2868930"/>
            <a:ext cx="356870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2862580" y="2868930"/>
            <a:ext cx="401320" cy="294640"/>
          </a:xfrm>
          <a:prstGeom prst="rect">
            <a:avLst/>
          </a:prstGeom>
          <a:noFill/>
          <a:ln w="9525">
            <a:noFill/>
          </a:ln>
        </p:spPr>
      </p:pic>
      <p:sp>
        <p:nvSpPr>
          <p:cNvPr id="105" name="文本框 104"/>
          <p:cNvSpPr txBox="1"/>
          <p:nvPr/>
        </p:nvSpPr>
        <p:spPr>
          <a:xfrm>
            <a:off x="3263900" y="2815590"/>
            <a:ext cx="820356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加入少量冰醋酸</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增大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平衡向电离方向移动，</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167765" y="3163570"/>
            <a:ext cx="9130030" cy="1014730"/>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再次达到平衡时</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(CH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COOH)</a:t>
            </a:r>
            <a:r>
              <a:rPr lang="zh-CN" sz="2000">
                <a:latin typeface="微软雅黑" panose="020B0503020204020204" charset="-122"/>
                <a:ea typeface="微软雅黑" panose="020B0503020204020204" charset="-122"/>
                <a:cs typeface="微软雅黑" panose="020B0503020204020204" charset="-122"/>
                <a:sym typeface="+mn-ea"/>
              </a:rPr>
              <a:t>比原平衡时的大</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加水稀释或加少量</a:t>
            </a:r>
            <a:r>
              <a:rPr lang="en-US" sz="2000">
                <a:latin typeface="微软雅黑" panose="020B0503020204020204" charset="-122"/>
                <a:ea typeface="微软雅黑" panose="020B0503020204020204" charset="-122"/>
                <a:cs typeface="微软雅黑" panose="020B0503020204020204" charset="-122"/>
                <a:sym typeface="+mn-ea"/>
              </a:rPr>
              <a:t>NaOH</a:t>
            </a:r>
            <a:r>
              <a:rPr lang="zh-CN" sz="2000">
                <a:latin typeface="微软雅黑" panose="020B0503020204020204" charset="-122"/>
                <a:ea typeface="微软雅黑" panose="020B0503020204020204" charset="-122"/>
                <a:cs typeface="微软雅黑" panose="020B0503020204020204" charset="-122"/>
                <a:sym typeface="+mn-ea"/>
              </a:rPr>
              <a:t>固体</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都会引起平衡向电离方向移动</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但</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(CH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COOH)</a:t>
            </a:r>
            <a:r>
              <a:rPr lang="zh-CN"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都比原平衡时的小。</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960120" y="4044315"/>
            <a:ext cx="5080000" cy="553085"/>
          </a:xfrm>
          <a:prstGeom prst="rect">
            <a:avLst/>
          </a:prstGeom>
          <a:noFill/>
          <a:ln w="9525">
            <a:noFill/>
          </a:ln>
        </p:spPr>
        <p:txBody>
          <a:bodyPr>
            <a:spAutoFit/>
          </a:bodyPr>
          <a:p>
            <a:pPr indent="0" fontAlgn="auto">
              <a:lnSpc>
                <a:spcPct val="150000"/>
              </a:lnSpc>
            </a:pPr>
            <a:r>
              <a:rPr lang="en-US" sz="2000" b="0">
                <a:solidFill>
                  <a:srgbClr val="FF0000"/>
                </a:solidFill>
                <a:latin typeface="微软雅黑" panose="020B0503020204020204" charset="-122"/>
                <a:ea typeface="微软雅黑" panose="020B0503020204020204" charset="-122"/>
                <a:cs typeface="微软雅黑" panose="020B0503020204020204" charset="-122"/>
              </a:rPr>
              <a:t>(3)</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电离平衡右移</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电离程度也不一定增大。</a:t>
            </a:r>
            <a:endParaRPr lang="zh-CN" altLang="en-US" sz="2000" b="0" u="wavy">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2" name="文本框 141"/>
          <p:cNvSpPr txBox="1"/>
          <p:nvPr/>
        </p:nvSpPr>
        <p:spPr>
          <a:xfrm>
            <a:off x="859155" y="1062990"/>
            <a:ext cx="811974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沉淀转化的应用</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锅炉除水垢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含有</a:t>
            </a:r>
            <a:r>
              <a:rPr lang="en-US" sz="2000" b="0">
                <a:latin typeface="微软雅黑" panose="020B0503020204020204" charset="-122"/>
                <a:ea typeface="微软雅黑" panose="020B0503020204020204" charset="-122"/>
                <a:cs typeface="微软雅黑" panose="020B0503020204020204" charset="-122"/>
              </a:rPr>
              <a:t>CaSO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):CaSO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s)</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5041900" y="1508760"/>
            <a:ext cx="883285" cy="474980"/>
          </a:xfrm>
          <a:prstGeom prst="rect">
            <a:avLst/>
          </a:prstGeom>
          <a:noFill/>
          <a:ln w="9525">
            <a:noFill/>
          </a:ln>
        </p:spPr>
      </p:pic>
      <p:sp>
        <p:nvSpPr>
          <p:cNvPr id="143" name="文本框 142"/>
          <p:cNvSpPr txBox="1"/>
          <p:nvPr/>
        </p:nvSpPr>
        <p:spPr>
          <a:xfrm>
            <a:off x="5925185" y="1610995"/>
            <a:ext cx="220726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CaCO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s)</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2"/>
          <a:stretch>
            <a:fillRect/>
          </a:stretch>
        </p:blipFill>
        <p:spPr>
          <a:xfrm>
            <a:off x="7114540" y="1616710"/>
            <a:ext cx="914400" cy="357505"/>
          </a:xfrm>
          <a:prstGeom prst="rect">
            <a:avLst/>
          </a:prstGeom>
          <a:noFill/>
          <a:ln w="9525">
            <a:noFill/>
          </a:ln>
        </p:spPr>
      </p:pic>
      <p:sp>
        <p:nvSpPr>
          <p:cNvPr id="144" name="文本框 143"/>
          <p:cNvSpPr txBox="1"/>
          <p:nvPr/>
        </p:nvSpPr>
        <p:spPr>
          <a:xfrm>
            <a:off x="859155" y="1974215"/>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rPr>
              <a:t>②</a:t>
            </a:r>
            <a:r>
              <a:rPr lang="zh-CN" sz="2000" b="0">
                <a:latin typeface="微软雅黑" panose="020B0503020204020204" charset="-122"/>
                <a:ea typeface="微软雅黑" panose="020B0503020204020204" charset="-122"/>
                <a:cs typeface="方正书宋_GBK" charset="0"/>
              </a:rPr>
              <a:t>自然界中矿物的转化原生铜的硫化物</a:t>
            </a:r>
            <a:endParaRPr lang="zh-CN" altLang="en-US" sz="2000" b="0">
              <a:latin typeface="微软雅黑" panose="020B0503020204020204" charset="-122"/>
              <a:ea typeface="微软雅黑" panose="020B0503020204020204" charset="-122"/>
              <a:cs typeface="方正书宋_GBK" charset="0"/>
            </a:endParaRPr>
          </a:p>
        </p:txBody>
      </p:sp>
      <p:pic>
        <p:nvPicPr>
          <p:cNvPr id="5" name="图片 4"/>
          <p:cNvPicPr/>
          <p:nvPr/>
        </p:nvPicPr>
        <p:blipFill>
          <a:blip r:embed="rId3"/>
          <a:stretch>
            <a:fillRect/>
          </a:stretch>
        </p:blipFill>
        <p:spPr>
          <a:xfrm>
            <a:off x="2801620" y="2566035"/>
            <a:ext cx="814705" cy="327025"/>
          </a:xfrm>
          <a:prstGeom prst="rect">
            <a:avLst/>
          </a:prstGeom>
          <a:noFill/>
          <a:ln w="9525">
            <a:noFill/>
          </a:ln>
        </p:spPr>
      </p:pic>
      <p:sp>
        <p:nvSpPr>
          <p:cNvPr id="145" name="文本框 144"/>
          <p:cNvSpPr txBox="1"/>
          <p:nvPr/>
        </p:nvSpPr>
        <p:spPr>
          <a:xfrm>
            <a:off x="3670300" y="256603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CuSO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4"/>
          <a:stretch>
            <a:fillRect/>
          </a:stretch>
        </p:blipFill>
        <p:spPr>
          <a:xfrm>
            <a:off x="5041900" y="2566035"/>
            <a:ext cx="1905635" cy="422910"/>
          </a:xfrm>
          <a:prstGeom prst="rect">
            <a:avLst/>
          </a:prstGeom>
          <a:noFill/>
          <a:ln w="9525">
            <a:noFill/>
          </a:ln>
        </p:spPr>
      </p:pic>
      <p:sp>
        <p:nvSpPr>
          <p:cNvPr id="146" name="文本框 145"/>
          <p:cNvSpPr txBox="1"/>
          <p:nvPr/>
        </p:nvSpPr>
        <p:spPr>
          <a:xfrm>
            <a:off x="859155" y="2893060"/>
            <a:ext cx="870648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工业废水处理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工业废水处理过程中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重金属离子可利用沉淀转化原理用</a:t>
            </a:r>
            <a:r>
              <a:rPr lang="en-US" sz="2000" b="0">
                <a:latin typeface="微软雅黑" panose="020B0503020204020204" charset="-122"/>
                <a:ea typeface="微软雅黑" panose="020B0503020204020204" charset="-122"/>
                <a:cs typeface="微软雅黑" panose="020B0503020204020204" charset="-122"/>
              </a:rPr>
              <a:t>FeS</a:t>
            </a:r>
            <a:r>
              <a:rPr lang="zh-CN" sz="2000" b="0">
                <a:latin typeface="微软雅黑" panose="020B0503020204020204" charset="-122"/>
                <a:ea typeface="微软雅黑" panose="020B0503020204020204" charset="-122"/>
                <a:cs typeface="微软雅黑" panose="020B0503020204020204" charset="-122"/>
              </a:rPr>
              <a:t>等难溶物转化为</a:t>
            </a:r>
            <a:r>
              <a:rPr lang="en-US" sz="2000" b="0">
                <a:latin typeface="微软雅黑" panose="020B0503020204020204" charset="-122"/>
                <a:ea typeface="微软雅黑" panose="020B0503020204020204" charset="-122"/>
                <a:cs typeface="微软雅黑" panose="020B0503020204020204" charset="-122"/>
              </a:rPr>
              <a:t>HgS</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S</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PbS</a:t>
            </a:r>
            <a:r>
              <a:rPr lang="zh-CN" sz="2000" b="0">
                <a:latin typeface="微软雅黑" panose="020B0503020204020204" charset="-122"/>
                <a:ea typeface="微软雅黑" panose="020B0503020204020204" charset="-122"/>
                <a:cs typeface="微软雅黑" panose="020B0503020204020204" charset="-122"/>
              </a:rPr>
              <a:t>等沉淀。</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8028940" y="1608455"/>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Ca</a:t>
            </a:r>
            <a:r>
              <a:rPr lang="en-US" sz="2000" baseline="30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a:t>
            </a:r>
            <a:r>
              <a:rPr lang="en-US" sz="2000">
                <a:latin typeface="微软雅黑" panose="020B0503020204020204" charset="-122"/>
                <a:ea typeface="微软雅黑" panose="020B0503020204020204" charset="-122"/>
                <a:cs typeface="Times New Roman" panose="02020603050405020304" charset="0"/>
                <a:sym typeface="+mn-ea"/>
              </a:rPr>
              <a:t>aq)</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
        <p:nvSpPr>
          <p:cNvPr id="9" name="文本框 8"/>
          <p:cNvSpPr txBox="1"/>
          <p:nvPr/>
        </p:nvSpPr>
        <p:spPr>
          <a:xfrm>
            <a:off x="6877685" y="2566035"/>
            <a:ext cx="148590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铜蓝</a:t>
            </a:r>
            <a:r>
              <a:rPr lang="en-US"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CuS)</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636760" cy="953135"/>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P191</a:t>
            </a:r>
            <a:endParaRPr lang="en-US" altLang="zh-CN" sz="2000">
              <a:solidFill>
                <a:schemeClr val="bg1"/>
              </a:solidFill>
              <a:latin typeface="微软雅黑W10 Bold" charset="0"/>
              <a:ea typeface="微软雅黑W10 Bold" charset="0"/>
            </a:endParaRPr>
          </a:p>
          <a:p>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6" name="文本框 145"/>
          <p:cNvSpPr txBox="1"/>
          <p:nvPr/>
        </p:nvSpPr>
        <p:spPr>
          <a:xfrm>
            <a:off x="645795" y="958215"/>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2</a:t>
            </a:r>
            <a:r>
              <a:rPr lang="en-US" b="0">
                <a:latin typeface="NEU-BZ" charset="0"/>
                <a:cs typeface="方正仿宋_GBK" charset="0"/>
              </a:rPr>
              <a:t> </a:t>
            </a:r>
            <a:endParaRPr lang="en-US" altLang="en-US" b="0">
              <a:latin typeface="NEU-BZ" charset="0"/>
              <a:cs typeface="方正仿宋_GBK" charset="0"/>
            </a:endParaRPr>
          </a:p>
        </p:txBody>
      </p:sp>
      <p:sp>
        <p:nvSpPr>
          <p:cNvPr id="3" name="文本框 2"/>
          <p:cNvSpPr txBox="1"/>
          <p:nvPr/>
        </p:nvSpPr>
        <p:spPr>
          <a:xfrm>
            <a:off x="646430" y="1418590"/>
            <a:ext cx="1104201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全国乙</a:t>
            </a:r>
            <a:r>
              <a:rPr lang="en-US" sz="2000" b="0">
                <a:latin typeface="微软雅黑" panose="020B0503020204020204" charset="-122"/>
                <a:ea typeface="微软雅黑" panose="020B0503020204020204" charset="-122"/>
                <a:cs typeface="微软雅黑" panose="020B0503020204020204" charset="-122"/>
              </a:rPr>
              <a:t>2022</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26</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废旧铅蓄电池的铅膏中主要含有</a:t>
            </a:r>
            <a:r>
              <a:rPr lang="en-US" sz="2000" b="0">
                <a:latin typeface="微软雅黑" panose="020B0503020204020204" charset="-122"/>
                <a:ea typeface="微软雅黑" panose="020B0503020204020204" charset="-122"/>
                <a:cs typeface="微软雅黑" panose="020B0503020204020204" charset="-122"/>
              </a:rPr>
              <a:t>PbSO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PbO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PbO</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Pb,</a:t>
            </a:r>
            <a:r>
              <a:rPr lang="zh-CN" sz="2000" b="0">
                <a:latin typeface="微软雅黑" panose="020B0503020204020204" charset="-122"/>
                <a:ea typeface="微软雅黑" panose="020B0503020204020204" charset="-122"/>
                <a:cs typeface="微软雅黑" panose="020B0503020204020204" charset="-122"/>
              </a:rPr>
              <a:t>还有少量</a:t>
            </a:r>
            <a:r>
              <a:rPr lang="en-US" sz="2000" b="0">
                <a:latin typeface="微软雅黑" panose="020B0503020204020204" charset="-122"/>
                <a:ea typeface="微软雅黑" panose="020B0503020204020204" charset="-122"/>
                <a:cs typeface="微软雅黑" panose="020B0503020204020204" charset="-122"/>
              </a:rPr>
              <a:t>Ba</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Fe</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Al</a:t>
            </a:r>
            <a:r>
              <a:rPr lang="zh-CN" sz="2000" b="0">
                <a:latin typeface="微软雅黑" panose="020B0503020204020204" charset="-122"/>
                <a:ea typeface="微软雅黑" panose="020B0503020204020204" charset="-122"/>
                <a:cs typeface="微软雅黑" panose="020B0503020204020204" charset="-122"/>
              </a:rPr>
              <a:t>的盐或氧化物等。为了保护环境、充分利用铅资源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通过如图流程实现铅的回收。</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84" name="image272.jpeg"/>
          <p:cNvPicPr>
            <a:picLocks noChangeAspect="1"/>
          </p:cNvPicPr>
          <p:nvPr>
            <p:custDataLst>
              <p:tags r:id="rId1"/>
            </p:custDataLst>
          </p:nvPr>
        </p:nvPicPr>
        <p:blipFill>
          <a:blip r:embed="rId2"/>
          <a:stretch>
            <a:fillRect/>
          </a:stretch>
        </p:blipFill>
        <p:spPr>
          <a:xfrm>
            <a:off x="3664585" y="2773680"/>
            <a:ext cx="4321810" cy="1311275"/>
          </a:xfrm>
          <a:prstGeom prst="rect">
            <a:avLst/>
          </a:prstGeom>
        </p:spPr>
      </p:pic>
      <p:sp>
        <p:nvSpPr>
          <p:cNvPr id="4" name="文本框 3"/>
          <p:cNvSpPr txBox="1"/>
          <p:nvPr/>
        </p:nvSpPr>
        <p:spPr>
          <a:xfrm>
            <a:off x="646430" y="408495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些难溶电解质的溶度积常数如下表</a:t>
            </a:r>
            <a:r>
              <a:rPr lang="en-US" b="0">
                <a:latin typeface="方正书宋_GBK" charset="0"/>
                <a:ea typeface="宋体" panose="02010600030101010101" pitchFamily="2" charset="-122"/>
                <a:cs typeface="Times New Roman" panose="02020603050405020304" charset="0"/>
              </a:rPr>
              <a:t>:</a:t>
            </a:r>
            <a:endParaRPr lang="en-US" altLang="en-US" b="0">
              <a:latin typeface="方正书宋_GBK" charset="0"/>
              <a:ea typeface="宋体" panose="02010600030101010101" pitchFamily="2" charset="-122"/>
              <a:cs typeface="Times New Roman" panose="02020603050405020304" charset="0"/>
            </a:endParaRPr>
          </a:p>
        </p:txBody>
      </p:sp>
      <p:graphicFrame>
        <p:nvGraphicFramePr>
          <p:cNvPr id="5" name="表格 4"/>
          <p:cNvGraphicFramePr/>
          <p:nvPr>
            <p:custDataLst>
              <p:tags r:id="rId3"/>
            </p:custDataLst>
          </p:nvPr>
        </p:nvGraphicFramePr>
        <p:xfrm>
          <a:off x="4018280" y="4568190"/>
          <a:ext cx="4518025" cy="1772920"/>
        </p:xfrm>
        <a:graphic>
          <a:graphicData uri="http://schemas.openxmlformats.org/drawingml/2006/table">
            <a:tbl>
              <a:tblPr/>
              <a:tblGrid>
                <a:gridCol w="616585"/>
                <a:gridCol w="880745"/>
                <a:gridCol w="880745"/>
                <a:gridCol w="880110"/>
                <a:gridCol w="1259840"/>
              </a:tblGrid>
              <a:tr h="1080770">
                <a:tc>
                  <a:txBody>
                    <a:bodyPr/>
                    <a:p>
                      <a:pPr indent="0" algn="ctr">
                        <a:buNone/>
                      </a:pPr>
                      <a:r>
                        <a:rPr lang="en-US" sz="2000" b="0">
                          <a:latin typeface="微软雅黑" panose="020B0503020204020204" charset="-122"/>
                          <a:ea typeface="微软雅黑" panose="020B0503020204020204" charset="-122"/>
                          <a:cs typeface="Calibri" panose="020F0502020204030204" charset="0"/>
                        </a:rPr>
                        <a:t>难溶电解质</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PbSO</a:t>
                      </a:r>
                      <a:r>
                        <a:rPr lang="en-US" sz="2000" b="0" baseline="-25000">
                          <a:latin typeface="微软雅黑" panose="020B0503020204020204" charset="-122"/>
                          <a:ea typeface="微软雅黑" panose="020B0503020204020204" charset="-122"/>
                          <a:cs typeface="NEU-BZ" charset="0"/>
                        </a:rPr>
                        <a:t>4</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PbCO</a:t>
                      </a:r>
                      <a:r>
                        <a:rPr lang="en-US" sz="2000" b="0" baseline="-25000">
                          <a:latin typeface="微软雅黑" panose="020B0503020204020204" charset="-122"/>
                          <a:ea typeface="微软雅黑" panose="020B0503020204020204" charset="-122"/>
                          <a:cs typeface="NEU-BZ" charset="0"/>
                        </a:rPr>
                        <a:t>3</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BaSO</a:t>
                      </a:r>
                      <a:r>
                        <a:rPr lang="en-US" sz="2000" b="0" baseline="-25000">
                          <a:latin typeface="微软雅黑" panose="020B0503020204020204" charset="-122"/>
                          <a:ea typeface="微软雅黑" panose="020B0503020204020204" charset="-122"/>
                          <a:cs typeface="NEU-BZ" charset="0"/>
                        </a:rPr>
                        <a:t>4</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BaCO</a:t>
                      </a:r>
                      <a:r>
                        <a:rPr lang="en-US" sz="2000" b="0" baseline="-25000">
                          <a:latin typeface="微软雅黑" panose="020B0503020204020204" charset="-122"/>
                          <a:ea typeface="微软雅黑" panose="020B0503020204020204" charset="-122"/>
                          <a:cs typeface="NEU-BZ" charset="0"/>
                        </a:rPr>
                        <a:t>3</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92150">
                <a:tc>
                  <a:txBody>
                    <a:bodyPr/>
                    <a:p>
                      <a:pPr indent="0" algn="ctr">
                        <a:buNone/>
                      </a:pPr>
                      <a:r>
                        <a:rPr lang="en-US" sz="2000" b="0" i="1">
                          <a:latin typeface="微软雅黑" panose="020B0503020204020204" charset="-122"/>
                          <a:ea typeface="微软雅黑" panose="020B0503020204020204" charset="-122"/>
                          <a:cs typeface="NEU-BZ" charset="0"/>
                        </a:rPr>
                        <a:t>K</a:t>
                      </a:r>
                      <a:r>
                        <a:rPr lang="en-US" sz="2000" b="0" baseline="-25000">
                          <a:latin typeface="微软雅黑" panose="020B0503020204020204" charset="-122"/>
                          <a:ea typeface="微软雅黑" panose="020B0503020204020204" charset="-122"/>
                          <a:cs typeface="NEU-BZ" charset="0"/>
                        </a:rPr>
                        <a:t>sp</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2.5×10</a:t>
                      </a:r>
                      <a:r>
                        <a:rPr lang="en-US" sz="2000" b="0" baseline="30000">
                          <a:latin typeface="微软雅黑" panose="020B0503020204020204" charset="-122"/>
                          <a:ea typeface="微软雅黑" panose="020B0503020204020204" charset="-122"/>
                          <a:cs typeface="微软雅黑" panose="020B0503020204020204" charset="-122"/>
                        </a:rPr>
                        <a:t>-8</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7.4×10</a:t>
                      </a:r>
                      <a:r>
                        <a:rPr lang="en-US" sz="2000" b="0" baseline="30000">
                          <a:latin typeface="微软雅黑" panose="020B0503020204020204" charset="-122"/>
                          <a:ea typeface="微软雅黑" panose="020B0503020204020204" charset="-122"/>
                          <a:cs typeface="微软雅黑" panose="020B0503020204020204" charset="-122"/>
                        </a:rPr>
                        <a:t>-14</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1.1×10</a:t>
                      </a:r>
                      <a:r>
                        <a:rPr lang="en-US" sz="2000" b="0" baseline="30000">
                          <a:latin typeface="微软雅黑" panose="020B0503020204020204" charset="-122"/>
                          <a:ea typeface="微软雅黑" panose="020B0503020204020204" charset="-122"/>
                          <a:cs typeface="微软雅黑" panose="020B0503020204020204" charset="-122"/>
                        </a:rPr>
                        <a:t>-10</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2.6×10</a:t>
                      </a:r>
                      <a:r>
                        <a:rPr lang="en-US" sz="2000" b="0" baseline="30000">
                          <a:latin typeface="微软雅黑" panose="020B0503020204020204" charset="-122"/>
                          <a:ea typeface="微软雅黑" panose="020B0503020204020204" charset="-122"/>
                          <a:cs typeface="微软雅黑" panose="020B0503020204020204" charset="-122"/>
                        </a:rPr>
                        <a:t>-9</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6" name="文本框 145"/>
          <p:cNvSpPr txBox="1"/>
          <p:nvPr/>
        </p:nvSpPr>
        <p:spPr>
          <a:xfrm>
            <a:off x="751840" y="1036320"/>
            <a:ext cx="822706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一定条件下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一些金属氢氧化物沉淀时的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如下表</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2919730" y="1560830"/>
          <a:ext cx="7116445" cy="2177415"/>
        </p:xfrm>
        <a:graphic>
          <a:graphicData uri="http://schemas.openxmlformats.org/drawingml/2006/table">
            <a:tbl>
              <a:tblPr/>
              <a:tblGrid>
                <a:gridCol w="1886585"/>
                <a:gridCol w="1109980"/>
                <a:gridCol w="1109980"/>
                <a:gridCol w="1109345"/>
                <a:gridCol w="1900555"/>
              </a:tblGrid>
              <a:tr h="725805">
                <a:tc>
                  <a:txBody>
                    <a:bodyPr/>
                    <a:p>
                      <a:pPr indent="0" algn="ctr">
                        <a:buNone/>
                      </a:pPr>
                      <a:r>
                        <a:rPr lang="en-US" sz="2000" b="0">
                          <a:latin typeface="微软雅黑" panose="020B0503020204020204" charset="-122"/>
                          <a:ea typeface="微软雅黑" panose="020B0503020204020204" charset="-122"/>
                          <a:cs typeface="Calibri" panose="020F0502020204030204" charset="0"/>
                        </a:rPr>
                        <a:t>金属氢氧化物</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Fe</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OH</a:t>
                      </a:r>
                      <a:r>
                        <a:rPr lang="en-US" sz="2000" b="0">
                          <a:latin typeface="微软雅黑" panose="020B0503020204020204" charset="-122"/>
                          <a:ea typeface="微软雅黑" panose="020B0503020204020204" charset="-122"/>
                          <a:cs typeface="方正书宋_GBK" charset="0"/>
                        </a:rPr>
                        <a:t>)</a:t>
                      </a:r>
                      <a:r>
                        <a:rPr lang="en-US" sz="2000" b="0" baseline="-25000">
                          <a:latin typeface="微软雅黑" panose="020B0503020204020204" charset="-122"/>
                          <a:ea typeface="微软雅黑" panose="020B0503020204020204" charset="-122"/>
                          <a:cs typeface="NEU-BZ" charset="0"/>
                        </a:rPr>
                        <a:t>3</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Fe</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OH</a:t>
                      </a:r>
                      <a:r>
                        <a:rPr lang="en-US" sz="2000" b="0">
                          <a:latin typeface="微软雅黑" panose="020B0503020204020204" charset="-122"/>
                          <a:ea typeface="微软雅黑" panose="020B0503020204020204" charset="-122"/>
                          <a:cs typeface="方正书宋_GBK" charset="0"/>
                        </a:rPr>
                        <a:t>)</a:t>
                      </a:r>
                      <a:r>
                        <a:rPr lang="en-US" sz="2000" b="0" baseline="-25000">
                          <a:latin typeface="微软雅黑" panose="020B0503020204020204" charset="-122"/>
                          <a:ea typeface="微软雅黑" panose="020B0503020204020204" charset="-122"/>
                          <a:cs typeface="NEU-BZ" charset="0"/>
                        </a:rPr>
                        <a:t>2</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Al</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OH</a:t>
                      </a:r>
                      <a:r>
                        <a:rPr lang="en-US" sz="2000" b="0">
                          <a:latin typeface="微软雅黑" panose="020B0503020204020204" charset="-122"/>
                          <a:ea typeface="微软雅黑" panose="020B0503020204020204" charset="-122"/>
                          <a:cs typeface="方正书宋_GBK" charset="0"/>
                        </a:rPr>
                        <a:t>)</a:t>
                      </a:r>
                      <a:r>
                        <a:rPr lang="en-US" sz="2000" b="0" baseline="-25000">
                          <a:latin typeface="微软雅黑" panose="020B0503020204020204" charset="-122"/>
                          <a:ea typeface="微软雅黑" panose="020B0503020204020204" charset="-122"/>
                          <a:cs typeface="NEU-BZ" charset="0"/>
                        </a:rPr>
                        <a:t>3</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Pb</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OH</a:t>
                      </a:r>
                      <a:r>
                        <a:rPr lang="en-US" sz="2000" b="0">
                          <a:latin typeface="微软雅黑" panose="020B0503020204020204" charset="-122"/>
                          <a:ea typeface="微软雅黑" panose="020B0503020204020204" charset="-122"/>
                          <a:cs typeface="方正书宋_GBK" charset="0"/>
                        </a:rPr>
                        <a:t>)</a:t>
                      </a:r>
                      <a:r>
                        <a:rPr lang="en-US" sz="2000" b="0" baseline="-25000">
                          <a:latin typeface="微软雅黑" panose="020B0503020204020204" charset="-122"/>
                          <a:ea typeface="微软雅黑" panose="020B0503020204020204" charset="-122"/>
                          <a:cs typeface="NEU-BZ" charset="0"/>
                        </a:rPr>
                        <a:t>2</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25805">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开始沉淀的pH</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2.3</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6.8</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3.5</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7.2</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25805">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完全沉淀的pH</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3.2</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8.3</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4.6</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9.1</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664845" y="3738245"/>
            <a:ext cx="10563225" cy="1938020"/>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回答下列问题</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脱硫</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中</a:t>
            </a:r>
            <a:r>
              <a:rPr lang="en-US" sz="2000" b="0">
                <a:latin typeface="微软雅黑" panose="020B0503020204020204" charset="-122"/>
                <a:ea typeface="微软雅黑" panose="020B0503020204020204" charset="-122"/>
                <a:cs typeface="微软雅黑" panose="020B0503020204020204" charset="-122"/>
              </a:rPr>
              <a:t>PbSO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转化反应的离子方程式为</a:t>
            </a:r>
            <a:r>
              <a:rPr lang="en-US" sz="2000" b="0">
                <a:latin typeface="微软雅黑" panose="020B0503020204020204" charset="-122"/>
                <a:ea typeface="微软雅黑" panose="020B0503020204020204" charset="-122"/>
                <a:cs typeface="微软雅黑" panose="020B0503020204020204" charset="-122"/>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en-US" sz="2000" u="sng">
                <a:latin typeface="微软雅黑" panose="020B0503020204020204" charset="-122"/>
                <a:ea typeface="微软雅黑" panose="020B0503020204020204" charset="-122"/>
                <a:cs typeface="微软雅黑" panose="020B0503020204020204" charset="-122"/>
                <a:sym typeface="+mn-ea"/>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en-US" sz="2000" u="sng">
                <a:latin typeface="微软雅黑" panose="020B0503020204020204" charset="-122"/>
                <a:ea typeface="微软雅黑" panose="020B0503020204020204" charset="-122"/>
                <a:cs typeface="微软雅黑" panose="020B0503020204020204" charset="-122"/>
                <a:sym typeface="+mn-ea"/>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en-US" sz="2000" u="sng">
                <a:latin typeface="微软雅黑" panose="020B0503020204020204" charset="-122"/>
                <a:ea typeface="微软雅黑" panose="020B0503020204020204" charset="-122"/>
                <a:cs typeface="微软雅黑" panose="020B0503020204020204" charset="-122"/>
                <a:sym typeface="+mn-ea"/>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en-US" sz="2000" u="sng">
                <a:latin typeface="微软雅黑" panose="020B0503020204020204" charset="-122"/>
                <a:ea typeface="微软雅黑" panose="020B0503020204020204" charset="-122"/>
                <a:cs typeface="微软雅黑" panose="020B0503020204020204" charset="-122"/>
                <a:sym typeface="+mn-ea"/>
              </a:rPr>
              <a:t> </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用沉淀溶解平衡原理解释选择</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的原因</a:t>
            </a:r>
            <a:r>
              <a:rPr lang="zh-CN" sz="2000" b="0" u="sng">
                <a:latin typeface="微软雅黑" panose="020B0503020204020204" charset="-122"/>
                <a:ea typeface="微软雅黑" panose="020B0503020204020204" charset="-122"/>
                <a:cs typeface="微软雅黑" panose="020B0503020204020204" charset="-122"/>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en-US" sz="2000" u="sng">
                <a:latin typeface="微软雅黑" panose="020B0503020204020204" charset="-122"/>
                <a:ea typeface="微软雅黑" panose="020B0503020204020204" charset="-122"/>
                <a:cs typeface="微软雅黑" panose="020B0503020204020204" charset="-122"/>
                <a:sym typeface="+mn-ea"/>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en-US"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nvGrpSpPr>
        <p:grpSpPr>
          <a:xfrm>
            <a:off x="6178550" y="4219575"/>
            <a:ext cx="8144510" cy="473710"/>
            <a:chOff x="1791" y="7488"/>
            <a:chExt cx="12826" cy="746"/>
          </a:xfrm>
        </p:grpSpPr>
        <p:sp>
          <p:nvSpPr>
            <p:cNvPr id="161" name="文本框 160"/>
            <p:cNvSpPr txBox="1"/>
            <p:nvPr>
              <p:custDataLst>
                <p:tags r:id="rId2"/>
              </p:custDataLst>
            </p:nvPr>
          </p:nvSpPr>
          <p:spPr>
            <a:xfrm>
              <a:off x="6617" y="7606"/>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PbCO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(s</a:t>
              </a:r>
              <a:r>
                <a:rPr lang="en-US" sz="2000" b="0">
                  <a:latin typeface="微软雅黑" panose="020B0503020204020204" charset="-122"/>
                  <a:ea typeface="微软雅黑" panose="020B0503020204020204" charset="-122"/>
                  <a:cs typeface="Times New Roman" panose="02020603050405020304" charset="0"/>
                </a:rPr>
                <a:t>)+S</a:t>
              </a:r>
              <a:endParaRPr lang="en-US" altLang="en-US" sz="2000" b="0">
                <a:latin typeface="微软雅黑" panose="020B0503020204020204" charset="-122"/>
                <a:ea typeface="微软雅黑" panose="020B0503020204020204" charset="-122"/>
                <a:cs typeface="Times New Roman" panose="02020603050405020304" charset="0"/>
              </a:endParaRPr>
            </a:p>
          </p:txBody>
        </p:sp>
        <p:grpSp>
          <p:nvGrpSpPr>
            <p:cNvPr id="7" name="组合 6"/>
            <p:cNvGrpSpPr/>
            <p:nvPr/>
          </p:nvGrpSpPr>
          <p:grpSpPr>
            <a:xfrm>
              <a:off x="1791" y="7488"/>
              <a:ext cx="8000" cy="691"/>
              <a:chOff x="1194" y="4585"/>
              <a:chExt cx="8000" cy="691"/>
            </a:xfrm>
          </p:grpSpPr>
          <p:sp>
            <p:nvSpPr>
              <p:cNvPr id="18" name="文本框 17"/>
              <p:cNvSpPr txBox="1"/>
              <p:nvPr>
                <p:custDataLst>
                  <p:tags r:id="rId3"/>
                </p:custDataLst>
              </p:nvPr>
            </p:nvSpPr>
            <p:spPr>
              <a:xfrm>
                <a:off x="1194" y="4648"/>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PbSO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(s</a:t>
                </a:r>
                <a:r>
                  <a:rPr lang="en-US" sz="2000" b="0">
                    <a:latin typeface="微软雅黑" panose="020B0503020204020204" charset="-122"/>
                    <a:ea typeface="微软雅黑" panose="020B0503020204020204" charset="-122"/>
                    <a:cs typeface="微软雅黑" panose="020B0503020204020204" charset="-122"/>
                  </a:rPr>
                  <a:t>)+C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9" name="图片 18"/>
              <p:cNvPicPr/>
              <p:nvPr>
                <p:custDataLst>
                  <p:tags r:id="rId4"/>
                </p:custDataLst>
              </p:nvPr>
            </p:nvPicPr>
            <p:blipFill>
              <a:blip r:embed="rId5"/>
              <a:stretch>
                <a:fillRect/>
              </a:stretch>
            </p:blipFill>
            <p:spPr>
              <a:xfrm>
                <a:off x="3583" y="4643"/>
                <a:ext cx="886" cy="600"/>
              </a:xfrm>
              <a:prstGeom prst="rect">
                <a:avLst/>
              </a:prstGeom>
              <a:noFill/>
              <a:ln w="9525">
                <a:noFill/>
              </a:ln>
            </p:spPr>
          </p:pic>
          <p:sp>
            <p:nvSpPr>
              <p:cNvPr id="160" name="文本框 159"/>
              <p:cNvSpPr txBox="1"/>
              <p:nvPr>
                <p:custDataLst>
                  <p:tags r:id="rId6"/>
                </p:custDataLst>
              </p:nvPr>
            </p:nvSpPr>
            <p:spPr>
              <a:xfrm>
                <a:off x="4469" y="4585"/>
                <a:ext cx="990"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aq)</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0" name="图片 19"/>
              <p:cNvPicPr/>
              <p:nvPr>
                <p:custDataLst>
                  <p:tags r:id="rId7"/>
                </p:custDataLst>
              </p:nvPr>
            </p:nvPicPr>
            <p:blipFill>
              <a:blip r:embed="rId8"/>
              <a:stretch>
                <a:fillRect/>
              </a:stretch>
            </p:blipFill>
            <p:spPr>
              <a:xfrm>
                <a:off x="5330" y="4789"/>
                <a:ext cx="850" cy="345"/>
              </a:xfrm>
              <a:prstGeom prst="rect">
                <a:avLst/>
              </a:prstGeom>
              <a:noFill/>
              <a:ln w="9525">
                <a:noFill/>
              </a:ln>
            </p:spPr>
          </p:pic>
          <p:pic>
            <p:nvPicPr>
              <p:cNvPr id="21" name="图片 20"/>
              <p:cNvPicPr/>
              <p:nvPr>
                <p:custDataLst>
                  <p:tags r:id="rId9"/>
                </p:custDataLst>
              </p:nvPr>
            </p:nvPicPr>
            <p:blipFill>
              <a:blip r:embed="rId10"/>
              <a:stretch>
                <a:fillRect/>
              </a:stretch>
            </p:blipFill>
            <p:spPr>
              <a:xfrm>
                <a:off x="8436" y="4681"/>
                <a:ext cx="648" cy="587"/>
              </a:xfrm>
              <a:prstGeom prst="rect">
                <a:avLst/>
              </a:prstGeom>
              <a:noFill/>
              <a:ln w="9525">
                <a:noFill/>
              </a:ln>
            </p:spPr>
          </p:pic>
        </p:grpSp>
      </p:grpSp>
      <p:sp>
        <p:nvSpPr>
          <p:cNvPr id="8" name="文本框 7"/>
          <p:cNvSpPr txBox="1"/>
          <p:nvPr/>
        </p:nvSpPr>
        <p:spPr>
          <a:xfrm>
            <a:off x="11139170" y="4318000"/>
            <a:ext cx="4064000" cy="368300"/>
          </a:xfrm>
          <a:prstGeom prst="rect">
            <a:avLst/>
          </a:prstGeom>
          <a:noFill/>
        </p:spPr>
        <p:txBody>
          <a:bodyPr wrap="square" rtlCol="0">
            <a:spAutoFit/>
          </a:bodyPr>
          <a:p>
            <a:r>
              <a:rPr lang="en-US">
                <a:latin typeface="微软雅黑" panose="020B0503020204020204" charset="-122"/>
                <a:ea typeface="微软雅黑" panose="020B0503020204020204" charset="-122"/>
                <a:cs typeface="微软雅黑" panose="020B0503020204020204" charset="-122"/>
                <a:sym typeface="+mn-ea"/>
              </a:rPr>
              <a:t>(aq)</a:t>
            </a:r>
            <a:endParaRPr lang="zh-CN" altLang="en-US"/>
          </a:p>
        </p:txBody>
      </p:sp>
      <p:sp>
        <p:nvSpPr>
          <p:cNvPr id="9" name="文本框 8"/>
          <p:cNvSpPr txBox="1"/>
          <p:nvPr/>
        </p:nvSpPr>
        <p:spPr>
          <a:xfrm>
            <a:off x="5719445" y="4782820"/>
            <a:ext cx="4064000" cy="645160"/>
          </a:xfrm>
          <a:prstGeom prst="rect">
            <a:avLst/>
          </a:prstGeom>
          <a:noFill/>
        </p:spPr>
        <p:txBody>
          <a:bodyPr wrap="square" rtlCol="0">
            <a:spAutoFit/>
          </a:bodyPr>
          <a:p>
            <a:r>
              <a:rPr lang="zh-CN">
                <a:latin typeface="微软雅黑" panose="020B0503020204020204" charset="-122"/>
                <a:ea typeface="微软雅黑" panose="020B0503020204020204" charset="-122"/>
                <a:cs typeface="微软雅黑" panose="020B0503020204020204" charset="-122"/>
                <a:sym typeface="+mn-ea"/>
              </a:rPr>
              <a:t>该反应的</a:t>
            </a:r>
            <a:r>
              <a:rPr lang="en-US" i="1">
                <a:latin typeface="微软雅黑" panose="020B0503020204020204" charset="-122"/>
                <a:ea typeface="微软雅黑" panose="020B0503020204020204" charset="-122"/>
                <a:cs typeface="微软雅黑" panose="020B0503020204020204" charset="-122"/>
                <a:sym typeface="+mn-ea"/>
              </a:rPr>
              <a:t>K</a:t>
            </a:r>
            <a:r>
              <a:rPr lang="en-US">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a:p>
            <a:endParaRPr lang="zh-CN" altLang="en-US"/>
          </a:p>
        </p:txBody>
      </p:sp>
      <p:grpSp>
        <p:nvGrpSpPr>
          <p:cNvPr id="10" name="组合 9"/>
          <p:cNvGrpSpPr/>
          <p:nvPr/>
        </p:nvGrpSpPr>
        <p:grpSpPr>
          <a:xfrm>
            <a:off x="7106285" y="4721225"/>
            <a:ext cx="5796280" cy="454754"/>
            <a:chOff x="6419" y="4714"/>
            <a:chExt cx="11055" cy="1062"/>
          </a:xfrm>
        </p:grpSpPr>
        <p:pic>
          <p:nvPicPr>
            <p:cNvPr id="22" name="图片 21"/>
            <p:cNvPicPr/>
            <p:nvPr>
              <p:custDataLst>
                <p:tags r:id="rId11"/>
              </p:custDataLst>
            </p:nvPr>
          </p:nvPicPr>
          <p:blipFill>
            <a:blip r:embed="rId12"/>
            <a:stretch>
              <a:fillRect/>
            </a:stretch>
          </p:blipFill>
          <p:spPr>
            <a:xfrm>
              <a:off x="6419" y="4714"/>
              <a:ext cx="1289" cy="828"/>
            </a:xfrm>
            <a:prstGeom prst="rect">
              <a:avLst/>
            </a:prstGeom>
            <a:noFill/>
            <a:ln w="9525">
              <a:noFill/>
            </a:ln>
          </p:spPr>
        </p:pic>
        <p:grpSp>
          <p:nvGrpSpPr>
            <p:cNvPr id="11" name="组合 10"/>
            <p:cNvGrpSpPr/>
            <p:nvPr/>
          </p:nvGrpSpPr>
          <p:grpSpPr>
            <a:xfrm>
              <a:off x="7708" y="4801"/>
              <a:ext cx="9766" cy="975"/>
              <a:chOff x="7708" y="4801"/>
              <a:chExt cx="9766" cy="975"/>
            </a:xfrm>
          </p:grpSpPr>
          <p:sp>
            <p:nvSpPr>
              <p:cNvPr id="163" name="文本框 162"/>
              <p:cNvSpPr txBox="1"/>
              <p:nvPr>
                <p:custDataLst>
                  <p:tags r:id="rId13"/>
                </p:custDataLst>
              </p:nvPr>
            </p:nvSpPr>
            <p:spPr>
              <a:xfrm>
                <a:off x="7708" y="4913"/>
                <a:ext cx="8000" cy="86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23" name="图片 22"/>
              <p:cNvPicPr/>
              <p:nvPr>
                <p:custDataLst>
                  <p:tags r:id="rId14"/>
                </p:custDataLst>
              </p:nvPr>
            </p:nvPicPr>
            <p:blipFill>
              <a:blip r:embed="rId15"/>
              <a:stretch>
                <a:fillRect/>
              </a:stretch>
            </p:blipFill>
            <p:spPr>
              <a:xfrm>
                <a:off x="8136" y="4801"/>
                <a:ext cx="1338" cy="741"/>
              </a:xfrm>
              <a:prstGeom prst="rect">
                <a:avLst/>
              </a:prstGeom>
              <a:noFill/>
              <a:ln w="9525">
                <a:noFill/>
              </a:ln>
            </p:spPr>
          </p:pic>
          <p:sp>
            <p:nvSpPr>
              <p:cNvPr id="164" name="文本框 163"/>
              <p:cNvSpPr txBox="1"/>
              <p:nvPr>
                <p:custDataLst>
                  <p:tags r:id="rId16"/>
                </p:custDataLst>
              </p:nvPr>
            </p:nvSpPr>
            <p:spPr>
              <a:xfrm>
                <a:off x="9474" y="4916"/>
                <a:ext cx="8000" cy="86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grpSp>
        <p:pic>
          <p:nvPicPr>
            <p:cNvPr id="24" name="图片 23"/>
            <p:cNvPicPr/>
            <p:nvPr>
              <p:custDataLst>
                <p:tags r:id="rId17"/>
              </p:custDataLst>
            </p:nvPr>
          </p:nvPicPr>
          <p:blipFill>
            <a:blip r:embed="rId18"/>
            <a:stretch>
              <a:fillRect/>
            </a:stretch>
          </p:blipFill>
          <p:spPr>
            <a:xfrm>
              <a:off x="9902" y="4736"/>
              <a:ext cx="1585" cy="847"/>
            </a:xfrm>
            <a:prstGeom prst="rect">
              <a:avLst/>
            </a:prstGeom>
            <a:noFill/>
            <a:ln w="9525">
              <a:noFill/>
            </a:ln>
          </p:spPr>
        </p:pic>
      </p:grpSp>
      <p:sp>
        <p:nvSpPr>
          <p:cNvPr id="165" name="文本框 164"/>
          <p:cNvSpPr txBox="1"/>
          <p:nvPr/>
        </p:nvSpPr>
        <p:spPr>
          <a:xfrm>
            <a:off x="9723120" y="4721225"/>
            <a:ext cx="991743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≈3.4×10</a:t>
            </a:r>
            <a:r>
              <a:rPr lang="en-US" sz="2000" b="0" baseline="30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5719445" y="5147945"/>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反应正向进行程度很大</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可以进行到底</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664845" y="5478780"/>
            <a:ext cx="10210165" cy="645160"/>
          </a:xfrm>
          <a:prstGeom prst="rect">
            <a:avLst/>
          </a:prstGeom>
          <a:noFill/>
        </p:spPr>
        <p:txBody>
          <a:bodyPr wrap="square" rtlCol="0">
            <a:spAutoFit/>
          </a:bodyPr>
          <a:p>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脱硫</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加入</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不能使铅膏中</a:t>
            </a:r>
            <a:r>
              <a:rPr lang="en-US">
                <a:latin typeface="微软雅黑" panose="020B0503020204020204" charset="-122"/>
                <a:ea typeface="微软雅黑" panose="020B0503020204020204" charset="-122"/>
                <a:cs typeface="微软雅黑" panose="020B0503020204020204" charset="-122"/>
                <a:sym typeface="+mn-ea"/>
              </a:rPr>
              <a:t>BaSO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完全转化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原因是</a:t>
            </a:r>
            <a:r>
              <a:rPr lang="zh-CN" u="sng">
                <a:latin typeface="微软雅黑" panose="020B0503020204020204" charset="-122"/>
                <a:ea typeface="微软雅黑" panose="020B0503020204020204" charset="-122"/>
                <a:cs typeface="微软雅黑" panose="020B0503020204020204" charset="-122"/>
                <a:sym typeface="+mn-ea"/>
              </a:rPr>
              <a:t>　　　　　　</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endParaRPr lang="zh-CN" altLang="en-US"/>
          </a:p>
        </p:txBody>
      </p:sp>
      <p:sp>
        <p:nvSpPr>
          <p:cNvPr id="16" name="文本框 15"/>
          <p:cNvSpPr txBox="1"/>
          <p:nvPr/>
        </p:nvSpPr>
        <p:spPr>
          <a:xfrm>
            <a:off x="7449820" y="5897880"/>
            <a:ext cx="4064000" cy="368300"/>
          </a:xfrm>
          <a:prstGeom prst="rect">
            <a:avLst/>
          </a:prstGeom>
          <a:noFill/>
        </p:spPr>
        <p:txBody>
          <a:bodyPr wrap="square" rtlCol="0">
            <a:spAutoFit/>
          </a:bodyPr>
          <a:p>
            <a:r>
              <a:rPr lang="zh-CN" u="sng">
                <a:latin typeface="微软雅黑" panose="020B0503020204020204" charset="-122"/>
                <a:ea typeface="微软雅黑" panose="020B0503020204020204" charset="-122"/>
                <a:cs typeface="微软雅黑" panose="020B0503020204020204" charset="-122"/>
                <a:sym typeface="+mn-ea"/>
              </a:rPr>
              <a:t>　　　　</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u="sng">
                <a:latin typeface="微软雅黑" panose="020B0503020204020204" charset="-122"/>
                <a:ea typeface="微软雅黑" panose="020B0503020204020204" charset="-122"/>
                <a:cs typeface="微软雅黑" panose="020B0503020204020204" charset="-122"/>
                <a:sym typeface="+mn-ea"/>
              </a:rPr>
              <a:t> </a:t>
            </a:r>
            <a:endParaRPr lang="zh-CN" altLang="en-US"/>
          </a:p>
        </p:txBody>
      </p:sp>
      <p:sp>
        <p:nvSpPr>
          <p:cNvPr id="31" name="文本框 30"/>
          <p:cNvSpPr txBox="1"/>
          <p:nvPr/>
        </p:nvSpPr>
        <p:spPr>
          <a:xfrm>
            <a:off x="7449820" y="5423535"/>
            <a:ext cx="308483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反应</a:t>
            </a:r>
            <a:r>
              <a:rPr lang="en-US" sz="2000">
                <a:latin typeface="微软雅黑" panose="020B0503020204020204" charset="-122"/>
                <a:ea typeface="微软雅黑" panose="020B0503020204020204" charset="-122"/>
                <a:cs typeface="微软雅黑" panose="020B0503020204020204" charset="-122"/>
                <a:sym typeface="+mn-ea"/>
              </a:rPr>
              <a:t>BaSO</a:t>
            </a:r>
            <a:r>
              <a:rPr lang="en-US" sz="2000" baseline="-25000">
                <a:latin typeface="微软雅黑" panose="020B0503020204020204" charset="-122"/>
                <a:ea typeface="微软雅黑" panose="020B0503020204020204" charset="-122"/>
                <a:cs typeface="微软雅黑" panose="020B0503020204020204" charset="-122"/>
                <a:sym typeface="+mn-ea"/>
              </a:rPr>
              <a:t>4</a:t>
            </a:r>
            <a:r>
              <a:rPr lang="en-US" sz="2000">
                <a:latin typeface="微软雅黑" panose="020B0503020204020204" charset="-122"/>
                <a:ea typeface="微软雅黑" panose="020B0503020204020204" charset="-122"/>
                <a:cs typeface="微软雅黑" panose="020B0503020204020204" charset="-122"/>
                <a:sym typeface="+mn-ea"/>
              </a:rPr>
              <a:t>(s)+C</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25" name="图片 24"/>
          <p:cNvPicPr/>
          <p:nvPr/>
        </p:nvPicPr>
        <p:blipFill>
          <a:blip r:embed="rId5"/>
          <a:srcRect t="11298" b="2748"/>
          <a:stretch>
            <a:fillRect/>
          </a:stretch>
        </p:blipFill>
        <p:spPr>
          <a:xfrm>
            <a:off x="9438005" y="5431790"/>
            <a:ext cx="496570" cy="357505"/>
          </a:xfrm>
          <a:prstGeom prst="rect">
            <a:avLst/>
          </a:prstGeom>
          <a:noFill/>
          <a:ln w="9525">
            <a:noFill/>
          </a:ln>
        </p:spPr>
      </p:pic>
      <p:sp>
        <p:nvSpPr>
          <p:cNvPr id="166" name="文本框 165"/>
          <p:cNvSpPr txBox="1"/>
          <p:nvPr/>
        </p:nvSpPr>
        <p:spPr>
          <a:xfrm>
            <a:off x="9934575" y="5432425"/>
            <a:ext cx="5080000" cy="398780"/>
          </a:xfrm>
          <a:prstGeom prst="rect">
            <a:avLst/>
          </a:prstGeom>
          <a:noFill/>
          <a:ln w="9525">
            <a:noFill/>
          </a:ln>
        </p:spPr>
        <p:txBody>
          <a:bodyPr>
            <a:spAutoFit/>
          </a:bodyPr>
          <a:p>
            <a:pPr indent="0"/>
            <a:r>
              <a:rPr lang="en-US" b="0">
                <a:latin typeface="方正书宋_GBK" charset="0"/>
                <a:ea typeface="宋体" panose="02010600030101010101" pitchFamily="2"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aq</a:t>
            </a:r>
            <a:r>
              <a:rPr lang="en-US" b="0">
                <a:latin typeface="方正书宋_GBK" charset="0"/>
                <a:ea typeface="宋体" panose="02010600030101010101" pitchFamily="2" charset="-122"/>
                <a:cs typeface="Times New Roman" panose="02020603050405020304" charset="0"/>
              </a:rPr>
              <a:t>)</a:t>
            </a:r>
            <a:endParaRPr lang="en-US" altLang="en-US" b="0">
              <a:latin typeface="方正书宋_GBK" charset="0"/>
              <a:ea typeface="宋体" panose="02010600030101010101" pitchFamily="2" charset="-122"/>
              <a:cs typeface="Times New Roman" panose="02020603050405020304" charset="0"/>
            </a:endParaRPr>
          </a:p>
        </p:txBody>
      </p:sp>
      <p:pic>
        <p:nvPicPr>
          <p:cNvPr id="26" name="图片 25"/>
          <p:cNvPicPr/>
          <p:nvPr/>
        </p:nvPicPr>
        <p:blipFill>
          <a:blip r:embed="rId8"/>
          <a:stretch>
            <a:fillRect/>
          </a:stretch>
        </p:blipFill>
        <p:spPr>
          <a:xfrm>
            <a:off x="10445115" y="5408930"/>
            <a:ext cx="588010" cy="405765"/>
          </a:xfrm>
          <a:prstGeom prst="rect">
            <a:avLst/>
          </a:prstGeom>
          <a:noFill/>
          <a:ln w="9525">
            <a:noFill/>
          </a:ln>
        </p:spPr>
      </p:pic>
      <p:sp>
        <p:nvSpPr>
          <p:cNvPr id="167" name="文本框 166"/>
          <p:cNvSpPr txBox="1"/>
          <p:nvPr/>
        </p:nvSpPr>
        <p:spPr>
          <a:xfrm>
            <a:off x="4703445" y="575500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BaCO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(s</a:t>
            </a:r>
            <a:r>
              <a:rPr lang="en-US" sz="2000" b="0">
                <a:latin typeface="微软雅黑" panose="020B0503020204020204" charset="-122"/>
                <a:ea typeface="微软雅黑" panose="020B0503020204020204" charset="-122"/>
                <a:cs typeface="Times New Roman" panose="02020603050405020304" charset="0"/>
              </a:rPr>
              <a:t>)+S</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8" name="图片 27"/>
          <p:cNvPicPr/>
          <p:nvPr/>
        </p:nvPicPr>
        <p:blipFill>
          <a:blip r:embed="rId10"/>
          <a:stretch>
            <a:fillRect/>
          </a:stretch>
        </p:blipFill>
        <p:spPr>
          <a:xfrm>
            <a:off x="6178550" y="5755005"/>
            <a:ext cx="411480" cy="365125"/>
          </a:xfrm>
          <a:prstGeom prst="rect">
            <a:avLst/>
          </a:prstGeom>
          <a:noFill/>
          <a:ln w="9525">
            <a:noFill/>
          </a:ln>
        </p:spPr>
      </p:pic>
      <p:sp>
        <p:nvSpPr>
          <p:cNvPr id="168" name="文本框 167"/>
          <p:cNvSpPr txBox="1"/>
          <p:nvPr/>
        </p:nvSpPr>
        <p:spPr>
          <a:xfrm>
            <a:off x="6553835" y="5757544"/>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aq)</a:t>
            </a:r>
            <a:r>
              <a:rPr lang="zh-CN" sz="2000" b="0">
                <a:latin typeface="微软雅黑" panose="020B0503020204020204" charset="-122"/>
                <a:ea typeface="微软雅黑" panose="020B0503020204020204" charset="-122"/>
                <a:cs typeface="微软雅黑" panose="020B0503020204020204" charset="-122"/>
              </a:rPr>
              <a:t>的</a:t>
            </a:r>
            <a:r>
              <a:rPr lang="en-US" sz="2000" b="0" i="1">
                <a:latin typeface="微软雅黑" panose="020B0503020204020204" charset="-122"/>
                <a:ea typeface="微软雅黑" panose="020B0503020204020204" charset="-122"/>
                <a:cs typeface="微软雅黑" panose="020B0503020204020204" charset="-122"/>
              </a:rPr>
              <a:t>K</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grpSp>
        <p:nvGrpSpPr>
          <p:cNvPr id="29" name="组合 28"/>
          <p:cNvGrpSpPr/>
          <p:nvPr/>
        </p:nvGrpSpPr>
        <p:grpSpPr>
          <a:xfrm>
            <a:off x="7799705" y="5721985"/>
            <a:ext cx="4754157" cy="514985"/>
            <a:chOff x="12203" y="5947"/>
            <a:chExt cx="12768" cy="1194"/>
          </a:xfrm>
        </p:grpSpPr>
        <p:sp>
          <p:nvSpPr>
            <p:cNvPr id="169" name="文本框 168"/>
            <p:cNvSpPr txBox="1"/>
            <p:nvPr>
              <p:custDataLst>
                <p:tags r:id="rId19"/>
              </p:custDataLst>
            </p:nvPr>
          </p:nvSpPr>
          <p:spPr>
            <a:xfrm>
              <a:off x="13414" y="6177"/>
              <a:ext cx="8000" cy="854"/>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sp>
          <p:nvSpPr>
            <p:cNvPr id="170" name="文本框 169"/>
            <p:cNvSpPr txBox="1"/>
            <p:nvPr>
              <p:custDataLst>
                <p:tags r:id="rId20"/>
              </p:custDataLst>
            </p:nvPr>
          </p:nvSpPr>
          <p:spPr>
            <a:xfrm>
              <a:off x="15421" y="6233"/>
              <a:ext cx="8000" cy="854"/>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grpSp>
          <p:nvGrpSpPr>
            <p:cNvPr id="30" name="组合 29"/>
            <p:cNvGrpSpPr/>
            <p:nvPr/>
          </p:nvGrpSpPr>
          <p:grpSpPr>
            <a:xfrm>
              <a:off x="12203" y="5947"/>
              <a:ext cx="5045" cy="1194"/>
              <a:chOff x="12203" y="5947"/>
              <a:chExt cx="5045" cy="1194"/>
            </a:xfrm>
          </p:grpSpPr>
          <p:pic>
            <p:nvPicPr>
              <p:cNvPr id="32" name="图片 31"/>
              <p:cNvPicPr/>
              <p:nvPr>
                <p:custDataLst>
                  <p:tags r:id="rId21"/>
                </p:custDataLst>
              </p:nvPr>
            </p:nvPicPr>
            <p:blipFill>
              <a:blip r:embed="rId12"/>
              <a:stretch>
                <a:fillRect/>
              </a:stretch>
            </p:blipFill>
            <p:spPr>
              <a:xfrm>
                <a:off x="12203" y="5947"/>
                <a:ext cx="1078" cy="1194"/>
              </a:xfrm>
              <a:prstGeom prst="rect">
                <a:avLst/>
              </a:prstGeom>
              <a:noFill/>
              <a:ln w="9525">
                <a:noFill/>
              </a:ln>
            </p:spPr>
          </p:pic>
          <p:pic>
            <p:nvPicPr>
              <p:cNvPr id="33" name="图片 32"/>
              <p:cNvPicPr/>
              <p:nvPr>
                <p:custDataLst>
                  <p:tags r:id="rId22"/>
                </p:custDataLst>
              </p:nvPr>
            </p:nvPicPr>
            <p:blipFill>
              <a:blip r:embed="rId23"/>
              <a:stretch>
                <a:fillRect/>
              </a:stretch>
            </p:blipFill>
            <p:spPr>
              <a:xfrm>
                <a:off x="14065" y="6047"/>
                <a:ext cx="1281" cy="1029"/>
              </a:xfrm>
              <a:prstGeom prst="rect">
                <a:avLst/>
              </a:prstGeom>
              <a:noFill/>
              <a:ln w="9525">
                <a:noFill/>
              </a:ln>
            </p:spPr>
          </p:pic>
          <p:pic>
            <p:nvPicPr>
              <p:cNvPr id="34" name="图片 33"/>
              <p:cNvPicPr/>
              <p:nvPr>
                <p:custDataLst>
                  <p:tags r:id="rId24"/>
                </p:custDataLst>
              </p:nvPr>
            </p:nvPicPr>
            <p:blipFill>
              <a:blip r:embed="rId25"/>
              <a:stretch>
                <a:fillRect/>
              </a:stretch>
            </p:blipFill>
            <p:spPr>
              <a:xfrm>
                <a:off x="16130" y="6085"/>
                <a:ext cx="1119" cy="874"/>
              </a:xfrm>
              <a:prstGeom prst="rect">
                <a:avLst/>
              </a:prstGeom>
              <a:noFill/>
              <a:ln w="9525">
                <a:noFill/>
              </a:ln>
            </p:spPr>
          </p:pic>
        </p:grpSp>
        <p:sp>
          <p:nvSpPr>
            <p:cNvPr id="171" name="文本框 170"/>
            <p:cNvSpPr txBox="1"/>
            <p:nvPr>
              <p:custDataLst>
                <p:tags r:id="rId26"/>
              </p:custDataLst>
            </p:nvPr>
          </p:nvSpPr>
          <p:spPr>
            <a:xfrm>
              <a:off x="16971" y="6101"/>
              <a:ext cx="8000" cy="925"/>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rPr>
                <a:t>≈0.04</a:t>
              </a:r>
              <a:r>
                <a:rPr lang="en-US" sz="2000" b="0">
                  <a:latin typeface="微软雅黑" panose="020B0503020204020204" charset="-122"/>
                  <a:ea typeface="微软雅黑" panose="020B0503020204020204" charset="-122"/>
                  <a:cs typeface="Times New Roman" panose="02020603050405020304" charset="0"/>
                </a:rPr>
                <a:t>,</a:t>
              </a:r>
              <a:r>
                <a:rPr lang="zh-CN" sz="2000">
                  <a:latin typeface="微软雅黑" panose="020B0503020204020204" charset="-122"/>
                  <a:ea typeface="微软雅黑" panose="020B0503020204020204" charset="-122"/>
                  <a:cs typeface="方正书宋_GBK" charset="0"/>
                  <a:sym typeface="+mn-ea"/>
                </a:rPr>
                <a:t>反应正向</a:t>
              </a:r>
              <a:endParaRPr lang="en-US" altLang="en-US" sz="2000" b="0">
                <a:latin typeface="微软雅黑" panose="020B0503020204020204" charset="-122"/>
                <a:ea typeface="微软雅黑" panose="020B0503020204020204" charset="-122"/>
                <a:cs typeface="Times New Roman" panose="02020603050405020304" charset="0"/>
              </a:endParaRPr>
            </a:p>
          </p:txBody>
        </p:sp>
      </p:grpSp>
      <p:sp>
        <p:nvSpPr>
          <p:cNvPr id="35" name="文本框 34"/>
          <p:cNvSpPr txBox="1"/>
          <p:nvPr/>
        </p:nvSpPr>
        <p:spPr>
          <a:xfrm>
            <a:off x="4553585" y="6041390"/>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方正书宋_GBK" charset="0"/>
                <a:sym typeface="+mn-ea"/>
              </a:rPr>
              <a:t>进行程度很小</a:t>
            </a:r>
            <a:endParaRPr lang="zh-CN" altLang="en-US" sz="2000">
              <a:latin typeface="微软雅黑" panose="020B0503020204020204" charset="-122"/>
              <a:ea typeface="微软雅黑" panose="020B0503020204020204" charset="-122"/>
              <a:cs typeface="方正书宋_GBK"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65"/>
                                        </p:tgtEl>
                                        <p:attrNameLst>
                                          <p:attrName>style.visibility</p:attrName>
                                        </p:attrNameLst>
                                      </p:cBhvr>
                                      <p:to>
                                        <p:strVal val="visible"/>
                                      </p:to>
                                    </p:set>
                                    <p:animEffect transition="in" filter="blinds(horizontal)">
                                      <p:cBhvr>
                                        <p:cTn id="21" dur="500"/>
                                        <p:tgtEl>
                                          <p:spTgt spid="165"/>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blinds(horizontal)">
                                      <p:cBhvr>
                                        <p:cTn id="29" dur="500"/>
                                        <p:tgtEl>
                                          <p:spTgt spid="31"/>
                                        </p:tgtEl>
                                      </p:cBhvr>
                                    </p:animEffect>
                                  </p:childTnLst>
                                </p:cTn>
                              </p:par>
                              <p:par>
                                <p:cTn id="30" presetID="3" presetClass="entr" presetSubtype="1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linds(horizontal)">
                                      <p:cBhvr>
                                        <p:cTn id="32" dur="500"/>
                                        <p:tgtEl>
                                          <p:spTgt spid="25"/>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66"/>
                                        </p:tgtEl>
                                        <p:attrNameLst>
                                          <p:attrName>style.visibility</p:attrName>
                                        </p:attrNameLst>
                                      </p:cBhvr>
                                      <p:to>
                                        <p:strVal val="visible"/>
                                      </p:to>
                                    </p:set>
                                    <p:animEffect transition="in" filter="blinds(horizontal)">
                                      <p:cBhvr>
                                        <p:cTn id="35" dur="500"/>
                                        <p:tgtEl>
                                          <p:spTgt spid="166"/>
                                        </p:tgtEl>
                                      </p:cBhvr>
                                    </p:animEffect>
                                  </p:childTnLst>
                                </p:cTn>
                              </p:par>
                              <p:par>
                                <p:cTn id="36" presetID="3" presetClass="entr" presetSubtype="1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linds(horizontal)">
                                      <p:cBhvr>
                                        <p:cTn id="38" dur="500"/>
                                        <p:tgtEl>
                                          <p:spTgt spid="26"/>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67"/>
                                        </p:tgtEl>
                                        <p:attrNameLst>
                                          <p:attrName>style.visibility</p:attrName>
                                        </p:attrNameLst>
                                      </p:cBhvr>
                                      <p:to>
                                        <p:strVal val="visible"/>
                                      </p:to>
                                    </p:set>
                                    <p:animEffect transition="in" filter="blinds(horizontal)">
                                      <p:cBhvr>
                                        <p:cTn id="41" dur="500"/>
                                        <p:tgtEl>
                                          <p:spTgt spid="167"/>
                                        </p:tgtEl>
                                      </p:cBhvr>
                                    </p:animEffect>
                                  </p:childTnLst>
                                </p:cTn>
                              </p:par>
                              <p:par>
                                <p:cTn id="42" presetID="3" presetClass="entr" presetSubtype="1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linds(horizontal)">
                                      <p:cBhvr>
                                        <p:cTn id="44" dur="500"/>
                                        <p:tgtEl>
                                          <p:spTgt spid="28"/>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168"/>
                                        </p:tgtEl>
                                        <p:attrNameLst>
                                          <p:attrName>style.visibility</p:attrName>
                                        </p:attrNameLst>
                                      </p:cBhvr>
                                      <p:to>
                                        <p:strVal val="visible"/>
                                      </p:to>
                                    </p:set>
                                    <p:animEffect transition="in" filter="blinds(horizontal)">
                                      <p:cBhvr>
                                        <p:cTn id="47" dur="500"/>
                                        <p:tgtEl>
                                          <p:spTgt spid="168"/>
                                        </p:tgtEl>
                                      </p:cBhvr>
                                    </p:animEffect>
                                  </p:childTnLst>
                                </p:cTn>
                              </p:par>
                              <p:par>
                                <p:cTn id="48" presetID="3" presetClass="entr" presetSubtype="10" fill="hold"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linds(horizontal)">
                                      <p:cBhvr>
                                        <p:cTn id="50" dur="500"/>
                                        <p:tgtEl>
                                          <p:spTgt spid="29"/>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blinds(horizontal)">
                                      <p:cBhvr>
                                        <p:cTn id="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9" grpId="0"/>
      <p:bldP spid="9" grpId="1"/>
      <p:bldP spid="165" grpId="0"/>
      <p:bldP spid="165" grpId="1"/>
      <p:bldP spid="14" grpId="0"/>
      <p:bldP spid="14" grpId="1"/>
      <p:bldP spid="8" grpId="0"/>
      <p:bldP spid="8" grpId="1"/>
      <p:bldP spid="31" grpId="0"/>
      <p:bldP spid="31" grpId="1"/>
      <p:bldP spid="166" grpId="0"/>
      <p:bldP spid="166" grpId="1"/>
      <p:bldP spid="167" grpId="0"/>
      <p:bldP spid="167" grpId="1"/>
      <p:bldP spid="168" grpId="0"/>
      <p:bldP spid="168" grpId="1"/>
      <p:bldP spid="35" grpId="0"/>
      <p:bldP spid="35" grpId="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6" name="文本框 145"/>
          <p:cNvSpPr txBox="1"/>
          <p:nvPr/>
        </p:nvSpPr>
        <p:spPr>
          <a:xfrm>
            <a:off x="629285" y="1233170"/>
            <a:ext cx="10525760" cy="147637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由题中所给溶度积常数的数据可知</a:t>
            </a:r>
            <a:r>
              <a:rPr lang="en-US" sz="2000" b="0">
                <a:latin typeface="微软雅黑" panose="020B0503020204020204" charset="-122"/>
                <a:ea typeface="微软雅黑" panose="020B0503020204020204" charset="-122"/>
                <a:cs typeface="微软雅黑" panose="020B0503020204020204" charset="-122"/>
              </a:rPr>
              <a:t>PbCO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(s)</a:t>
            </a:r>
            <a:r>
              <a:rPr lang="zh-CN" sz="2000" b="0">
                <a:latin typeface="微软雅黑" panose="020B0503020204020204" charset="-122"/>
                <a:ea typeface="微软雅黑" panose="020B0503020204020204" charset="-122"/>
                <a:cs typeface="微软雅黑" panose="020B0503020204020204" charset="-122"/>
              </a:rPr>
              <a:t>的</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zh-CN" sz="2000" b="0">
                <a:latin typeface="微软雅黑" panose="020B0503020204020204" charset="-122"/>
                <a:ea typeface="微软雅黑" panose="020B0503020204020204" charset="-122"/>
                <a:cs typeface="微软雅黑" panose="020B0503020204020204" charset="-122"/>
              </a:rPr>
              <a:t>远小于</a:t>
            </a:r>
            <a:r>
              <a:rPr lang="en-US" sz="2000" b="0">
                <a:latin typeface="微软雅黑" panose="020B0503020204020204" charset="-122"/>
                <a:ea typeface="微软雅黑" panose="020B0503020204020204" charset="-122"/>
                <a:cs typeface="微软雅黑" panose="020B0503020204020204" charset="-122"/>
              </a:rPr>
              <a:t>PbSO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(s)</a:t>
            </a:r>
            <a:r>
              <a:rPr lang="zh-CN" sz="2000" b="0">
                <a:latin typeface="微软雅黑" panose="020B0503020204020204" charset="-122"/>
                <a:ea typeface="微软雅黑" panose="020B0503020204020204" charset="-122"/>
                <a:cs typeface="微软雅黑" panose="020B0503020204020204" charset="-122"/>
              </a:rPr>
              <a:t>的</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PbSO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易发生沉淀转化生成</a:t>
            </a:r>
            <a:r>
              <a:rPr lang="en-US" sz="2000" b="0">
                <a:latin typeface="微软雅黑" panose="020B0503020204020204" charset="-122"/>
                <a:ea typeface="微软雅黑" panose="020B0503020204020204" charset="-122"/>
                <a:cs typeface="微软雅黑" panose="020B0503020204020204" charset="-122"/>
              </a:rPr>
              <a:t>PbCO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且该转化进行较为彻底。</a:t>
            </a:r>
            <a:r>
              <a:rPr lang="en-US" sz="2000" b="0">
                <a:latin typeface="微软雅黑" panose="020B0503020204020204" charset="-122"/>
                <a:ea typeface="微软雅黑" panose="020B0503020204020204" charset="-122"/>
                <a:cs typeface="微软雅黑" panose="020B0503020204020204" charset="-122"/>
              </a:rPr>
              <a:t>(2)BaCO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(s)</a:t>
            </a:r>
            <a:r>
              <a:rPr lang="zh-CN" sz="2000" b="0">
                <a:latin typeface="微软雅黑" panose="020B0503020204020204" charset="-122"/>
                <a:ea typeface="微软雅黑" panose="020B0503020204020204" charset="-122"/>
                <a:cs typeface="微软雅黑" panose="020B0503020204020204" charset="-122"/>
              </a:rPr>
              <a:t>的</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zh-CN" sz="2000" b="0">
                <a:latin typeface="微软雅黑" panose="020B0503020204020204" charset="-122"/>
                <a:ea typeface="微软雅黑" panose="020B0503020204020204" charset="-122"/>
                <a:cs typeface="微软雅黑" panose="020B0503020204020204" charset="-122"/>
              </a:rPr>
              <a:t>略大于</a:t>
            </a:r>
            <a:r>
              <a:rPr lang="en-US" sz="2000" b="0">
                <a:latin typeface="微软雅黑" panose="020B0503020204020204" charset="-122"/>
                <a:ea typeface="微软雅黑" panose="020B0503020204020204" charset="-122"/>
                <a:cs typeface="微软雅黑" panose="020B0503020204020204" charset="-122"/>
              </a:rPr>
              <a:t>BaSO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(s)</a:t>
            </a:r>
            <a:r>
              <a:rPr lang="zh-CN" sz="2000" b="0">
                <a:latin typeface="微软雅黑" panose="020B0503020204020204" charset="-122"/>
                <a:ea typeface="微软雅黑" panose="020B0503020204020204" charset="-122"/>
                <a:cs typeface="微软雅黑" panose="020B0503020204020204" charset="-122"/>
              </a:rPr>
              <a:t>的</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,BaSO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不易发生沉淀转化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进行程度较小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而溶液中</a:t>
            </a:r>
            <a:r>
              <a:rPr lang="en-US" sz="2000" b="0">
                <a:latin typeface="微软雅黑" panose="020B0503020204020204" charset="-122"/>
                <a:ea typeface="微软雅黑" panose="020B0503020204020204" charset="-122"/>
                <a:cs typeface="微软雅黑" panose="020B0503020204020204" charset="-122"/>
              </a:rPr>
              <a:t>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10903585" y="1969135"/>
            <a:ext cx="593090" cy="419735"/>
          </a:xfrm>
          <a:prstGeom prst="rect">
            <a:avLst/>
          </a:prstGeom>
          <a:noFill/>
          <a:ln w="9525">
            <a:noFill/>
          </a:ln>
        </p:spPr>
      </p:pic>
      <p:sp>
        <p:nvSpPr>
          <p:cNvPr id="147" name="文本框 146"/>
          <p:cNvSpPr txBox="1"/>
          <p:nvPr/>
        </p:nvSpPr>
        <p:spPr>
          <a:xfrm>
            <a:off x="629285" y="2709545"/>
            <a:ext cx="1052576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浓度有一定限度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故不能使</a:t>
            </a:r>
            <a:r>
              <a:rPr lang="en-US" sz="2000" b="0">
                <a:latin typeface="微软雅黑" panose="020B0503020204020204" charset="-122"/>
                <a:ea typeface="微软雅黑" panose="020B0503020204020204" charset="-122"/>
                <a:cs typeface="微软雅黑" panose="020B0503020204020204" charset="-122"/>
              </a:rPr>
              <a:t>BaSO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沉淀完全转化。</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2" name="文本框 31"/>
          <p:cNvSpPr txBox="1"/>
          <p:nvPr/>
        </p:nvSpPr>
        <p:spPr>
          <a:xfrm>
            <a:off x="629285" y="4363085"/>
            <a:ext cx="6096000" cy="398780"/>
          </a:xfrm>
          <a:prstGeom prst="rect">
            <a:avLst/>
          </a:prstGeom>
          <a:noFill/>
        </p:spPr>
        <p:txBody>
          <a:bodyPr wrap="square" rtlCol="0" anchor="t">
            <a:spAutoFit/>
          </a:bodyPr>
          <a:p>
            <a:pPr indent="0"/>
            <a:endParaRPr lang="zh-CN" altLang="en-US" sz="2000">
              <a:latin typeface="微软雅黑" panose="020B0503020204020204" charset="-122"/>
              <a:ea typeface="微软雅黑" panose="020B0503020204020204" charset="-122"/>
              <a:cs typeface="方正书宋_GBK"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71" name="文本框 170"/>
          <p:cNvSpPr txBox="1"/>
          <p:nvPr/>
        </p:nvSpPr>
        <p:spPr>
          <a:xfrm>
            <a:off x="791210" y="97790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3</a:t>
            </a:r>
            <a:r>
              <a:rPr lang="zh-CN" sz="2400" b="0">
                <a:latin typeface="微软雅黑" panose="020B0503020204020204" charset="-122"/>
                <a:ea typeface="微软雅黑" panose="020B0503020204020204" charset="-122"/>
                <a:cs typeface="微软雅黑" panose="020B0503020204020204" charset="-122"/>
              </a:rPr>
              <a:t>　沉淀溶解平衡图像分析　</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5178425" y="1063625"/>
            <a:ext cx="873125" cy="288925"/>
          </a:xfrm>
          <a:prstGeom prst="rect">
            <a:avLst/>
          </a:prstGeom>
          <a:noFill/>
          <a:ln w="9525">
            <a:noFill/>
          </a:ln>
        </p:spPr>
      </p:pic>
      <p:sp>
        <p:nvSpPr>
          <p:cNvPr id="172" name="文本框 171"/>
          <p:cNvSpPr txBox="1"/>
          <p:nvPr/>
        </p:nvSpPr>
        <p:spPr>
          <a:xfrm>
            <a:off x="627380" y="1424305"/>
            <a:ext cx="10686415"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难溶电解质</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的沉淀溶解平衡曲线变化以</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为例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当横坐标为</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、纵坐标为</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图像的横、纵坐标乘积</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zh-CN" sz="2000" b="0">
                <a:latin typeface="微软雅黑" panose="020B0503020204020204" charset="-122"/>
                <a:ea typeface="微软雅黑" panose="020B0503020204020204" charset="-122"/>
                <a:cs typeface="微软雅黑" panose="020B0503020204020204" charset="-122"/>
              </a:rPr>
              <a:t>为定值</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图像为反比例函数图像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如图甲。当氯化银溶于水时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rcRect l="49259" t="-8168"/>
          <a:stretch>
            <a:fillRect/>
          </a:stretch>
        </p:blipFill>
        <p:spPr>
          <a:xfrm>
            <a:off x="9492615" y="2312035"/>
            <a:ext cx="587375" cy="588645"/>
          </a:xfrm>
          <a:prstGeom prst="rect">
            <a:avLst/>
          </a:prstGeom>
          <a:noFill/>
          <a:ln w="9525">
            <a:noFill/>
          </a:ln>
        </p:spPr>
      </p:pic>
      <p:sp>
        <p:nvSpPr>
          <p:cNvPr id="173" name="文本框 172"/>
          <p:cNvSpPr txBox="1"/>
          <p:nvPr/>
        </p:nvSpPr>
        <p:spPr>
          <a:xfrm>
            <a:off x="10079990" y="2449830"/>
            <a:ext cx="1068641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在图像中对</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27380" y="2772410"/>
            <a:ext cx="11211560" cy="1014730"/>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应的点为</a:t>
            </a:r>
            <a:r>
              <a:rPr lang="en-US" sz="2000" i="1">
                <a:latin typeface="微软雅黑" panose="020B0503020204020204" charset="-122"/>
                <a:ea typeface="微软雅黑" panose="020B0503020204020204" charset="-122"/>
                <a:cs typeface="微软雅黑" panose="020B0503020204020204" charset="-122"/>
                <a:sym typeface="+mn-ea"/>
              </a:rPr>
              <a:t>y</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x</a:t>
            </a:r>
            <a:r>
              <a:rPr lang="zh-CN" sz="2000">
                <a:latin typeface="微软雅黑" panose="020B0503020204020204" charset="-122"/>
                <a:ea typeface="微软雅黑" panose="020B0503020204020204" charset="-122"/>
                <a:cs typeface="微软雅黑" panose="020B0503020204020204" charset="-122"/>
                <a:sym typeface="+mn-ea"/>
              </a:rPr>
              <a:t>与曲线的交点。温度不变的情况下</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当溶液中有</a:t>
            </a:r>
            <a:r>
              <a:rPr lang="en-US" sz="2000">
                <a:latin typeface="微软雅黑" panose="020B0503020204020204" charset="-122"/>
                <a:ea typeface="微软雅黑" panose="020B0503020204020204" charset="-122"/>
                <a:cs typeface="微软雅黑" panose="020B0503020204020204" charset="-122"/>
                <a:sym typeface="+mn-ea"/>
              </a:rPr>
              <a:t>Ag</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或</a:t>
            </a:r>
            <a:r>
              <a:rPr lang="en-US" sz="2000">
                <a:latin typeface="微软雅黑" panose="020B0503020204020204" charset="-122"/>
                <a:ea typeface="微软雅黑" panose="020B0503020204020204" charset="-122"/>
                <a:cs typeface="微软雅黑" panose="020B0503020204020204" charset="-122"/>
                <a:sym typeface="+mn-ea"/>
              </a:rPr>
              <a:t>Cl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时</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溶液中</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(Ag</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(Cl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所对应的点仍然为曲线上的点。</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290" name="image278.jpeg"/>
          <p:cNvPicPr>
            <a:picLocks noChangeAspect="1"/>
          </p:cNvPicPr>
          <p:nvPr>
            <p:custDataLst>
              <p:tags r:id="rId3"/>
            </p:custDataLst>
          </p:nvPr>
        </p:nvPicPr>
        <p:blipFill>
          <a:blip r:embed="rId4"/>
          <a:stretch>
            <a:fillRect/>
          </a:stretch>
        </p:blipFill>
        <p:spPr>
          <a:xfrm>
            <a:off x="3719195" y="3347720"/>
            <a:ext cx="2152015" cy="1566545"/>
          </a:xfrm>
          <a:prstGeom prst="rect">
            <a:avLst/>
          </a:prstGeom>
        </p:spPr>
      </p:pic>
      <p:pic>
        <p:nvPicPr>
          <p:cNvPr id="291" name="image279.jpeg"/>
          <p:cNvPicPr>
            <a:picLocks noChangeAspect="1"/>
          </p:cNvPicPr>
          <p:nvPr>
            <p:custDataLst>
              <p:tags r:id="rId5"/>
            </p:custDataLst>
          </p:nvPr>
        </p:nvPicPr>
        <p:blipFill>
          <a:blip r:embed="rId6"/>
          <a:stretch>
            <a:fillRect/>
          </a:stretch>
        </p:blipFill>
        <p:spPr>
          <a:xfrm>
            <a:off x="6201410" y="3347085"/>
            <a:ext cx="2283460" cy="1567180"/>
          </a:xfrm>
          <a:prstGeom prst="rect">
            <a:avLst/>
          </a:prstGeom>
        </p:spPr>
      </p:pic>
      <p:sp>
        <p:nvSpPr>
          <p:cNvPr id="7" name="文本框 6"/>
          <p:cNvSpPr txBox="1"/>
          <p:nvPr/>
        </p:nvSpPr>
        <p:spPr>
          <a:xfrm>
            <a:off x="487680" y="4598670"/>
            <a:ext cx="11525250" cy="1322070"/>
          </a:xfrm>
          <a:prstGeom prst="rect">
            <a:avLst/>
          </a:prstGeom>
          <a:noFill/>
          <a:ln w="9525">
            <a:noFill/>
          </a:ln>
        </p:spPr>
        <p:txBody>
          <a:bodyPr wrap="square">
            <a:spAutoFit/>
          </a:bodyPr>
          <a:p>
            <a:pPr indent="0" fontAlgn="auto">
              <a:lnSpc>
                <a:spcPct val="200000"/>
              </a:lnSpc>
            </a:pPr>
            <a:r>
              <a:rPr lang="zh-CN" sz="2000" b="0">
                <a:latin typeface="微软雅黑" panose="020B0503020204020204" charset="-122"/>
                <a:ea typeface="微软雅黑" panose="020B0503020204020204" charset="-122"/>
                <a:cs typeface="微软雅黑" panose="020B0503020204020204" charset="-122"/>
              </a:rPr>
              <a:t>当横坐标为</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、纵坐标为</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横、纵坐标的和</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sz="2000" b="0">
              <a:latin typeface="微软雅黑" panose="020B0503020204020204" charset="-122"/>
              <a:ea typeface="微软雅黑" panose="020B0503020204020204" charset="-122"/>
              <a:cs typeface="微软雅黑" panose="020B0503020204020204" charset="-122"/>
            </a:endParaRPr>
          </a:p>
          <a:p>
            <a:pPr indent="0" fontAlgn="auto">
              <a:lnSpc>
                <a:spcPct val="200000"/>
              </a:lnSpc>
            </a:pPr>
            <a:r>
              <a:rPr lang="en-US" sz="2000" b="0">
                <a:latin typeface="微软雅黑" panose="020B0503020204020204" charset="-122"/>
                <a:ea typeface="微软雅黑" panose="020B0503020204020204" charset="-122"/>
                <a:cs typeface="微软雅黑" panose="020B0503020204020204" charset="-122"/>
              </a:rPr>
              <a:t> </a:t>
            </a:r>
            <a:r>
              <a:rPr lang="en-US" sz="2000">
                <a:latin typeface="微软雅黑" panose="020B0503020204020204" charset="-122"/>
                <a:ea typeface="微软雅黑" panose="020B0503020204020204" charset="-122"/>
                <a:cs typeface="微软雅黑" panose="020B0503020204020204" charset="-122"/>
                <a:sym typeface="+mn-ea"/>
              </a:rPr>
              <a:t>=lg</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zh-CN" sz="2000" b="0">
                <a:latin typeface="微软雅黑" panose="020B0503020204020204" charset="-122"/>
                <a:ea typeface="微软雅黑" panose="020B0503020204020204" charset="-122"/>
                <a:cs typeface="微软雅黑" panose="020B0503020204020204" charset="-122"/>
              </a:rPr>
              <a:t>为定值</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曲线转化为直线</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如图乙。</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636760" cy="953135"/>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P192</a:t>
            </a:r>
            <a:endParaRPr lang="en-US" altLang="zh-CN" sz="2000">
              <a:solidFill>
                <a:schemeClr val="bg1"/>
              </a:solidFill>
              <a:latin typeface="微软雅黑W10 Bold" charset="0"/>
              <a:ea typeface="微软雅黑W10 Bold" charset="0"/>
            </a:endParaRPr>
          </a:p>
          <a:p>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73" name="文本框 172"/>
          <p:cNvSpPr txBox="1"/>
          <p:nvPr/>
        </p:nvSpPr>
        <p:spPr>
          <a:xfrm>
            <a:off x="715010" y="980440"/>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3</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16585" y="1506220"/>
            <a:ext cx="974979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全国乙</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13,6</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一定温度下</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的沉淀溶解平衡曲线如图所示。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93" name="image281.jpeg"/>
          <p:cNvPicPr>
            <a:picLocks noChangeAspect="1"/>
          </p:cNvPicPr>
          <p:nvPr>
            <p:custDataLst>
              <p:tags r:id="rId1"/>
            </p:custDataLst>
          </p:nvPr>
        </p:nvPicPr>
        <p:blipFill>
          <a:blip r:embed="rId2"/>
          <a:stretch>
            <a:fillRect/>
          </a:stretch>
        </p:blipFill>
        <p:spPr>
          <a:xfrm>
            <a:off x="7423150" y="1904365"/>
            <a:ext cx="3575685" cy="2516505"/>
          </a:xfrm>
          <a:prstGeom prst="rect">
            <a:avLst/>
          </a:prstGeom>
        </p:spPr>
      </p:pic>
      <p:sp>
        <p:nvSpPr>
          <p:cNvPr id="4" name="文本框 3"/>
          <p:cNvSpPr txBox="1"/>
          <p:nvPr/>
        </p:nvSpPr>
        <p:spPr>
          <a:xfrm>
            <a:off x="703580" y="2124075"/>
            <a:ext cx="9662795" cy="147637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下列说法正确的是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A.</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点条件下能生成</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沉淀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也能生成</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沉淀</a:t>
            </a:r>
            <a:r>
              <a:rPr lang="en-US" sz="2000" b="0">
                <a:latin typeface="微软雅黑" panose="020B0503020204020204" charset="-122"/>
                <a:ea typeface="微软雅黑" panose="020B0503020204020204" charset="-122"/>
                <a:cs typeface="微软雅黑" panose="020B0503020204020204" charset="-122"/>
              </a:rPr>
              <a:t>B.</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点时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(Cr</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75" name="文本框 174"/>
          <p:cNvSpPr txBox="1"/>
          <p:nvPr/>
        </p:nvSpPr>
        <p:spPr>
          <a:xfrm>
            <a:off x="3414395" y="363855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2AgCl+Cr</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9" name="文本框 8"/>
          <p:cNvSpPr txBox="1"/>
          <p:nvPr/>
        </p:nvSpPr>
        <p:spPr>
          <a:xfrm>
            <a:off x="3591560" y="3166110"/>
            <a:ext cx="6089015" cy="534670"/>
          </a:xfrm>
          <a:prstGeom prst="rect">
            <a:avLst/>
          </a:prstGeom>
          <a:noFill/>
        </p:spPr>
        <p:txBody>
          <a:bodyPr wrap="square" rtlCol="0" anchor="t">
            <a:noAutofit/>
          </a:bodyPr>
          <a:p>
            <a:r>
              <a:rPr lang="en-US" sz="2000">
                <a:latin typeface="微软雅黑" panose="020B0503020204020204" charset="-122"/>
                <a:ea typeface="微软雅黑" panose="020B0503020204020204" charset="-122"/>
                <a:cs typeface="Times New Roman" panose="02020603050405020304" charset="0"/>
                <a:sym typeface="+mn-ea"/>
              </a:rPr>
              <a:t>),</a:t>
            </a:r>
            <a:r>
              <a:rPr lang="en-US" sz="2000" i="1">
                <a:latin typeface="微软雅黑" panose="020B0503020204020204" charset="-122"/>
                <a:ea typeface="微软雅黑" panose="020B0503020204020204" charset="-122"/>
                <a:cs typeface="Times New Roman" panose="02020603050405020304" charset="0"/>
                <a:sym typeface="+mn-ea"/>
              </a:rPr>
              <a:t>K</a:t>
            </a:r>
            <a:r>
              <a:rPr lang="en-US" sz="2000" baseline="-25000">
                <a:latin typeface="微软雅黑" panose="020B0503020204020204" charset="-122"/>
                <a:ea typeface="微软雅黑" panose="020B0503020204020204" charset="-122"/>
                <a:cs typeface="Times New Roman" panose="02020603050405020304" charset="0"/>
                <a:sym typeface="+mn-ea"/>
              </a:rPr>
              <a:t>sp</a:t>
            </a:r>
            <a:r>
              <a:rPr lang="en-US" sz="2000">
                <a:latin typeface="微软雅黑" panose="020B0503020204020204" charset="-122"/>
                <a:ea typeface="微软雅黑" panose="020B0503020204020204" charset="-122"/>
                <a:cs typeface="Times New Roman" panose="02020603050405020304" charset="0"/>
                <a:sym typeface="+mn-ea"/>
              </a:rPr>
              <a:t>(AgCl</a:t>
            </a:r>
            <a:r>
              <a:rPr lang="en-US" sz="2000">
                <a:latin typeface="微软雅黑" panose="020B0503020204020204" charset="-122"/>
                <a:ea typeface="微软雅黑" panose="020B0503020204020204" charset="-122"/>
                <a:cs typeface="Times New Roman" panose="02020603050405020304" charset="0"/>
                <a:sym typeface="+mn-ea"/>
              </a:rPr>
              <a:t>)=</a:t>
            </a:r>
            <a:r>
              <a:rPr lang="en-US" sz="2000" i="1">
                <a:latin typeface="微软雅黑" panose="020B0503020204020204" charset="-122"/>
                <a:ea typeface="微软雅黑" panose="020B0503020204020204" charset="-122"/>
                <a:cs typeface="Times New Roman" panose="02020603050405020304" charset="0"/>
                <a:sym typeface="+mn-ea"/>
              </a:rPr>
              <a:t>K</a:t>
            </a:r>
            <a:r>
              <a:rPr lang="en-US" sz="2000" baseline="-25000">
                <a:latin typeface="微软雅黑" panose="020B0503020204020204" charset="-122"/>
                <a:ea typeface="微软雅黑" panose="020B0503020204020204" charset="-122"/>
                <a:cs typeface="Times New Roman" panose="02020603050405020304" charset="0"/>
                <a:sym typeface="+mn-ea"/>
              </a:rPr>
              <a:t>sp</a:t>
            </a:r>
            <a:r>
              <a:rPr lang="en-US" sz="2000">
                <a:latin typeface="微软雅黑" panose="020B0503020204020204" charset="-122"/>
                <a:ea typeface="微软雅黑" panose="020B0503020204020204" charset="-122"/>
                <a:cs typeface="Times New Roman" panose="02020603050405020304" charset="0"/>
                <a:sym typeface="+mn-ea"/>
              </a:rPr>
              <a:t>(Ag</a:t>
            </a:r>
            <a:r>
              <a:rPr lang="en-US" sz="2000" baseline="-25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CrO</a:t>
            </a:r>
            <a:r>
              <a:rPr lang="en-US" sz="2000" baseline="-25000">
                <a:latin typeface="微软雅黑" panose="020B0503020204020204" charset="-122"/>
                <a:ea typeface="微软雅黑" panose="020B0503020204020204" charset="-122"/>
                <a:cs typeface="Times New Roman" panose="02020603050405020304" charset="0"/>
                <a:sym typeface="+mn-ea"/>
              </a:rPr>
              <a:t>4</a:t>
            </a:r>
            <a:r>
              <a:rPr lang="en-US" sz="2000">
                <a:latin typeface="微软雅黑" panose="020B0503020204020204" charset="-122"/>
                <a:ea typeface="微软雅黑" panose="020B0503020204020204" charset="-122"/>
                <a:cs typeface="Times New Roman" panose="02020603050405020304" charset="0"/>
                <a:sym typeface="+mn-ea"/>
              </a:rPr>
              <a:t>)</a:t>
            </a:r>
            <a:endParaRPr lang="en-US" sz="2000">
              <a:latin typeface="微软雅黑" panose="020B0503020204020204" charset="-122"/>
              <a:ea typeface="微软雅黑" panose="020B0503020204020204" charset="-122"/>
              <a:cs typeface="Times New Roman" panose="02020603050405020304" charset="0"/>
              <a:sym typeface="+mn-ea"/>
            </a:endParaRPr>
          </a:p>
          <a:p>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grpSp>
        <p:nvGrpSpPr>
          <p:cNvPr id="11" name="组合 10"/>
          <p:cNvGrpSpPr/>
          <p:nvPr/>
        </p:nvGrpSpPr>
        <p:grpSpPr>
          <a:xfrm>
            <a:off x="715010" y="3126740"/>
            <a:ext cx="6770370" cy="1909445"/>
            <a:chOff x="1126" y="4924"/>
            <a:chExt cx="10662" cy="3007"/>
          </a:xfrm>
        </p:grpSpPr>
        <p:pic>
          <p:nvPicPr>
            <p:cNvPr id="5" name="图片 4"/>
            <p:cNvPicPr/>
            <p:nvPr/>
          </p:nvPicPr>
          <p:blipFill>
            <a:blip r:embed="rId3"/>
            <a:stretch>
              <a:fillRect/>
            </a:stretch>
          </p:blipFill>
          <p:spPr>
            <a:xfrm>
              <a:off x="4811" y="4924"/>
              <a:ext cx="859" cy="745"/>
            </a:xfrm>
            <a:prstGeom prst="rect">
              <a:avLst/>
            </a:prstGeom>
            <a:noFill/>
            <a:ln w="9525">
              <a:noFill/>
            </a:ln>
          </p:spPr>
        </p:pic>
        <p:sp>
          <p:nvSpPr>
            <p:cNvPr id="174" name="文本框 173"/>
            <p:cNvSpPr txBox="1"/>
            <p:nvPr/>
          </p:nvSpPr>
          <p:spPr>
            <a:xfrm>
              <a:off x="1126" y="5730"/>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C.Ag</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CrO</a:t>
              </a:r>
              <a:r>
                <a:rPr lang="en-US" sz="2000" b="0" baseline="-25000">
                  <a:latin typeface="微软雅黑" panose="020B0503020204020204" charset="-122"/>
                  <a:ea typeface="微软雅黑" panose="020B0503020204020204" charset="-122"/>
                  <a:cs typeface="Times New Roman" panose="02020603050405020304" charset="0"/>
                </a:rPr>
                <a:t>4</a:t>
              </a:r>
              <a:r>
                <a:rPr lang="en-US" sz="2000" b="0">
                  <a:latin typeface="微软雅黑" panose="020B0503020204020204" charset="-122"/>
                  <a:ea typeface="微软雅黑" panose="020B0503020204020204" charset="-122"/>
                  <a:cs typeface="Times New Roman" panose="02020603050405020304" charset="0"/>
                </a:rPr>
                <a:t>+2Cl</a:t>
              </a:r>
              <a:r>
                <a:rPr lang="en-US" sz="2000" b="0" baseline="30000">
                  <a:latin typeface="微软雅黑" panose="020B0503020204020204" charset="-122"/>
                  <a:ea typeface="微软雅黑" panose="020B0503020204020204" charset="-122"/>
                  <a:cs typeface="Times New Roman" panose="02020603050405020304" charset="0"/>
                </a:rPr>
                <a:t>-</a:t>
              </a:r>
              <a:endParaRPr lang="en-US" altLang="en-US" sz="2000" b="0" baseline="3000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4"/>
            <a:stretch>
              <a:fillRect/>
            </a:stretch>
          </p:blipFill>
          <p:spPr>
            <a:xfrm>
              <a:off x="4341" y="5828"/>
              <a:ext cx="1036" cy="431"/>
            </a:xfrm>
            <a:prstGeom prst="rect">
              <a:avLst/>
            </a:prstGeom>
            <a:noFill/>
            <a:ln w="9525">
              <a:noFill/>
            </a:ln>
          </p:spPr>
        </p:pic>
        <p:pic>
          <p:nvPicPr>
            <p:cNvPr id="8" name="图片 7"/>
            <p:cNvPicPr/>
            <p:nvPr/>
          </p:nvPicPr>
          <p:blipFill>
            <a:blip r:embed="rId3"/>
            <a:stretch>
              <a:fillRect/>
            </a:stretch>
          </p:blipFill>
          <p:spPr>
            <a:xfrm>
              <a:off x="7433" y="5730"/>
              <a:ext cx="654" cy="603"/>
            </a:xfrm>
            <a:prstGeom prst="rect">
              <a:avLst/>
            </a:prstGeom>
            <a:noFill/>
            <a:ln w="9525">
              <a:noFill/>
            </a:ln>
          </p:spPr>
        </p:pic>
        <p:sp>
          <p:nvSpPr>
            <p:cNvPr id="176" name="文本框 175"/>
            <p:cNvSpPr txBox="1"/>
            <p:nvPr/>
          </p:nvSpPr>
          <p:spPr>
            <a:xfrm>
              <a:off x="1126" y="6333"/>
              <a:ext cx="10662" cy="1598"/>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向</a:t>
              </a:r>
              <a:r>
                <a:rPr lang="en-US" sz="2000" b="0">
                  <a:latin typeface="微软雅黑" panose="020B0503020204020204" charset="-122"/>
                  <a:ea typeface="微软雅黑" panose="020B0503020204020204" charset="-122"/>
                  <a:cs typeface="微软雅黑" panose="020B0503020204020204" charset="-122"/>
                </a:rPr>
                <a:t>NaCl</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均为</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的混合溶液中滴加</a:t>
              </a:r>
              <a:r>
                <a:rPr lang="en-US" sz="2000" b="0">
                  <a:latin typeface="微软雅黑" panose="020B0503020204020204" charset="-122"/>
                  <a:ea typeface="微软雅黑" panose="020B0503020204020204" charset="-122"/>
                  <a:cs typeface="微软雅黑" panose="020B0503020204020204" charset="-122"/>
                </a:rPr>
                <a:t>AgNO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先产生</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沉淀</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941" y="5818"/>
              <a:ext cx="3749" cy="523"/>
            </a:xfrm>
            <a:prstGeom prst="rect">
              <a:avLst/>
            </a:prstGeom>
            <a:noFill/>
          </p:spPr>
          <p:txBody>
            <a:bodyPr wrap="square" rtlCol="0" anchor="t">
              <a:noAutofit/>
            </a:bodyPr>
            <a:p>
              <a:r>
                <a:rPr lang="zh-CN" sz="2000">
                  <a:latin typeface="微软雅黑" panose="020B0503020204020204" charset="-122"/>
                  <a:ea typeface="微软雅黑" panose="020B0503020204020204" charset="-122"/>
                  <a:cs typeface="微软雅黑" panose="020B0503020204020204" charset="-122"/>
                  <a:sym typeface="+mn-ea"/>
                </a:rPr>
                <a:t>的平衡常数</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a:latin typeface="微软雅黑" panose="020B0503020204020204" charset="-122"/>
                  <a:ea typeface="微软雅黑" panose="020B0503020204020204" charset="-122"/>
                  <a:cs typeface="微软雅黑" panose="020B0503020204020204" charset="-122"/>
                  <a:sym typeface="+mn-ea"/>
                </a:rPr>
                <a:t>=10</a:t>
              </a:r>
              <a:r>
                <a:rPr lang="en-US" sz="2000" baseline="30000">
                  <a:latin typeface="微软雅黑" panose="020B0503020204020204" charset="-122"/>
                  <a:ea typeface="微软雅黑" panose="020B0503020204020204" charset="-122"/>
                  <a:cs typeface="微软雅黑" panose="020B0503020204020204" charset="-122"/>
                  <a:sym typeface="+mn-ea"/>
                </a:rPr>
                <a:t>7.9</a:t>
              </a:r>
              <a:endParaRPr lang="en-US" sz="2000">
                <a:latin typeface="微软雅黑" panose="020B0503020204020204" charset="-122"/>
                <a:ea typeface="微软雅黑" panose="020B0503020204020204" charset="-122"/>
                <a:cs typeface="微软雅黑" panose="020B0503020204020204" charset="-122"/>
                <a:sym typeface="+mn-ea"/>
              </a:endParaRPr>
            </a:p>
            <a:p>
              <a:endParaRPr lang="en-US" altLang="en-US" sz="2000">
                <a:latin typeface="微软雅黑" panose="020B0503020204020204" charset="-122"/>
                <a:ea typeface="微软雅黑" panose="020B0503020204020204" charset="-122"/>
                <a:cs typeface="微软雅黑" panose="020B0503020204020204" charset="-122"/>
                <a:sym typeface="+mn-ea"/>
              </a:endParaRPr>
            </a:p>
          </p:txBody>
        </p:sp>
      </p:grpSp>
      <p:sp>
        <p:nvSpPr>
          <p:cNvPr id="12" name="文本框 11"/>
          <p:cNvSpPr txBox="1"/>
          <p:nvPr/>
        </p:nvSpPr>
        <p:spPr>
          <a:xfrm>
            <a:off x="3600450" y="2232660"/>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C</a:t>
            </a:r>
            <a:endParaRPr lang="en-US" altLang="zh-CN"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2" grpId="0"/>
      <p:bldP spid="12" grpId="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76" name="文本框 175"/>
          <p:cNvSpPr txBox="1"/>
          <p:nvPr/>
        </p:nvSpPr>
        <p:spPr>
          <a:xfrm>
            <a:off x="779145" y="1010920"/>
            <a:ext cx="5080000" cy="398780"/>
          </a:xfrm>
          <a:prstGeom prst="rect">
            <a:avLst/>
          </a:prstGeom>
          <a:noFill/>
          <a:ln w="9525">
            <a:noFill/>
          </a:ln>
        </p:spPr>
        <p:txBody>
          <a:bodyPr>
            <a:spAutoFit/>
          </a:bodyPr>
          <a:p>
            <a:pPr indent="0"/>
            <a:r>
              <a:rPr lang="zh-CN" sz="2000" b="0">
                <a:highlight>
                  <a:srgbClr val="00FFFF"/>
                </a:highlight>
                <a:latin typeface="微软雅黑" panose="020B0503020204020204" charset="-122"/>
                <a:ea typeface="微软雅黑" panose="020B0503020204020204" charset="-122"/>
                <a:cs typeface="方正兰亭中黑_GBK" charset="0"/>
              </a:rPr>
              <a:t>要点图解</a:t>
            </a:r>
            <a:endParaRPr lang="zh-CN" altLang="en-US" sz="2000" b="0">
              <a:highlight>
                <a:srgbClr val="00FFFF"/>
              </a:highlight>
              <a:latin typeface="微软雅黑" panose="020B0503020204020204" charset="-122"/>
              <a:ea typeface="微软雅黑" panose="020B0503020204020204" charset="-122"/>
              <a:cs typeface="方正兰亭中黑_GBK" charset="0"/>
            </a:endParaRPr>
          </a:p>
        </p:txBody>
      </p:sp>
      <p:pic>
        <p:nvPicPr>
          <p:cNvPr id="22" name="image287.jpeg"/>
          <p:cNvPicPr>
            <a:picLocks noChangeAspect="1"/>
          </p:cNvPicPr>
          <p:nvPr>
            <p:custDataLst>
              <p:tags r:id="rId1"/>
            </p:custDataLst>
          </p:nvPr>
        </p:nvPicPr>
        <p:blipFill>
          <a:blip r:embed="rId2"/>
          <a:stretch>
            <a:fillRect/>
          </a:stretch>
        </p:blipFill>
        <p:spPr>
          <a:xfrm>
            <a:off x="3653155" y="1094740"/>
            <a:ext cx="4593590" cy="3003550"/>
          </a:xfrm>
          <a:prstGeom prst="rect">
            <a:avLst/>
          </a:prstGeom>
        </p:spPr>
      </p:pic>
      <p:sp>
        <p:nvSpPr>
          <p:cNvPr id="23" name="文本框 22"/>
          <p:cNvSpPr txBox="1"/>
          <p:nvPr/>
        </p:nvSpPr>
        <p:spPr>
          <a:xfrm>
            <a:off x="487680" y="4350385"/>
            <a:ext cx="1169543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【解析】</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点在沉淀溶解平衡曲线的上方</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点对应的</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浓度小于</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a:t>
            </a:r>
            <a:r>
              <a:rPr lang="en-US" sz="2000" b="0">
                <a:latin typeface="微软雅黑" panose="020B0503020204020204" charset="-122"/>
                <a:ea typeface="微软雅黑" panose="020B0503020204020204" charset="-122"/>
                <a:cs typeface="微软雅黑" panose="020B0503020204020204" charset="-122"/>
              </a:rPr>
              <a:t>Cr</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24" name="图片 23"/>
          <p:cNvPicPr/>
          <p:nvPr/>
        </p:nvPicPr>
        <p:blipFill>
          <a:blip r:embed="rId3"/>
          <a:stretch>
            <a:fillRect/>
          </a:stretch>
        </p:blipFill>
        <p:spPr>
          <a:xfrm>
            <a:off x="8699500" y="4350385"/>
            <a:ext cx="581660" cy="398780"/>
          </a:xfrm>
          <a:prstGeom prst="rect">
            <a:avLst/>
          </a:prstGeom>
          <a:noFill/>
          <a:ln w="9525">
            <a:noFill/>
          </a:ln>
        </p:spPr>
      </p:pic>
      <p:sp>
        <p:nvSpPr>
          <p:cNvPr id="187" name="文本框 186"/>
          <p:cNvSpPr txBox="1"/>
          <p:nvPr/>
        </p:nvSpPr>
        <p:spPr>
          <a:xfrm>
            <a:off x="9281160" y="43503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浓度相同时饱和</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25" name="图片 24"/>
          <p:cNvPicPr/>
          <p:nvPr/>
        </p:nvPicPr>
        <p:blipFill>
          <a:blip r:embed="rId3"/>
          <a:stretch>
            <a:fillRect/>
          </a:stretch>
        </p:blipFill>
        <p:spPr>
          <a:xfrm>
            <a:off x="2248535" y="5213985"/>
            <a:ext cx="504190" cy="389890"/>
          </a:xfrm>
          <a:prstGeom prst="rect">
            <a:avLst/>
          </a:prstGeom>
          <a:noFill/>
          <a:ln w="9525">
            <a:noFill/>
          </a:ln>
        </p:spPr>
      </p:pic>
      <p:sp>
        <p:nvSpPr>
          <p:cNvPr id="188" name="文本框 187"/>
          <p:cNvSpPr txBox="1"/>
          <p:nvPr/>
        </p:nvSpPr>
        <p:spPr>
          <a:xfrm>
            <a:off x="2752725" y="5235575"/>
            <a:ext cx="5080000" cy="368300"/>
          </a:xfrm>
          <a:prstGeom prst="rect">
            <a:avLst/>
          </a:prstGeom>
          <a:noFill/>
          <a:ln w="9525">
            <a:noFill/>
          </a:ln>
        </p:spPr>
        <p:txBody>
          <a:bodyPr>
            <a:spAutoFit/>
          </a:bodyPr>
          <a:p>
            <a:pPr indent="0"/>
            <a:r>
              <a:rPr lang="en-US" b="0">
                <a:latin typeface="方正楷体_GBK" charset="0"/>
                <a:ea typeface="宋体" panose="02010600030101010101" pitchFamily="2" charset="-122"/>
                <a:cs typeface="Times New Roman" panose="02020603050405020304" charset="0"/>
              </a:rPr>
              <a:t>)</a:t>
            </a:r>
            <a:r>
              <a:rPr lang="zh-CN" b="0">
                <a:cs typeface="方正楷体_GBK" charset="0"/>
              </a:rPr>
              <a:t>、</a:t>
            </a:r>
            <a:endParaRPr lang="zh-CN" altLang="en-US" b="0">
              <a:cs typeface="方正楷体_GBK" charset="0"/>
            </a:endParaRPr>
          </a:p>
        </p:txBody>
      </p:sp>
      <p:sp>
        <p:nvSpPr>
          <p:cNvPr id="26" name="文本框 25"/>
          <p:cNvSpPr txBox="1"/>
          <p:nvPr/>
        </p:nvSpPr>
        <p:spPr>
          <a:xfrm>
            <a:off x="594360" y="4653915"/>
            <a:ext cx="10711180" cy="1014730"/>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溶液中</a:t>
            </a:r>
            <a:r>
              <a:rPr lang="en-US" sz="2000">
                <a:latin typeface="微软雅黑" panose="020B0503020204020204" charset="-122"/>
                <a:ea typeface="微软雅黑" panose="020B0503020204020204" charset="-122"/>
                <a:cs typeface="微软雅黑" panose="020B0503020204020204" charset="-122"/>
                <a:sym typeface="+mn-ea"/>
              </a:rPr>
              <a:t>Ag</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浓度</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点条件下两种沉淀均不能生成</a:t>
            </a:r>
            <a:r>
              <a:rPr lang="en-US" sz="2000">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错误</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b</a:t>
            </a:r>
            <a:r>
              <a:rPr lang="zh-CN" sz="2000">
                <a:latin typeface="微软雅黑" panose="020B0503020204020204" charset="-122"/>
                <a:ea typeface="微软雅黑" panose="020B0503020204020204" charset="-122"/>
                <a:cs typeface="微软雅黑" panose="020B0503020204020204" charset="-122"/>
                <a:sym typeface="+mn-ea"/>
              </a:rPr>
              <a:t>点为两曲线交点</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对应的离子浓度相等</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即</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(Cl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(Cr</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27" name="文本框 26"/>
          <p:cNvSpPr txBox="1"/>
          <p:nvPr/>
        </p:nvSpPr>
        <p:spPr>
          <a:xfrm>
            <a:off x="3141980" y="5213985"/>
            <a:ext cx="8931275" cy="398780"/>
          </a:xfrm>
          <a:prstGeom prst="rect">
            <a:avLst/>
          </a:prstGeom>
          <a:noFill/>
          <a:ln w="9525">
            <a:noFill/>
          </a:ln>
        </p:spPr>
        <p:txBody>
          <a:bodyPr wrap="square">
            <a:spAutoFit/>
          </a:bodyPr>
          <a:p>
            <a:pPr indent="0"/>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但</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是不同类型的沉淀</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28" name="文本框 27"/>
          <p:cNvSpPr txBox="1"/>
          <p:nvPr/>
        </p:nvSpPr>
        <p:spPr>
          <a:xfrm>
            <a:off x="9172575" y="5213985"/>
            <a:ext cx="5080000" cy="398780"/>
          </a:xfrm>
          <a:prstGeom prst="rect">
            <a:avLst/>
          </a:prstGeom>
          <a:noFill/>
          <a:ln w="9525">
            <a:noFill/>
          </a:ln>
        </p:spPr>
        <p:txBody>
          <a:bodyPr>
            <a:spAutoFit/>
          </a:bodyPr>
          <a:p>
            <a:pPr indent="0"/>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表达式不同</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88" name="文本框 187"/>
          <p:cNvSpPr txBox="1"/>
          <p:nvPr/>
        </p:nvSpPr>
        <p:spPr>
          <a:xfrm>
            <a:off x="620395" y="1062990"/>
            <a:ext cx="766826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所以</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(AgCl)≠</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+2Cl</a:t>
            </a:r>
            <a:r>
              <a:rPr lang="en-US" sz="2000" b="0" baseline="30000">
                <a:latin typeface="微软雅黑" panose="020B0503020204020204" charset="-122"/>
                <a:ea typeface="微软雅黑" panose="020B0503020204020204" charset="-122"/>
                <a:cs typeface="微软雅黑" panose="020B0503020204020204" charset="-122"/>
              </a:rPr>
              <a:t>-</a:t>
            </a:r>
            <a:endParaRPr lang="en-US" altLang="en-US" sz="2000" b="0" baseline="3000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6595110" y="1127125"/>
            <a:ext cx="529590" cy="201295"/>
          </a:xfrm>
          <a:prstGeom prst="rect">
            <a:avLst/>
          </a:prstGeom>
          <a:noFill/>
          <a:ln w="9525">
            <a:noFill/>
          </a:ln>
        </p:spPr>
      </p:pic>
      <p:sp>
        <p:nvSpPr>
          <p:cNvPr id="189" name="文本框 188"/>
          <p:cNvSpPr txBox="1"/>
          <p:nvPr/>
        </p:nvSpPr>
        <p:spPr>
          <a:xfrm>
            <a:off x="7124700" y="1061720"/>
            <a:ext cx="5080000" cy="398780"/>
          </a:xfrm>
          <a:prstGeom prst="rect">
            <a:avLst/>
          </a:prstGeom>
          <a:noFill/>
          <a:ln w="9525">
            <a:noFill/>
          </a:ln>
        </p:spPr>
        <p:txBody>
          <a:bodyPr>
            <a:spAutoFit/>
          </a:bodyPr>
          <a:p>
            <a:pPr indent="0"/>
            <a:r>
              <a:rPr lang="en-US" b="0">
                <a:latin typeface="NEU-BZ" charset="0"/>
                <a:cs typeface="方正楷体_GBK" charset="0"/>
              </a:rPr>
              <a:t> </a:t>
            </a:r>
            <a:r>
              <a:rPr lang="en-US" sz="2000" b="0">
                <a:latin typeface="微软雅黑" panose="020B0503020204020204" charset="-122"/>
                <a:ea typeface="微软雅黑" panose="020B0503020204020204" charset="-122"/>
                <a:cs typeface="Times New Roman" panose="02020603050405020304" charset="0"/>
              </a:rPr>
              <a:t>2AgCl+Cr</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2"/>
          <a:stretch>
            <a:fillRect/>
          </a:stretch>
        </p:blipFill>
        <p:spPr>
          <a:xfrm>
            <a:off x="8508365" y="1045210"/>
            <a:ext cx="412115" cy="374650"/>
          </a:xfrm>
          <a:prstGeom prst="rect">
            <a:avLst/>
          </a:prstGeom>
          <a:noFill/>
          <a:ln w="9525">
            <a:noFill/>
          </a:ln>
        </p:spPr>
      </p:pic>
      <p:sp>
        <p:nvSpPr>
          <p:cNvPr id="190" name="文本框 189"/>
          <p:cNvSpPr txBox="1"/>
          <p:nvPr/>
        </p:nvSpPr>
        <p:spPr>
          <a:xfrm>
            <a:off x="8920480" y="107569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的平衡常数</a:t>
            </a:r>
            <a:r>
              <a:rPr lang="en-US" sz="2000" b="0" i="1">
                <a:latin typeface="微软雅黑" panose="020B0503020204020204" charset="-122"/>
                <a:ea typeface="微软雅黑" panose="020B0503020204020204" charset="-122"/>
                <a:cs typeface="微软雅黑" panose="020B0503020204020204" charset="-122"/>
              </a:rPr>
              <a:t>K</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3"/>
          <a:stretch>
            <a:fillRect/>
          </a:stretch>
        </p:blipFill>
        <p:spPr>
          <a:xfrm>
            <a:off x="10789920" y="1042670"/>
            <a:ext cx="714375" cy="453390"/>
          </a:xfrm>
          <a:prstGeom prst="rect">
            <a:avLst/>
          </a:prstGeom>
          <a:noFill/>
          <a:ln w="9525">
            <a:noFill/>
          </a:ln>
        </p:spPr>
      </p:pic>
      <p:sp>
        <p:nvSpPr>
          <p:cNvPr id="191" name="文本框 190"/>
          <p:cNvSpPr txBox="1"/>
          <p:nvPr/>
        </p:nvSpPr>
        <p:spPr>
          <a:xfrm>
            <a:off x="620395" y="149606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7" name="图片 6"/>
          <p:cNvPicPr/>
          <p:nvPr/>
        </p:nvPicPr>
        <p:blipFill>
          <a:blip r:embed="rId4"/>
          <a:stretch>
            <a:fillRect/>
          </a:stretch>
        </p:blipFill>
        <p:spPr>
          <a:xfrm>
            <a:off x="959485" y="1419860"/>
            <a:ext cx="1111885" cy="548005"/>
          </a:xfrm>
          <a:prstGeom prst="rect">
            <a:avLst/>
          </a:prstGeom>
          <a:noFill/>
          <a:ln w="9525">
            <a:noFill/>
          </a:ln>
        </p:spPr>
      </p:pic>
      <p:sp>
        <p:nvSpPr>
          <p:cNvPr id="192" name="文本框 191"/>
          <p:cNvSpPr txBox="1"/>
          <p:nvPr/>
        </p:nvSpPr>
        <p:spPr>
          <a:xfrm>
            <a:off x="2192020" y="149606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8" name="图片 7"/>
          <p:cNvPicPr/>
          <p:nvPr/>
        </p:nvPicPr>
        <p:blipFill>
          <a:blip r:embed="rId5"/>
          <a:stretch>
            <a:fillRect/>
          </a:stretch>
        </p:blipFill>
        <p:spPr>
          <a:xfrm>
            <a:off x="2549525" y="1438275"/>
            <a:ext cx="788670" cy="529590"/>
          </a:xfrm>
          <a:prstGeom prst="rect">
            <a:avLst/>
          </a:prstGeom>
          <a:noFill/>
          <a:ln w="9525">
            <a:noFill/>
          </a:ln>
        </p:spPr>
      </p:pic>
      <p:sp>
        <p:nvSpPr>
          <p:cNvPr id="193" name="文本框 192"/>
          <p:cNvSpPr txBox="1"/>
          <p:nvPr/>
        </p:nvSpPr>
        <p:spPr>
          <a:xfrm>
            <a:off x="3338195" y="149606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9" name="图片 8"/>
          <p:cNvPicPr/>
          <p:nvPr/>
        </p:nvPicPr>
        <p:blipFill>
          <a:blip r:embed="rId6"/>
          <a:stretch>
            <a:fillRect/>
          </a:stretch>
        </p:blipFill>
        <p:spPr>
          <a:xfrm>
            <a:off x="3659505" y="1419860"/>
            <a:ext cx="791210" cy="589280"/>
          </a:xfrm>
          <a:prstGeom prst="rect">
            <a:avLst/>
          </a:prstGeom>
          <a:noFill/>
          <a:ln w="9525">
            <a:noFill/>
          </a:ln>
        </p:spPr>
      </p:pic>
      <p:sp>
        <p:nvSpPr>
          <p:cNvPr id="194" name="文本框 193"/>
          <p:cNvSpPr txBox="1"/>
          <p:nvPr/>
        </p:nvSpPr>
        <p:spPr>
          <a:xfrm>
            <a:off x="4450715" y="1496060"/>
            <a:ext cx="723392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7.9</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溶液中开始生成</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沉</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7"/>
          <a:stretch>
            <a:fillRect/>
          </a:stretch>
        </p:blipFill>
        <p:spPr>
          <a:xfrm>
            <a:off x="2192020" y="2061845"/>
            <a:ext cx="632460" cy="501015"/>
          </a:xfrm>
          <a:prstGeom prst="rect">
            <a:avLst/>
          </a:prstGeom>
          <a:noFill/>
          <a:ln w="9525">
            <a:noFill/>
          </a:ln>
        </p:spPr>
      </p:pic>
      <p:sp>
        <p:nvSpPr>
          <p:cNvPr id="195" name="文本框 194"/>
          <p:cNvSpPr txBox="1"/>
          <p:nvPr/>
        </p:nvSpPr>
        <p:spPr>
          <a:xfrm>
            <a:off x="2888615" y="2075815"/>
            <a:ext cx="9180830" cy="402590"/>
          </a:xfrm>
          <a:prstGeom prst="rect">
            <a:avLst/>
          </a:prstGeom>
          <a:noFill/>
          <a:ln w="9525">
            <a:noFill/>
          </a:ln>
        </p:spPr>
        <p:txBody>
          <a:bodyPr>
            <a:noAutofit/>
          </a:bodyPr>
          <a:p>
            <a:pPr indent="0"/>
            <a:r>
              <a:rPr lang="en-US" b="0">
                <a:latin typeface="NEU-BZ" charset="0"/>
                <a:cs typeface="方正楷体_GBK" charset="0"/>
              </a:rPr>
              <a:t> </a:t>
            </a:r>
            <a:r>
              <a:rPr lang="en-US" sz="2000" b="0">
                <a:latin typeface="微软雅黑" panose="020B0503020204020204" charset="-122"/>
                <a:ea typeface="微软雅黑" panose="020B0503020204020204" charset="-122"/>
                <a:cs typeface="微软雅黑" panose="020B0503020204020204" charset="-122"/>
              </a:rPr>
              <a:t>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-5.35</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NaCl</a:t>
            </a:r>
            <a:r>
              <a:rPr lang="zh-CN" sz="2000" b="0">
                <a:latin typeface="微软雅黑" panose="020B0503020204020204" charset="-122"/>
                <a:ea typeface="微软雅黑" panose="020B0503020204020204" charset="-122"/>
                <a:cs typeface="微软雅黑" panose="020B0503020204020204" charset="-122"/>
              </a:rPr>
              <a:t>溶液中开始生成</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沉淀时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1" name="图片 10"/>
          <p:cNvPicPr/>
          <p:nvPr/>
        </p:nvPicPr>
        <p:blipFill>
          <a:blip r:embed="rId8"/>
          <a:stretch>
            <a:fillRect/>
          </a:stretch>
        </p:blipFill>
        <p:spPr>
          <a:xfrm>
            <a:off x="752475" y="2590165"/>
            <a:ext cx="479425" cy="347345"/>
          </a:xfrm>
          <a:prstGeom prst="rect">
            <a:avLst/>
          </a:prstGeom>
          <a:noFill/>
          <a:ln w="9525">
            <a:noFill/>
          </a:ln>
        </p:spPr>
      </p:pic>
      <p:sp>
        <p:nvSpPr>
          <p:cNvPr id="196" name="文本框 195"/>
          <p:cNvSpPr txBox="1"/>
          <p:nvPr/>
        </p:nvSpPr>
        <p:spPr>
          <a:xfrm>
            <a:off x="9059545" y="4476750"/>
            <a:ext cx="5080000" cy="368300"/>
          </a:xfrm>
          <a:prstGeom prst="rect">
            <a:avLst/>
          </a:prstGeom>
          <a:noFill/>
          <a:ln w="9525">
            <a:noFill/>
          </a:ln>
        </p:spPr>
        <p:txBody>
          <a:bodyPr>
            <a:spAutoFit/>
          </a:bodyPr>
          <a:p>
            <a:pPr indent="0"/>
            <a:r>
              <a:rPr lang="en-US" b="0">
                <a:latin typeface="NEU-BZ" charset="0"/>
                <a:cs typeface="方正楷体_GBK" charset="0"/>
              </a:rPr>
              <a:t> </a:t>
            </a:r>
            <a:endParaRPr lang="en-US" altLang="en-US" b="0">
              <a:latin typeface="NEU-BZ" charset="0"/>
              <a:ea typeface="宋体" panose="02010600030101010101" pitchFamily="2" charset="-122"/>
              <a:cs typeface="Times New Roman" panose="02020603050405020304" charset="0"/>
            </a:endParaRPr>
          </a:p>
        </p:txBody>
      </p:sp>
      <p:sp>
        <p:nvSpPr>
          <p:cNvPr id="12" name="文本框 11"/>
          <p:cNvSpPr txBox="1"/>
          <p:nvPr/>
        </p:nvSpPr>
        <p:spPr>
          <a:xfrm>
            <a:off x="620395" y="2079625"/>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淀时</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(Ag</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1402080" y="2590165"/>
            <a:ext cx="10573385" cy="706755"/>
          </a:xfrm>
          <a:prstGeom prst="rect">
            <a:avLst/>
          </a:prstGeom>
          <a:noFill/>
        </p:spPr>
        <p:txBody>
          <a:bodyPr wrap="square" rtlCol="0">
            <a:spAutoFit/>
          </a:bodyPr>
          <a:p>
            <a:pPr indent="0"/>
            <a:r>
              <a:rPr lang="en-US" sz="2000">
                <a:latin typeface="微软雅黑" panose="020B0503020204020204" charset="-122"/>
                <a:ea typeface="微软雅黑" panose="020B0503020204020204" charset="-122"/>
                <a:cs typeface="微软雅黑" panose="020B0503020204020204" charset="-122"/>
                <a:sym typeface="+mn-ea"/>
              </a:rPr>
              <a:t>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=10</a:t>
            </a:r>
            <a:r>
              <a:rPr lang="en-US" sz="2000" baseline="30000">
                <a:latin typeface="微软雅黑" panose="020B0503020204020204" charset="-122"/>
                <a:ea typeface="微软雅黑" panose="020B0503020204020204" charset="-122"/>
                <a:cs typeface="微软雅黑" panose="020B0503020204020204" charset="-122"/>
                <a:sym typeface="+mn-ea"/>
              </a:rPr>
              <a:t>-8.8</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&lt;10</a:t>
            </a:r>
            <a:r>
              <a:rPr lang="en-US" sz="2000" baseline="30000">
                <a:latin typeface="微软雅黑" panose="020B0503020204020204" charset="-122"/>
                <a:ea typeface="微软雅黑" panose="020B0503020204020204" charset="-122"/>
                <a:cs typeface="微软雅黑" panose="020B0503020204020204" charset="-122"/>
                <a:sym typeface="+mn-ea"/>
              </a:rPr>
              <a:t>-5.35</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所以先产生</a:t>
            </a:r>
            <a:r>
              <a:rPr lang="en-US" sz="2000">
                <a:latin typeface="微软雅黑" panose="020B0503020204020204" charset="-122"/>
                <a:ea typeface="微软雅黑" panose="020B0503020204020204" charset="-122"/>
                <a:cs typeface="微软雅黑" panose="020B0503020204020204" charset="-122"/>
                <a:sym typeface="+mn-ea"/>
              </a:rPr>
              <a:t>AgCl</a:t>
            </a:r>
            <a:r>
              <a:rPr lang="zh-CN" sz="2000">
                <a:latin typeface="微软雅黑" panose="020B0503020204020204" charset="-122"/>
                <a:ea typeface="微软雅黑" panose="020B0503020204020204" charset="-122"/>
                <a:cs typeface="微软雅黑" panose="020B0503020204020204" charset="-122"/>
                <a:sym typeface="+mn-ea"/>
              </a:rPr>
              <a:t>沉淀</a:t>
            </a:r>
            <a:r>
              <a:rPr lang="en-US" sz="2000">
                <a:latin typeface="微软雅黑" panose="020B0503020204020204" charset="-122"/>
                <a:ea typeface="微软雅黑" panose="020B0503020204020204" charset="-122"/>
                <a:cs typeface="微软雅黑" panose="020B0503020204020204" charset="-122"/>
                <a:sym typeface="+mn-ea"/>
              </a:rPr>
              <a:t>,D</a:t>
            </a:r>
            <a:r>
              <a:rPr lang="zh-CN" sz="2000">
                <a:latin typeface="微软雅黑" panose="020B0503020204020204" charset="-122"/>
                <a:ea typeface="微软雅黑" panose="020B0503020204020204" charset="-122"/>
                <a:cs typeface="微软雅黑" panose="020B0503020204020204" charset="-122"/>
                <a:sym typeface="+mn-ea"/>
              </a:rPr>
              <a:t>错误。</a:t>
            </a:r>
            <a:endParaRPr lang="zh-CN" sz="2000">
              <a:latin typeface="微软雅黑" panose="020B0503020204020204" charset="-122"/>
              <a:ea typeface="微软雅黑" panose="020B0503020204020204" charset="-122"/>
              <a:cs typeface="微软雅黑" panose="020B0503020204020204" charset="-122"/>
              <a:sym typeface="+mn-ea"/>
            </a:endParaRPr>
          </a:p>
          <a:p>
            <a:endParaRPr lang="en-US" sz="2000">
              <a:latin typeface="微软雅黑" panose="020B0503020204020204" charset="-122"/>
              <a:ea typeface="微软雅黑" panose="020B0503020204020204" charset="-122"/>
              <a:cs typeface="微软雅黑" panose="020B0503020204020204" charset="-122"/>
              <a:sym typeface="+mn-ea"/>
            </a:endParaRPr>
          </a:p>
        </p:txBody>
      </p:sp>
      <p:grpSp>
        <p:nvGrpSpPr>
          <p:cNvPr id="17" name="组合 16"/>
          <p:cNvGrpSpPr/>
          <p:nvPr/>
        </p:nvGrpSpPr>
        <p:grpSpPr>
          <a:xfrm>
            <a:off x="466090" y="3324225"/>
            <a:ext cx="10949940" cy="1014730"/>
            <a:chOff x="872" y="5733"/>
            <a:chExt cx="17244" cy="1598"/>
          </a:xfrm>
        </p:grpSpPr>
        <p:sp>
          <p:nvSpPr>
            <p:cNvPr id="15" name="文本框 14"/>
            <p:cNvSpPr txBox="1"/>
            <p:nvPr/>
          </p:nvSpPr>
          <p:spPr>
            <a:xfrm>
              <a:off x="872" y="5986"/>
              <a:ext cx="8000" cy="628"/>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关键点拨</a:t>
              </a:r>
              <a:endParaRPr lang="zh-CN" altLang="en-US" sz="2000" b="0">
                <a:solidFill>
                  <a:srgbClr val="FF0000"/>
                </a:solidFill>
                <a:highlight>
                  <a:srgbClr val="FFFF00"/>
                </a:highlight>
                <a:latin typeface="微软雅黑" panose="020B0503020204020204" charset="-122"/>
                <a:ea typeface="微软雅黑" panose="020B0503020204020204" charset="-122"/>
                <a:cs typeface="方正兰亭中黑_GBK" charset="0"/>
              </a:endParaRPr>
            </a:p>
          </p:txBody>
        </p:sp>
        <p:sp>
          <p:nvSpPr>
            <p:cNvPr id="16" name="文本框 15"/>
            <p:cNvSpPr txBox="1"/>
            <p:nvPr/>
          </p:nvSpPr>
          <p:spPr>
            <a:xfrm>
              <a:off x="2874" y="5733"/>
              <a:ext cx="15243" cy="1598"/>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曲线中</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的数值越大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对应的离子浓度越小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则曲线上方的点对应不饱和溶液、曲线上的点对应饱和溶液、曲线下方的点对应过饱和溶液。</a:t>
              </a:r>
              <a:endParaRPr lang="zh-CN" altLang="en-US" sz="2000" b="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endParaRPr lang="zh-CN" altLang="en-US"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17994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水溶液中离子平衡图像分析</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5000" y="3497580"/>
            <a:ext cx="1409065" cy="521970"/>
          </a:xfrm>
          <a:prstGeom prst="rect">
            <a:avLst/>
          </a:prstGeom>
          <a:noFill/>
        </p:spPr>
        <p:txBody>
          <a:bodyPr wrap="square" rtlCol="0">
            <a:spAutoFit/>
          </a:bodyPr>
          <a:p>
            <a:r>
              <a:rPr lang="zh-CN" altLang="en-US" sz="2800">
                <a:solidFill>
                  <a:schemeClr val="bg1"/>
                </a:solidFill>
                <a:latin typeface="微软雅黑" panose="020B0503020204020204" charset="-122"/>
                <a:ea typeface="微软雅黑" panose="020B0503020204020204" charset="-122"/>
                <a:cs typeface="微软雅黑" panose="020B0503020204020204" charset="-122"/>
              </a:rPr>
              <a:t>专题</a:t>
            </a:r>
            <a:r>
              <a:rPr lang="en-US" altLang="zh-CN" sz="2800">
                <a:solidFill>
                  <a:schemeClr val="bg1"/>
                </a:solidFill>
                <a:latin typeface="微软雅黑" panose="020B0503020204020204" charset="-122"/>
                <a:ea typeface="微软雅黑" panose="020B0503020204020204" charset="-122"/>
                <a:cs typeface="微软雅黑" panose="020B0503020204020204" charset="-122"/>
              </a:rPr>
              <a:t>12</a:t>
            </a:r>
            <a:endParaRPr lang="en-US" altLang="zh-CN"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96" name="文本框 195"/>
          <p:cNvSpPr txBox="1"/>
          <p:nvPr/>
        </p:nvSpPr>
        <p:spPr>
          <a:xfrm>
            <a:off x="665480" y="842010"/>
            <a:ext cx="10825480" cy="157289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水溶液中离子平衡图像分析是高考热点题目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综合性强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难度大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在选择题中主要作为压轴题。突破此类问题需要明确横纵坐标的含义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学会分析图像中的特殊点的粒子组成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结合题干有效信息进行推理判断。</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65480" y="2162175"/>
            <a:ext cx="10825480" cy="207391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试题特点水溶液中离子平衡图像题是图像题的一种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它能够直观地反映溶液中各离子浓度的变化和关系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是当下高考考查的热点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主要考查与水电离平衡相关的图像、中和滴定过程中</a:t>
            </a:r>
            <a:r>
              <a:rPr lang="en-US" sz="2000" b="0">
                <a:latin typeface="微软雅黑" panose="020B0503020204020204" charset="-122"/>
                <a:ea typeface="微软雅黑" panose="020B0503020204020204" charset="-122"/>
                <a:cs typeface="微软雅黑" panose="020B0503020204020204" charset="-122"/>
              </a:rPr>
              <a:t>pH-</a:t>
            </a:r>
            <a:r>
              <a:rPr lang="en-US" sz="2000" b="0" i="1">
                <a:latin typeface="微软雅黑" panose="020B0503020204020204" charset="-122"/>
                <a:ea typeface="微软雅黑" panose="020B0503020204020204" charset="-122"/>
                <a:cs typeface="微软雅黑" panose="020B0503020204020204" charset="-122"/>
              </a:rPr>
              <a:t>V</a:t>
            </a:r>
            <a:r>
              <a:rPr lang="zh-CN" sz="2000" b="0">
                <a:latin typeface="微软雅黑" panose="020B0503020204020204" charset="-122"/>
                <a:ea typeface="微软雅黑" panose="020B0503020204020204" charset="-122"/>
                <a:cs typeface="微软雅黑" panose="020B0503020204020204" charset="-122"/>
              </a:rPr>
              <a:t>图像、分布分数图像、沉淀溶解平衡图像等。</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65480" y="4054475"/>
            <a:ext cx="10825480" cy="1567180"/>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解题思路指导</a:t>
            </a:r>
            <a:r>
              <a:rPr lang="zh-CN" sz="2000" b="0">
                <a:latin typeface="微软雅黑" panose="020B0503020204020204" charset="-122"/>
                <a:ea typeface="微软雅黑" panose="020B0503020204020204" charset="-122"/>
                <a:cs typeface="微软雅黑" panose="020B0503020204020204" charset="-122"/>
              </a:rPr>
              <a:t>关注图像中的特殊点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获取有效信息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快速判断。看清横、纵坐标轴的含义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弄清楚曲线上的起点、交点、拐点等的特殊意义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并根据信息明确涉及哪些反应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并与数据结合分析。</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400" b="1" dirty="0">
                <a:solidFill>
                  <a:srgbClr val="FFFFFF"/>
                </a:solidFill>
                <a:latin typeface="微软雅黑" panose="020B0503020204020204" charset="-122"/>
                <a:ea typeface="微软雅黑" panose="020B0503020204020204" charset="-122"/>
                <a:cs typeface="微软雅黑" panose="020B0503020204020204" charset="-122"/>
                <a:sym typeface="+mn-ea"/>
              </a:rPr>
              <a:t>P173</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05" name="文本框 104"/>
          <p:cNvSpPr txBox="1"/>
          <p:nvPr/>
        </p:nvSpPr>
        <p:spPr>
          <a:xfrm>
            <a:off x="599440" y="978535"/>
            <a:ext cx="5080000" cy="398780"/>
          </a:xfrm>
          <a:prstGeom prst="rect">
            <a:avLst/>
          </a:prstGeom>
          <a:noFill/>
          <a:ln w="9525">
            <a:noFill/>
          </a:ln>
        </p:spPr>
        <p:txBody>
          <a:bodyPr>
            <a:spAutoFit/>
          </a:bodyPr>
          <a:p>
            <a:pPr indent="0"/>
            <a:r>
              <a:rPr lang="en-US" sz="2000" b="0">
                <a:solidFill>
                  <a:srgbClr val="FF0000"/>
                </a:solidFill>
                <a:latin typeface="微软雅黑" panose="020B0503020204020204" charset="-122"/>
                <a:ea typeface="微软雅黑" panose="020B0503020204020204" charset="-122"/>
                <a:cs typeface="微软雅黑" panose="020B0503020204020204" charset="-122"/>
              </a:rPr>
              <a:t> </a:t>
            </a:r>
            <a:r>
              <a:rPr lang="zh-CN" sz="20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000" b="0">
                <a:solidFill>
                  <a:srgbClr val="FF0000"/>
                </a:solidFill>
                <a:latin typeface="微软雅黑" panose="020B0503020204020204" charset="-122"/>
                <a:ea typeface="微软雅黑" panose="020B0503020204020204" charset="-122"/>
                <a:cs typeface="微软雅黑" panose="020B0503020204020204" charset="-122"/>
              </a:rPr>
              <a:t>1</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99440" y="1377315"/>
            <a:ext cx="10784205" cy="1676400"/>
          </a:xfrm>
          <a:prstGeom prst="rect">
            <a:avLst/>
          </a:prstGeom>
          <a:noFill/>
        </p:spPr>
        <p:txBody>
          <a:bodyPr wrap="square" rtlCol="0">
            <a:noAutofit/>
          </a:bodyPr>
          <a:p>
            <a:pPr indent="0" fontAlgn="auto">
              <a:lnSpc>
                <a:spcPts val="2800"/>
              </a:lnSpc>
            </a:pPr>
            <a:r>
              <a:rPr lang="zh-CN" altLang="en-US">
                <a:latin typeface="微软雅黑" panose="020B0503020204020204" charset="-122"/>
                <a:ea typeface="微软雅黑" panose="020B0503020204020204" charset="-122"/>
                <a:cs typeface="微软雅黑" panose="020B0503020204020204" charset="-122"/>
              </a:rPr>
              <a:t>[北京2020·11,3分]室温下,对于1 L 0.1 mol·L-1醋酸溶液,下列判断正确的是(　　)</a:t>
            </a:r>
            <a:endParaRPr lang="zh-CN" altLang="en-US">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zh-CN" altLang="en-US">
                <a:latin typeface="微软雅黑" panose="020B0503020204020204" charset="-122"/>
                <a:ea typeface="微软雅黑" panose="020B0503020204020204" charset="-122"/>
                <a:cs typeface="微软雅黑" panose="020B0503020204020204" charset="-122"/>
              </a:rPr>
              <a:t>A.该溶液中CH3COO-的粒子数为6.02×1022</a:t>
            </a:r>
            <a:endParaRPr lang="zh-CN" altLang="en-US">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zh-CN" altLang="en-US">
                <a:latin typeface="微软雅黑" panose="020B0503020204020204" charset="-122"/>
                <a:ea typeface="微软雅黑" panose="020B0503020204020204" charset="-122"/>
                <a:cs typeface="微软雅黑" panose="020B0503020204020204" charset="-122"/>
              </a:rPr>
              <a:t>B.加入少量CH3COONa固体后,溶液的pH降低</a:t>
            </a:r>
            <a:endParaRPr lang="zh-CN" altLang="en-US">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zh-CN" altLang="en-US">
                <a:latin typeface="微软雅黑" panose="020B0503020204020204" charset="-122"/>
                <a:ea typeface="微软雅黑" panose="020B0503020204020204" charset="-122"/>
                <a:cs typeface="微软雅黑" panose="020B0503020204020204" charset="-122"/>
              </a:rPr>
              <a:t>C.滴加NaOH溶液过程中,n(CH3COO-)与n(CH3COOH) 之和始终为0.1 mol</a:t>
            </a:r>
            <a:endParaRPr lang="zh-CN" altLang="en-US">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zh-CN" altLang="en-US">
                <a:latin typeface="微软雅黑" panose="020B0503020204020204" charset="-122"/>
                <a:ea typeface="微软雅黑" panose="020B0503020204020204" charset="-122"/>
                <a:cs typeface="微软雅黑" panose="020B0503020204020204" charset="-122"/>
              </a:rPr>
              <a:t>D.与Na2CO3溶液反应的离子方程式为C+2H+H2O+CO2↑</a:t>
            </a:r>
            <a:endParaRPr lang="zh-CN" altLang="en-US">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99440" y="3204845"/>
            <a:ext cx="10784205" cy="3212465"/>
          </a:xfrm>
          <a:prstGeom prst="rect">
            <a:avLst/>
          </a:prstGeom>
          <a:noFill/>
        </p:spPr>
        <p:txBody>
          <a:bodyPr wrap="square" rtlCol="0" anchor="t">
            <a:noAutofit/>
          </a:bodyPr>
          <a:p>
            <a:pPr indent="0" algn="l" fontAlgn="auto">
              <a:lnSpc>
                <a:spcPts val="2800"/>
              </a:lnSpc>
            </a:pPr>
            <a:r>
              <a:rPr lang="zh-CN" altLang="en-US">
                <a:latin typeface="微软雅黑" panose="020B0503020204020204" charset="-122"/>
                <a:ea typeface="微软雅黑" panose="020B0503020204020204" charset="-122"/>
                <a:cs typeface="微软雅黑" panose="020B0503020204020204" charset="-122"/>
                <a:sym typeface="+mn-ea"/>
              </a:rPr>
              <a:t>【解析】1 L 0.1 mol·L-1醋酸溶液中醋酸的物质的量为0.1 mol,但醋酸属于弱酸,是弱电解质,在溶液中部分电离,存在电离平衡CH3COOHCH3COO-+H+,则CH3COO-的粒子数小于6.02×1022,故A错误;加入少量CH3COONa固体后,溶液中CH3COO-的浓度增大,平衡逆向移动,溶液中的氢离子浓度减小,酸性减弱,则溶液的pH升高,故B错误;1 L 0.1 mol·L-1醋酸溶液中醋酸的物质的量为0.1 mol,滴加NaOH溶液过程中,溶液中始终存在物料守恒:n(CH3COO-)+n(CH3COOH)=0.1 mol,故C正确;醋酸是弱电解质,离子方程式中不能拆开,醋酸的酸性强于碳酸,则根据较强酸制取较弱酸原理,离子方程式为C+2CH3COOHH2O+CO2↑+2CH3COO-,故D错误。</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8308340" y="1467485"/>
            <a:ext cx="6096000" cy="398780"/>
          </a:xfrm>
          <a:prstGeom prst="rect">
            <a:avLst/>
          </a:prstGeom>
          <a:noFill/>
        </p:spPr>
        <p:txBody>
          <a:bodyPr wrap="square" rtlCol="0" anchor="t">
            <a:spAutoFit/>
          </a:bodyPr>
          <a:p>
            <a:r>
              <a:rPr lang="zh-CN" altLang="en-US" sz="2000">
                <a:solidFill>
                  <a:srgbClr val="FF0000"/>
                </a:solidFill>
                <a:sym typeface="+mn-ea"/>
              </a:rPr>
              <a:t>C</a:t>
            </a:r>
            <a:endParaRPr lang="zh-CN" altLang="en-US" sz="2000">
              <a:solidFill>
                <a:srgbClr val="FF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96" name="文本框 195"/>
          <p:cNvSpPr txBox="1"/>
          <p:nvPr/>
        </p:nvSpPr>
        <p:spPr>
          <a:xfrm>
            <a:off x="702310" y="1067435"/>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与水电离平衡相关的图像</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29285" y="1527810"/>
            <a:ext cx="677227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不同温度下水溶液中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的变化曲线</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11" name="image299.jpeg"/>
          <p:cNvPicPr>
            <a:picLocks noChangeAspect="1"/>
          </p:cNvPicPr>
          <p:nvPr>
            <p:custDataLst>
              <p:tags r:id="rId1"/>
            </p:custDataLst>
          </p:nvPr>
        </p:nvPicPr>
        <p:blipFill>
          <a:blip r:embed="rId2"/>
          <a:stretch>
            <a:fillRect/>
          </a:stretch>
        </p:blipFill>
        <p:spPr>
          <a:xfrm>
            <a:off x="4333875" y="2085975"/>
            <a:ext cx="2536825" cy="2005965"/>
          </a:xfrm>
          <a:prstGeom prst="rect">
            <a:avLst/>
          </a:prstGeom>
        </p:spPr>
      </p:pic>
      <p:sp>
        <p:nvSpPr>
          <p:cNvPr id="4" name="文本框 3"/>
          <p:cNvSpPr txBox="1"/>
          <p:nvPr/>
        </p:nvSpPr>
        <p:spPr>
          <a:xfrm>
            <a:off x="810260" y="4091940"/>
            <a:ext cx="10930255" cy="1636395"/>
          </a:xfrm>
          <a:prstGeom prst="rect">
            <a:avLst/>
          </a:prstGeom>
          <a:noFill/>
          <a:ln w="9525">
            <a:noFill/>
          </a:ln>
        </p:spPr>
        <p:txBody>
          <a:bodyPr>
            <a:noAutofit/>
          </a:bodyPr>
          <a:p>
            <a:pPr indent="0" fontAlgn="auto">
              <a:lnSpc>
                <a:spcPct val="150000"/>
              </a:lnSpc>
            </a:pP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三点所示溶液</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均呈中性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升高温度</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w</a:t>
            </a:r>
            <a:r>
              <a:rPr lang="zh-CN" sz="2000" b="0">
                <a:latin typeface="微软雅黑" panose="020B0503020204020204" charset="-122"/>
                <a:ea typeface="微软雅黑" panose="020B0503020204020204" charset="-122"/>
                <a:cs typeface="微软雅黑" panose="020B0503020204020204" charset="-122"/>
              </a:rPr>
              <a:t>增大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r>
              <a:rPr lang="en-US" sz="2000" b="0" i="1">
                <a:latin typeface="微软雅黑" panose="020B0503020204020204" charset="-122"/>
                <a:ea typeface="微软雅黑" panose="020B0503020204020204" charset="-122"/>
                <a:cs typeface="微软雅黑" panose="020B0503020204020204" charset="-122"/>
              </a:rPr>
              <a:t>T</a:t>
            </a:r>
            <a:r>
              <a:rPr lang="en-US" sz="2000" b="0" i="1" baseline="-25000">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T</a:t>
            </a:r>
            <a:r>
              <a:rPr lang="en-US" sz="2000" b="0" i="1" baseline="-25000">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T</a:t>
            </a:r>
            <a:r>
              <a:rPr lang="en-US" sz="2000" b="0" i="1" baseline="-2500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w</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w</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w</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。直线</a:t>
            </a:r>
            <a:r>
              <a:rPr lang="en-US" sz="2000" b="0">
                <a:latin typeface="微软雅黑" panose="020B0503020204020204" charset="-122"/>
                <a:ea typeface="微软雅黑" panose="020B0503020204020204" charset="-122"/>
                <a:cs typeface="微软雅黑" panose="020B0503020204020204" charset="-122"/>
              </a:rPr>
              <a:t> </a:t>
            </a:r>
            <a:r>
              <a:rPr lang="en-US" sz="2000" b="0" i="1">
                <a:latin typeface="微软雅黑" panose="020B0503020204020204" charset="-122"/>
                <a:ea typeface="微软雅黑" panose="020B0503020204020204" charset="-122"/>
                <a:cs typeface="微软雅黑" panose="020B0503020204020204" charset="-122"/>
              </a:rPr>
              <a:t>ABC</a:t>
            </a:r>
            <a:r>
              <a:rPr lang="zh-CN" sz="2000" b="0">
                <a:latin typeface="微软雅黑" panose="020B0503020204020204" charset="-122"/>
                <a:ea typeface="微软雅黑" panose="020B0503020204020204" charset="-122"/>
                <a:cs typeface="微软雅黑" panose="020B0503020204020204" charset="-122"/>
              </a:rPr>
              <a:t>左上方区域所示的溶液</a:t>
            </a:r>
            <a:r>
              <a:rPr lang="en-US" sz="2000" b="0">
                <a:latin typeface="微软雅黑" panose="020B0503020204020204" charset="-122"/>
                <a:ea typeface="微软雅黑" panose="020B0503020204020204" charset="-122"/>
                <a:cs typeface="微软雅黑" panose="020B0503020204020204" charset="-122"/>
              </a:rPr>
              <a:t>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显碱性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直线</a:t>
            </a:r>
            <a:r>
              <a:rPr lang="en-US" sz="2000" b="0">
                <a:latin typeface="微软雅黑" panose="020B0503020204020204" charset="-122"/>
                <a:ea typeface="微软雅黑" panose="020B0503020204020204" charset="-122"/>
                <a:cs typeface="微软雅黑" panose="020B0503020204020204" charset="-122"/>
              </a:rPr>
              <a:t> </a:t>
            </a:r>
            <a:r>
              <a:rPr lang="en-US" sz="2000" b="0" i="1">
                <a:latin typeface="微软雅黑" panose="020B0503020204020204" charset="-122"/>
                <a:ea typeface="微软雅黑" panose="020B0503020204020204" charset="-122"/>
                <a:cs typeface="微软雅黑" panose="020B0503020204020204" charset="-122"/>
              </a:rPr>
              <a:t>ABC</a:t>
            </a:r>
            <a:r>
              <a:rPr lang="zh-CN" sz="2000" b="0">
                <a:latin typeface="微软雅黑" panose="020B0503020204020204" charset="-122"/>
                <a:ea typeface="微软雅黑" panose="020B0503020204020204" charset="-122"/>
                <a:cs typeface="微软雅黑" panose="020B0503020204020204" charset="-122"/>
              </a:rPr>
              <a:t>右下方区域所示的溶液</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显酸性。</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96" name="文本框 195"/>
          <p:cNvSpPr txBox="1"/>
          <p:nvPr/>
        </p:nvSpPr>
        <p:spPr>
          <a:xfrm>
            <a:off x="593090" y="1009650"/>
            <a:ext cx="11003280" cy="203708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滴定过程中由水电离出的</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水</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水</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的变化曲线常温下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向</a:t>
            </a:r>
            <a:r>
              <a:rPr lang="en-US" sz="2000" b="0">
                <a:latin typeface="微软雅黑" panose="020B0503020204020204" charset="-122"/>
                <a:ea typeface="微软雅黑" panose="020B0503020204020204" charset="-122"/>
                <a:cs typeface="微软雅黑" panose="020B0503020204020204" charset="-122"/>
              </a:rPr>
              <a:t>20 mL 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MOH</a:t>
            </a:r>
            <a:r>
              <a:rPr lang="zh-CN" sz="2000" b="0">
                <a:latin typeface="微软雅黑" panose="020B0503020204020204" charset="-122"/>
                <a:ea typeface="微软雅黑" panose="020B0503020204020204" charset="-122"/>
                <a:cs typeface="微软雅黑" panose="020B0503020204020204" charset="-122"/>
              </a:rPr>
              <a:t>溶液中滴加盐酸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溶液中由水电离出的</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随加入盐酸体积的变化如图所示。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12" name="image300.jpeg"/>
          <p:cNvPicPr>
            <a:picLocks noChangeAspect="1"/>
          </p:cNvPicPr>
          <p:nvPr>
            <p:custDataLst>
              <p:tags r:id="rId1"/>
            </p:custDataLst>
          </p:nvPr>
        </p:nvPicPr>
        <p:blipFill>
          <a:blip r:embed="rId2"/>
          <a:stretch>
            <a:fillRect/>
          </a:stretch>
        </p:blipFill>
        <p:spPr>
          <a:xfrm>
            <a:off x="4479925" y="2279650"/>
            <a:ext cx="2569845" cy="2656205"/>
          </a:xfrm>
          <a:prstGeom prst="rect">
            <a:avLst/>
          </a:prstGeom>
        </p:spPr>
      </p:pic>
      <p:sp>
        <p:nvSpPr>
          <p:cNvPr id="3" name="文本框 2"/>
          <p:cNvSpPr txBox="1"/>
          <p:nvPr/>
        </p:nvSpPr>
        <p:spPr>
          <a:xfrm>
            <a:off x="883285" y="4767580"/>
            <a:ext cx="10713085" cy="107950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①</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由水电离出的</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水</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-11</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可知</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MOH</a:t>
            </a:r>
            <a:r>
              <a:rPr lang="zh-CN" sz="2000" b="0">
                <a:latin typeface="微软雅黑" panose="020B0503020204020204" charset="-122"/>
                <a:ea typeface="微软雅黑" panose="020B0503020204020204" charset="-122"/>
                <a:cs typeface="微软雅黑" panose="020B0503020204020204" charset="-122"/>
              </a:rPr>
              <a:t>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推出</a:t>
            </a:r>
            <a:r>
              <a:rPr lang="en-US" sz="2000" b="0">
                <a:latin typeface="微软雅黑" panose="020B0503020204020204" charset="-122"/>
                <a:ea typeface="微软雅黑" panose="020B0503020204020204" charset="-122"/>
                <a:cs typeface="微软雅黑" panose="020B0503020204020204" charset="-122"/>
              </a:rPr>
              <a:t>MOH</a:t>
            </a:r>
            <a:r>
              <a:rPr lang="zh-CN" sz="2000" b="0">
                <a:latin typeface="微软雅黑" panose="020B0503020204020204" charset="-122"/>
                <a:ea typeface="微软雅黑" panose="020B0503020204020204" charset="-122"/>
                <a:cs typeface="微软雅黑" panose="020B0503020204020204" charset="-122"/>
              </a:rPr>
              <a:t>为弱碱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并可以求出其电离常数。</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96" name="文本框 195"/>
          <p:cNvSpPr txBox="1"/>
          <p:nvPr/>
        </p:nvSpPr>
        <p:spPr>
          <a:xfrm>
            <a:off x="582295" y="997585"/>
            <a:ext cx="11023600" cy="270827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盐酸滴入</a:t>
            </a:r>
            <a:r>
              <a:rPr lang="en-US" sz="2000" b="0">
                <a:latin typeface="微软雅黑" panose="020B0503020204020204" charset="-122"/>
                <a:ea typeface="微软雅黑" panose="020B0503020204020204" charset="-122"/>
                <a:cs typeface="微软雅黑" panose="020B0503020204020204" charset="-122"/>
              </a:rPr>
              <a:t>MOH</a:t>
            </a:r>
            <a:r>
              <a:rPr lang="zh-CN" sz="2000" b="0">
                <a:latin typeface="微软雅黑" panose="020B0503020204020204" charset="-122"/>
                <a:ea typeface="微软雅黑" panose="020B0503020204020204" charset="-122"/>
                <a:cs typeface="微软雅黑" panose="020B0503020204020204" charset="-122"/>
              </a:rPr>
              <a:t>溶液过程中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溶质变化为</a:t>
            </a:r>
            <a:r>
              <a:rPr lang="en-US" sz="2000" b="0">
                <a:latin typeface="微软雅黑" panose="020B0503020204020204" charset="-122"/>
                <a:ea typeface="微软雅黑" panose="020B0503020204020204" charset="-122"/>
                <a:cs typeface="微软雅黑" panose="020B0503020204020204" charset="-122"/>
              </a:rPr>
              <a:t>MOH→MOH</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MCl→MCl→MCl</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HCl,</a:t>
            </a:r>
            <a:r>
              <a:rPr lang="zh-CN" sz="2000" b="0">
                <a:latin typeface="微软雅黑" panose="020B0503020204020204" charset="-122"/>
                <a:ea typeface="微软雅黑" panose="020B0503020204020204" charset="-122"/>
                <a:cs typeface="微软雅黑" panose="020B0503020204020204" charset="-122"/>
              </a:rPr>
              <a:t>在这个过程中溶质为</a:t>
            </a:r>
            <a:r>
              <a:rPr lang="en-US" sz="2000" b="0">
                <a:latin typeface="微软雅黑" panose="020B0503020204020204" charset="-122"/>
                <a:ea typeface="微软雅黑" panose="020B0503020204020204" charset="-122"/>
                <a:cs typeface="微软雅黑" panose="020B0503020204020204" charset="-122"/>
              </a:rPr>
              <a:t>MCl</a:t>
            </a:r>
            <a:r>
              <a:rPr lang="zh-CN" sz="2000" b="0">
                <a:latin typeface="微软雅黑" panose="020B0503020204020204" charset="-122"/>
                <a:ea typeface="微软雅黑" panose="020B0503020204020204" charset="-122"/>
                <a:cs typeface="微软雅黑" panose="020B0503020204020204" charset="-122"/>
              </a:rPr>
              <a:t>时水的电离程度最大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可知</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点溶质应为</a:t>
            </a:r>
            <a:r>
              <a:rPr lang="en-US" sz="2000" b="0">
                <a:latin typeface="微软雅黑" panose="020B0503020204020204" charset="-122"/>
                <a:ea typeface="微软雅黑" panose="020B0503020204020204" charset="-122"/>
                <a:cs typeface="微软雅黑" panose="020B0503020204020204" charset="-122"/>
              </a:rPr>
              <a:t>MCl,</a:t>
            </a:r>
            <a:r>
              <a:rPr lang="zh-CN" sz="2000" b="0">
                <a:latin typeface="微软雅黑" panose="020B0503020204020204" charset="-122"/>
                <a:ea typeface="微软雅黑" panose="020B0503020204020204" charset="-122"/>
                <a:cs typeface="微软雅黑" panose="020B0503020204020204" charset="-122"/>
              </a:rPr>
              <a:t>那么</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点溶质应为</a:t>
            </a:r>
            <a:r>
              <a:rPr lang="en-US" sz="2000" b="0">
                <a:latin typeface="微软雅黑" panose="020B0503020204020204" charset="-122"/>
                <a:ea typeface="微软雅黑" panose="020B0503020204020204" charset="-122"/>
                <a:cs typeface="微软雅黑" panose="020B0503020204020204" charset="-122"/>
              </a:rPr>
              <a:t>MOH</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MCl,</a:t>
            </a:r>
            <a:r>
              <a:rPr lang="en-US" sz="2000" b="0" i="1">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点溶质应为</a:t>
            </a:r>
            <a:r>
              <a:rPr lang="en-US" sz="2000" b="0">
                <a:latin typeface="微软雅黑" panose="020B0503020204020204" charset="-122"/>
                <a:ea typeface="微软雅黑" panose="020B0503020204020204" charset="-122"/>
                <a:cs typeface="微软雅黑" panose="020B0503020204020204" charset="-122"/>
              </a:rPr>
              <a:t>MCl</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HCl;</a:t>
            </a:r>
            <a:r>
              <a:rPr lang="zh-CN" sz="2000" b="0">
                <a:latin typeface="微软雅黑" panose="020B0503020204020204" charset="-122"/>
                <a:ea typeface="微软雅黑" panose="020B0503020204020204" charset="-122"/>
                <a:cs typeface="微软雅黑" panose="020B0503020204020204" charset="-122"/>
              </a:rPr>
              <a:t>因此</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点溶液为中性</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点溶液为酸性</a:t>
            </a:r>
            <a:r>
              <a:rPr lang="zh-CN" b="0">
                <a:cs typeface="方正书宋_GBK" charset="0"/>
              </a:rPr>
              <a:t>。</a:t>
            </a:r>
            <a:endParaRPr lang="zh-CN" altLang="en-US" b="0">
              <a:cs typeface="方正书宋_GBK" charset="0"/>
            </a:endParaRPr>
          </a:p>
        </p:txBody>
      </p:sp>
      <p:sp>
        <p:nvSpPr>
          <p:cNvPr id="3" name="文本框 2"/>
          <p:cNvSpPr txBox="1"/>
          <p:nvPr/>
        </p:nvSpPr>
        <p:spPr>
          <a:xfrm>
            <a:off x="487680" y="279717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兰亭中黑_GBK" charset="0"/>
              </a:rPr>
              <a:t>归纳总结</a:t>
            </a:r>
            <a:r>
              <a:rPr lang="zh-CN" sz="2000" b="0" u="wavyHeavy">
                <a:solidFill>
                  <a:srgbClr val="FF0000"/>
                </a:solidFill>
                <a:latin typeface="微软雅黑" panose="020B0503020204020204" charset="-122"/>
                <a:ea typeface="微软雅黑" panose="020B0503020204020204" charset="-122"/>
                <a:cs typeface="方正兰亭中黑_GBK" charset="0"/>
              </a:rPr>
              <a:t>影响水的电离平衡的因素</a:t>
            </a:r>
            <a:r>
              <a:rPr lang="zh-CN" sz="2000" b="0">
                <a:latin typeface="微软雅黑" panose="020B0503020204020204" charset="-122"/>
                <a:ea typeface="微软雅黑" panose="020B0503020204020204" charset="-122"/>
                <a:cs typeface="方正书宋_GBK" charset="0"/>
              </a:rPr>
              <a:t>　</a:t>
            </a:r>
            <a:endParaRPr lang="zh-CN" altLang="en-US" sz="2000" b="0">
              <a:latin typeface="微软雅黑" panose="020B0503020204020204" charset="-122"/>
              <a:ea typeface="微软雅黑" panose="020B0503020204020204" charset="-122"/>
              <a:cs typeface="方正书宋_GBK" charset="0"/>
            </a:endParaRPr>
          </a:p>
        </p:txBody>
      </p:sp>
      <p:sp>
        <p:nvSpPr>
          <p:cNvPr id="4" name="文本框 3"/>
          <p:cNvSpPr txBox="1"/>
          <p:nvPr/>
        </p:nvSpPr>
        <p:spPr>
          <a:xfrm>
            <a:off x="4491990" y="2687955"/>
            <a:ext cx="11174095" cy="166179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外加酸、碱或强酸的酸式盐抑制水的电离</a:t>
            </a:r>
            <a:r>
              <a:rPr lang="en-US" sz="2000" b="0">
                <a:latin typeface="微软雅黑" panose="020B0503020204020204" charset="-122"/>
                <a:ea typeface="微软雅黑" panose="020B0503020204020204" charset="-122"/>
                <a:cs typeface="微软雅黑" panose="020B0503020204020204" charset="-122"/>
              </a:rPr>
              <a:t>;</a:t>
            </a:r>
            <a:endParaRPr lang="en-US"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盐类水解促进水的电离。</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772650" cy="953135"/>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P193</a:t>
            </a:r>
            <a:endParaRPr lang="en-US" altLang="zh-CN" sz="2000">
              <a:solidFill>
                <a:schemeClr val="bg1"/>
              </a:solidFill>
              <a:latin typeface="微软雅黑W10 Bold" charset="0"/>
              <a:ea typeface="微软雅黑W10 Bold" charset="0"/>
            </a:endParaRPr>
          </a:p>
          <a:p>
            <a:pPr algn="l"/>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96" name="文本框 195"/>
          <p:cNvSpPr txBox="1"/>
          <p:nvPr/>
        </p:nvSpPr>
        <p:spPr>
          <a:xfrm>
            <a:off x="725805" y="959485"/>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典题例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28650" y="1468120"/>
            <a:ext cx="1089787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湖南邵阳</a:t>
            </a:r>
            <a:r>
              <a:rPr lang="en-US" sz="2000" b="0">
                <a:latin typeface="微软雅黑" panose="020B0503020204020204" charset="-122"/>
                <a:ea typeface="微软雅黑" panose="020B0503020204020204" charset="-122"/>
                <a:cs typeface="微软雅黑" panose="020B0503020204020204" charset="-122"/>
              </a:rPr>
              <a:t>2023</a:t>
            </a:r>
            <a:r>
              <a:rPr lang="zh-CN" sz="2000" b="0">
                <a:latin typeface="微软雅黑" panose="020B0503020204020204" charset="-122"/>
                <a:ea typeface="微软雅黑" panose="020B0503020204020204" charset="-122"/>
                <a:cs typeface="微软雅黑" panose="020B0503020204020204" charset="-122"/>
              </a:rPr>
              <a:t>一模</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常温下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将</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羟胺溶液滴加到</a:t>
            </a:r>
            <a:r>
              <a:rPr lang="en-US" sz="2000" b="0">
                <a:latin typeface="微软雅黑" panose="020B0503020204020204" charset="-122"/>
                <a:ea typeface="微软雅黑" panose="020B0503020204020204" charset="-122"/>
                <a:cs typeface="微软雅黑" panose="020B0503020204020204" charset="-122"/>
              </a:rPr>
              <a:t>20 mL</a:t>
            </a:r>
            <a:r>
              <a:rPr lang="zh-CN" sz="2000" b="0">
                <a:latin typeface="微软雅黑" panose="020B0503020204020204" charset="-122"/>
                <a:ea typeface="微软雅黑" panose="020B0503020204020204" charset="-122"/>
                <a:cs typeface="微软雅黑" panose="020B0503020204020204" charset="-122"/>
              </a:rPr>
              <a:t>的稀盐酸中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羟胺的电离方程式为</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18" name="image306.jpeg"/>
          <p:cNvPicPr>
            <a:picLocks noChangeAspect="1"/>
          </p:cNvPicPr>
          <p:nvPr>
            <p:custDataLst>
              <p:tags r:id="rId1"/>
            </p:custDataLst>
          </p:nvPr>
        </p:nvPicPr>
        <p:blipFill>
          <a:blip r:embed="rId2"/>
          <a:stretch>
            <a:fillRect/>
          </a:stretch>
        </p:blipFill>
        <p:spPr>
          <a:xfrm>
            <a:off x="7002780" y="3315335"/>
            <a:ext cx="2931160" cy="2715260"/>
          </a:xfrm>
          <a:prstGeom prst="rect">
            <a:avLst/>
          </a:prstGeom>
        </p:spPr>
      </p:pic>
      <p:sp>
        <p:nvSpPr>
          <p:cNvPr id="4" name="文本框 3"/>
          <p:cNvSpPr txBox="1"/>
          <p:nvPr/>
        </p:nvSpPr>
        <p:spPr>
          <a:xfrm>
            <a:off x="2116455" y="20688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5" name="图片 4"/>
          <p:cNvPicPr/>
          <p:nvPr/>
        </p:nvPicPr>
        <p:blipFill>
          <a:blip r:embed="rId3"/>
          <a:stretch>
            <a:fillRect/>
          </a:stretch>
        </p:blipFill>
        <p:spPr>
          <a:xfrm>
            <a:off x="2818130" y="2085975"/>
            <a:ext cx="639445" cy="301625"/>
          </a:xfrm>
          <a:prstGeom prst="rect">
            <a:avLst/>
          </a:prstGeom>
          <a:noFill/>
          <a:ln w="9525">
            <a:noFill/>
          </a:ln>
        </p:spPr>
      </p:pic>
      <p:sp>
        <p:nvSpPr>
          <p:cNvPr id="197" name="文本框 196"/>
          <p:cNvSpPr txBox="1"/>
          <p:nvPr/>
        </p:nvSpPr>
        <p:spPr>
          <a:xfrm>
            <a:off x="3556000" y="1973580"/>
            <a:ext cx="7849235"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常温时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=9.0×10</a:t>
            </a:r>
            <a:r>
              <a:rPr lang="en-US" sz="2000" b="0" baseline="30000">
                <a:latin typeface="微软雅黑" panose="020B0503020204020204" charset="-122"/>
                <a:ea typeface="微软雅黑" panose="020B0503020204020204" charset="-122"/>
                <a:cs typeface="微软雅黑" panose="020B0503020204020204" charset="-122"/>
              </a:rPr>
              <a:t>-9</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溶液中由水电离出的氢离子浓</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28650" y="2387600"/>
            <a:ext cx="11405870" cy="553085"/>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度随滴入羟胺溶液体积的变化如图</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已知</a:t>
            </a:r>
            <a:r>
              <a:rPr lang="en-US" sz="2000">
                <a:latin typeface="微软雅黑" panose="020B0503020204020204" charset="-122"/>
                <a:ea typeface="微软雅黑" panose="020B0503020204020204" charset="-122"/>
                <a:cs typeface="微软雅黑" panose="020B0503020204020204" charset="-122"/>
                <a:sym typeface="+mn-ea"/>
              </a:rPr>
              <a:t>:lg 3≈0.5),</a:t>
            </a:r>
            <a:r>
              <a:rPr lang="zh-CN" sz="2000">
                <a:latin typeface="微软雅黑" panose="020B0503020204020204" charset="-122"/>
                <a:ea typeface="微软雅黑" panose="020B0503020204020204" charset="-122"/>
                <a:cs typeface="微软雅黑" panose="020B0503020204020204" charset="-122"/>
                <a:sym typeface="+mn-ea"/>
              </a:rPr>
              <a:t>下列说法正确的是</a:t>
            </a:r>
            <a:r>
              <a:rPr lang="en-US" sz="2000">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725805" y="3315335"/>
            <a:ext cx="6011545" cy="199644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该盐酸的浓度为</a:t>
            </a:r>
            <a:r>
              <a:rPr lang="en-US" sz="2000" b="0">
                <a:latin typeface="微软雅黑" panose="020B0503020204020204" charset="-122"/>
                <a:ea typeface="微软雅黑" panose="020B0503020204020204" charset="-122"/>
                <a:cs typeface="微软雅黑" panose="020B0503020204020204" charset="-122"/>
              </a:rPr>
              <a:t>0.2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B.</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点溶液中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C.0.1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羟胺溶液的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约为</a:t>
            </a:r>
            <a:r>
              <a:rPr lang="en-US" sz="2000" b="0">
                <a:latin typeface="微软雅黑" panose="020B0503020204020204" charset="-122"/>
                <a:ea typeface="微软雅黑" panose="020B0503020204020204" charset="-122"/>
                <a:cs typeface="微软雅黑" panose="020B0503020204020204" charset="-122"/>
              </a:rPr>
              <a:t>9.5D.</a:t>
            </a:r>
            <a:r>
              <a:rPr lang="en-US" sz="2000" b="0" i="1">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点对应溶液中存在</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0297795" y="2531110"/>
            <a:ext cx="35941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C</a:t>
            </a:r>
            <a:endParaRPr lang="en-US" altLang="zh-CN"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P spid="9" grpId="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97" name="文本框 196"/>
          <p:cNvSpPr txBox="1"/>
          <p:nvPr/>
        </p:nvSpPr>
        <p:spPr>
          <a:xfrm>
            <a:off x="567690" y="1073150"/>
            <a:ext cx="5080000" cy="398780"/>
          </a:xfrm>
          <a:prstGeom prst="rect">
            <a:avLst/>
          </a:prstGeom>
          <a:noFill/>
          <a:ln w="9525">
            <a:noFill/>
          </a:ln>
        </p:spPr>
        <p:txBody>
          <a:bodyPr>
            <a:spAutoFit/>
          </a:bodyPr>
          <a:p>
            <a:pPr indent="0"/>
            <a:r>
              <a:rPr lang="zh-CN" sz="2000" b="0">
                <a:solidFill>
                  <a:srgbClr val="00B0F0"/>
                </a:solidFill>
                <a:latin typeface="微软雅黑" panose="020B0503020204020204" charset="-122"/>
                <a:ea typeface="微软雅黑" panose="020B0503020204020204" charset="-122"/>
                <a:cs typeface="方正兰亭中黑_GBK" charset="0"/>
              </a:rPr>
              <a:t>思路分析</a:t>
            </a:r>
            <a:endParaRPr lang="zh-CN" altLang="en-US" sz="2000" b="0">
              <a:solidFill>
                <a:srgbClr val="00B0F0"/>
              </a:solidFill>
              <a:latin typeface="微软雅黑" panose="020B0503020204020204" charset="-122"/>
              <a:ea typeface="微软雅黑" panose="020B0503020204020204" charset="-122"/>
              <a:cs typeface="方正兰亭中黑_GBK" charset="0"/>
            </a:endParaRPr>
          </a:p>
        </p:txBody>
      </p:sp>
      <p:sp>
        <p:nvSpPr>
          <p:cNvPr id="3" name="文本框 2"/>
          <p:cNvSpPr txBox="1"/>
          <p:nvPr/>
        </p:nvSpPr>
        <p:spPr>
          <a:xfrm>
            <a:off x="1677035" y="933450"/>
            <a:ext cx="11219815" cy="618490"/>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由图可知</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点为未加入羟胺溶液的盐酸、</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点和</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点为</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OHCl</a:t>
            </a:r>
            <a:r>
              <a:rPr lang="zh-CN" sz="2000" b="0">
                <a:latin typeface="微软雅黑" panose="020B0503020204020204" charset="-122"/>
                <a:ea typeface="微软雅黑" panose="020B0503020204020204" charset="-122"/>
                <a:cs typeface="微软雅黑" panose="020B0503020204020204" charset="-122"/>
              </a:rPr>
              <a:t>和盐酸的混合溶液</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点为</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87680" y="1995170"/>
            <a:ext cx="11066780" cy="1014730"/>
          </a:xfrm>
          <a:prstGeom prst="rect">
            <a:avLst/>
          </a:prstGeom>
          <a:noFill/>
          <a:ln w="9525">
            <a:noFill/>
          </a:ln>
        </p:spPr>
        <p:txBody>
          <a:bodyPr wrap="square">
            <a:spAutoFit/>
          </a:bodyPr>
          <a:p>
            <a:pPr indent="0" fontAlgn="auto">
              <a:lnSpc>
                <a:spcPct val="150000"/>
              </a:lnSpc>
            </a:pPr>
            <a:r>
              <a:rPr lang="zh-CN" sz="2000" b="0">
                <a:solidFill>
                  <a:srgbClr val="00B0F0"/>
                </a:solidFill>
                <a:latin typeface="微软雅黑" panose="020B0503020204020204" charset="-122"/>
                <a:ea typeface="微软雅黑" panose="020B0503020204020204" charset="-122"/>
                <a:cs typeface="微软雅黑" panose="020B0503020204020204" charset="-122"/>
              </a:rPr>
              <a:t>【解析】</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点为未加入羟胺溶液的盐酸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溶液中水电离出的氢离子浓度为</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-13</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则由水电离出的氢氧根离子浓度为</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-13</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盐酸的浓度</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7242175" y="2671445"/>
            <a:ext cx="626745" cy="338455"/>
          </a:xfrm>
          <a:prstGeom prst="rect">
            <a:avLst/>
          </a:prstGeom>
          <a:noFill/>
          <a:ln w="9525">
            <a:noFill/>
          </a:ln>
        </p:spPr>
      </p:pic>
      <p:sp>
        <p:nvSpPr>
          <p:cNvPr id="198" name="文本框 197"/>
          <p:cNvSpPr txBox="1"/>
          <p:nvPr/>
        </p:nvSpPr>
        <p:spPr>
          <a:xfrm>
            <a:off x="7868920" y="2496820"/>
            <a:ext cx="8563610"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=0.1</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点溶液为</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2"/>
          <a:stretch>
            <a:fillRect/>
          </a:stretch>
        </p:blipFill>
        <p:spPr>
          <a:xfrm>
            <a:off x="2715260" y="3453130"/>
            <a:ext cx="1000125" cy="493395"/>
          </a:xfrm>
          <a:prstGeom prst="rect">
            <a:avLst/>
          </a:prstGeom>
          <a:noFill/>
          <a:ln w="9525">
            <a:noFill/>
          </a:ln>
        </p:spPr>
      </p:pic>
      <p:sp>
        <p:nvSpPr>
          <p:cNvPr id="199" name="文本框 198"/>
          <p:cNvSpPr txBox="1"/>
          <p:nvPr/>
        </p:nvSpPr>
        <p:spPr>
          <a:xfrm>
            <a:off x="3715385" y="3533140"/>
            <a:ext cx="639572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0.1</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羟胺溶液中氢氧根离子浓度约为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3"/>
          <a:stretch>
            <a:fillRect/>
          </a:stretch>
        </p:blipFill>
        <p:spPr>
          <a:xfrm>
            <a:off x="9035415" y="3460750"/>
            <a:ext cx="1333500" cy="534035"/>
          </a:xfrm>
          <a:prstGeom prst="rect">
            <a:avLst/>
          </a:prstGeom>
          <a:noFill/>
          <a:ln w="9525">
            <a:noFill/>
          </a:ln>
        </p:spPr>
      </p:pic>
      <p:sp>
        <p:nvSpPr>
          <p:cNvPr id="200" name="文本框 199"/>
          <p:cNvSpPr txBox="1"/>
          <p:nvPr/>
        </p:nvSpPr>
        <p:spPr>
          <a:xfrm>
            <a:off x="487680" y="3858895"/>
            <a:ext cx="11148695" cy="160274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=3×10</a:t>
            </a:r>
            <a:r>
              <a:rPr lang="en-US" sz="2000" b="0" baseline="30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则溶液的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为</a:t>
            </a:r>
            <a:r>
              <a:rPr lang="en-US" sz="2000" b="0">
                <a:latin typeface="微软雅黑" panose="020B0503020204020204" charset="-122"/>
                <a:ea typeface="微软雅黑" panose="020B0503020204020204" charset="-122"/>
                <a:cs typeface="微软雅黑" panose="020B0503020204020204" charset="-122"/>
              </a:rPr>
              <a:t>14-5+lg</a:t>
            </a:r>
            <a:r>
              <a:rPr lang="en-US" sz="2000" b="0">
                <a:latin typeface="微软雅黑" panose="020B0503020204020204" charset="-122"/>
                <a:ea typeface="微软雅黑" panose="020B0503020204020204" charset="-122"/>
                <a:cs typeface="微软雅黑" panose="020B0503020204020204" charset="-122"/>
              </a:rPr>
              <a:t> 3≈9.5,C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点为</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OHCl</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溶液中存在质子守恒关系</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OH),D</a:t>
            </a:r>
            <a:r>
              <a:rPr lang="zh-CN" sz="2000" b="0">
                <a:latin typeface="微软雅黑" panose="020B0503020204020204" charset="-122"/>
                <a:ea typeface="微软雅黑" panose="020B0503020204020204" charset="-122"/>
                <a:cs typeface="微软雅黑" panose="020B0503020204020204" charset="-122"/>
              </a:rPr>
              <a:t>错误。</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567055" y="1442085"/>
            <a:ext cx="10947400" cy="553085"/>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OHCl</a:t>
            </a:r>
            <a:r>
              <a:rPr lang="zh-CN" sz="2000">
                <a:latin typeface="微软雅黑" panose="020B0503020204020204" charset="-122"/>
                <a:ea typeface="微软雅黑" panose="020B0503020204020204" charset="-122"/>
                <a:cs typeface="微软雅黑" panose="020B0503020204020204" charset="-122"/>
                <a:sym typeface="+mn-ea"/>
              </a:rPr>
              <a:t>溶液、</a:t>
            </a:r>
            <a:r>
              <a:rPr lang="en-US" sz="2000" i="1">
                <a:latin typeface="微软雅黑" panose="020B0503020204020204" charset="-122"/>
                <a:ea typeface="微软雅黑" panose="020B0503020204020204" charset="-122"/>
                <a:cs typeface="微软雅黑" panose="020B0503020204020204" charset="-122"/>
                <a:sym typeface="+mn-ea"/>
              </a:rPr>
              <a:t>e</a:t>
            </a:r>
            <a:r>
              <a:rPr lang="zh-CN" sz="2000">
                <a:latin typeface="微软雅黑" panose="020B0503020204020204" charset="-122"/>
                <a:ea typeface="微软雅黑" panose="020B0503020204020204" charset="-122"/>
                <a:cs typeface="微软雅黑" panose="020B0503020204020204" charset="-122"/>
                <a:sym typeface="+mn-ea"/>
              </a:rPr>
              <a:t>点和</a:t>
            </a:r>
            <a:r>
              <a:rPr lang="en-US" sz="2000" i="1">
                <a:latin typeface="微软雅黑" panose="020B0503020204020204" charset="-122"/>
                <a:ea typeface="微软雅黑" panose="020B0503020204020204" charset="-122"/>
                <a:cs typeface="微软雅黑" panose="020B0503020204020204" charset="-122"/>
                <a:sym typeface="+mn-ea"/>
              </a:rPr>
              <a:t>f</a:t>
            </a:r>
            <a:r>
              <a:rPr lang="zh-CN" sz="2000">
                <a:latin typeface="微软雅黑" panose="020B0503020204020204" charset="-122"/>
                <a:ea typeface="微软雅黑" panose="020B0503020204020204" charset="-122"/>
                <a:cs typeface="微软雅黑" panose="020B0503020204020204" charset="-122"/>
                <a:sym typeface="+mn-ea"/>
              </a:rPr>
              <a:t>点为</a:t>
            </a:r>
            <a:r>
              <a:rPr lang="en-US" sz="2000">
                <a:latin typeface="微软雅黑" panose="020B0503020204020204" charset="-122"/>
                <a:ea typeface="微软雅黑" panose="020B0503020204020204" charset="-122"/>
                <a:cs typeface="微软雅黑" panose="020B0503020204020204" charset="-122"/>
                <a:sym typeface="+mn-ea"/>
              </a:rPr>
              <a:t>NH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OH</a:t>
            </a:r>
            <a:r>
              <a:rPr lang="zh-CN" sz="2000">
                <a:latin typeface="微软雅黑" panose="020B0503020204020204" charset="-122"/>
                <a:ea typeface="微软雅黑" panose="020B0503020204020204" charset="-122"/>
                <a:cs typeface="微软雅黑" panose="020B0503020204020204" charset="-122"/>
                <a:sym typeface="+mn-ea"/>
              </a:rPr>
              <a:t>和</a:t>
            </a:r>
            <a:r>
              <a:rPr lang="en-US" sz="2000">
                <a:latin typeface="微软雅黑" panose="020B0503020204020204" charset="-122"/>
                <a:ea typeface="微软雅黑" panose="020B0503020204020204" charset="-122"/>
                <a:cs typeface="微软雅黑" panose="020B0503020204020204" charset="-122"/>
                <a:sym typeface="+mn-ea"/>
              </a:rPr>
              <a:t>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OHCl</a:t>
            </a:r>
            <a:r>
              <a:rPr lang="zh-CN" sz="2000">
                <a:latin typeface="微软雅黑" panose="020B0503020204020204" charset="-122"/>
                <a:ea typeface="微软雅黑" panose="020B0503020204020204" charset="-122"/>
                <a:cs typeface="微软雅黑" panose="020B0503020204020204" charset="-122"/>
                <a:sym typeface="+mn-ea"/>
              </a:rPr>
              <a:t>的混合溶液。</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487680" y="2921635"/>
            <a:ext cx="11229340" cy="1014730"/>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OHCl</a:t>
            </a:r>
            <a:r>
              <a:rPr lang="zh-CN" sz="2000">
                <a:latin typeface="微软雅黑" panose="020B0503020204020204" charset="-122"/>
                <a:ea typeface="微软雅黑" panose="020B0503020204020204" charset="-122"/>
                <a:cs typeface="微软雅黑" panose="020B0503020204020204" charset="-122"/>
                <a:sym typeface="+mn-ea"/>
              </a:rPr>
              <a:t>和盐酸的混合溶液</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溶液呈酸性</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溶液中氢离子浓度大于氢氧根离子浓度</a:t>
            </a:r>
            <a:r>
              <a:rPr lang="en-US" sz="2000">
                <a:latin typeface="微软雅黑" panose="020B0503020204020204" charset="-122"/>
                <a:ea typeface="微软雅黑" panose="020B0503020204020204" charset="-122"/>
                <a:cs typeface="微软雅黑" panose="020B0503020204020204" charset="-122"/>
                <a:sym typeface="+mn-ea"/>
              </a:rPr>
              <a:t>,B</a:t>
            </a:r>
            <a:r>
              <a:rPr lang="zh-CN" sz="2000">
                <a:latin typeface="微软雅黑" panose="020B0503020204020204" charset="-122"/>
                <a:ea typeface="微软雅黑" panose="020B0503020204020204" charset="-122"/>
                <a:cs typeface="微软雅黑" panose="020B0503020204020204" charset="-122"/>
                <a:sym typeface="+mn-ea"/>
              </a:rPr>
              <a:t>错误</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由羟胺的电离方程式可知</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b</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0441940" y="353314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方正楷体_GBK" charset="0"/>
                <a:sym typeface="+mn-ea"/>
              </a:rPr>
              <a:t> </a:t>
            </a:r>
            <a:r>
              <a:rPr lang="en-US" sz="2000">
                <a:latin typeface="微软雅黑" panose="020B0503020204020204" charset="-122"/>
                <a:ea typeface="微软雅黑" panose="020B0503020204020204" charset="-122"/>
                <a:cs typeface="Times New Roman" panose="02020603050405020304" charset="0"/>
                <a:sym typeface="+mn-ea"/>
              </a:rPr>
              <a:t>mol</a:t>
            </a:r>
            <a:r>
              <a:rPr lang="en-US" sz="2000">
                <a:latin typeface="微软雅黑" panose="020B0503020204020204" charset="-122"/>
                <a:ea typeface="微软雅黑" panose="020B0503020204020204" charset="-122"/>
                <a:sym typeface="+mn-ea"/>
              </a:rPr>
              <a:t>·</a:t>
            </a:r>
            <a:r>
              <a:rPr lang="en-US" sz="2000">
                <a:latin typeface="微软雅黑" panose="020B0503020204020204" charset="-122"/>
                <a:ea typeface="微软雅黑" panose="020B0503020204020204" charset="-122"/>
                <a:cs typeface="Times New Roman" panose="02020603050405020304" charset="0"/>
                <a:sym typeface="+mn-ea"/>
              </a:rPr>
              <a:t>L</a:t>
            </a:r>
            <a:r>
              <a:rPr lang="en-US" sz="2000" baseline="30000">
                <a:latin typeface="微软雅黑" panose="020B0503020204020204" charset="-122"/>
                <a:ea typeface="微软雅黑" panose="020B0503020204020204" charset="-122"/>
                <a:cs typeface="Times New Roman" panose="02020603050405020304" charset="0"/>
                <a:sym typeface="+mn-ea"/>
              </a:rPr>
              <a:t>-1</a:t>
            </a:r>
            <a:endParaRPr lang="en-US" altLang="en-US" sz="2000" baseline="30000">
              <a:latin typeface="微软雅黑" panose="020B0503020204020204" charset="-122"/>
              <a:ea typeface="微软雅黑" panose="020B0503020204020204"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02" name="文本框 201"/>
          <p:cNvSpPr txBox="1"/>
          <p:nvPr/>
        </p:nvSpPr>
        <p:spPr>
          <a:xfrm>
            <a:off x="610235" y="99822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　中和滴定过程中</a:t>
            </a:r>
            <a:r>
              <a:rPr lang="en-US" sz="2400" b="0">
                <a:latin typeface="微软雅黑" panose="020B0503020204020204" charset="-122"/>
                <a:ea typeface="微软雅黑" panose="020B0503020204020204" charset="-122"/>
                <a:cs typeface="微软雅黑" panose="020B0503020204020204" charset="-122"/>
              </a:rPr>
              <a:t>pH-</a:t>
            </a:r>
            <a:r>
              <a:rPr lang="en-US" sz="2400" b="0" i="1">
                <a:latin typeface="微软雅黑" panose="020B0503020204020204" charset="-122"/>
                <a:ea typeface="微软雅黑" panose="020B0503020204020204" charset="-122"/>
                <a:cs typeface="微软雅黑" panose="020B0503020204020204" charset="-122"/>
              </a:rPr>
              <a:t>V</a:t>
            </a:r>
            <a:r>
              <a:rPr lang="zh-CN" sz="2400" b="0">
                <a:latin typeface="微软雅黑" panose="020B0503020204020204" charset="-122"/>
                <a:ea typeface="微软雅黑" panose="020B0503020204020204" charset="-122"/>
                <a:cs typeface="微软雅黑" panose="020B0503020204020204" charset="-122"/>
              </a:rPr>
              <a:t>图像</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10235" y="1458595"/>
            <a:ext cx="11081385" cy="1729740"/>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常温下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NaOH</a:t>
            </a:r>
            <a:r>
              <a:rPr lang="zh-CN" sz="2000" b="0">
                <a:latin typeface="微软雅黑" panose="020B0503020204020204" charset="-122"/>
                <a:ea typeface="微软雅黑" panose="020B0503020204020204" charset="-122"/>
                <a:cs typeface="微软雅黑" panose="020B0503020204020204" charset="-122"/>
              </a:rPr>
              <a:t>溶液滴定</a:t>
            </a:r>
            <a:r>
              <a:rPr lang="en-US" sz="2000" b="0">
                <a:latin typeface="微软雅黑" panose="020B0503020204020204" charset="-122"/>
                <a:ea typeface="微软雅黑" panose="020B0503020204020204" charset="-122"/>
                <a:cs typeface="微软雅黑" panose="020B0503020204020204" charset="-122"/>
              </a:rPr>
              <a:t>20.00 mL 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一元弱酸</a:t>
            </a:r>
            <a:r>
              <a:rPr lang="en-US" sz="2000" b="0">
                <a:latin typeface="微软雅黑" panose="020B0503020204020204" charset="-122"/>
                <a:ea typeface="微软雅黑" panose="020B0503020204020204" charset="-122"/>
                <a:cs typeface="微软雅黑" panose="020B0503020204020204" charset="-122"/>
              </a:rPr>
              <a:t>HA</a:t>
            </a:r>
            <a:r>
              <a:rPr lang="zh-CN" sz="2000" b="0">
                <a:latin typeface="微软雅黑" panose="020B0503020204020204" charset="-122"/>
                <a:ea typeface="微软雅黑" panose="020B0503020204020204" charset="-122"/>
                <a:cs typeface="微软雅黑" panose="020B0503020204020204" charset="-122"/>
              </a:rPr>
              <a:t>溶液过程中</a:t>
            </a:r>
            <a:r>
              <a:rPr lang="en-US" sz="2000" b="0">
                <a:latin typeface="微软雅黑" panose="020B0503020204020204" charset="-122"/>
                <a:ea typeface="微软雅黑" panose="020B0503020204020204" charset="-122"/>
                <a:cs typeface="微软雅黑" panose="020B0503020204020204" charset="-122"/>
              </a:rPr>
              <a:t>pH-</a:t>
            </a:r>
            <a:r>
              <a:rPr lang="en-US" sz="2000" b="0" i="1">
                <a:latin typeface="微软雅黑" panose="020B0503020204020204" charset="-122"/>
                <a:ea typeface="微软雅黑" panose="020B0503020204020204" charset="-122"/>
                <a:cs typeface="微软雅黑" panose="020B0503020204020204" charset="-122"/>
              </a:rPr>
              <a:t>V</a:t>
            </a:r>
            <a:r>
              <a:rPr lang="zh-CN" sz="2000" b="0">
                <a:latin typeface="微软雅黑" panose="020B0503020204020204" charset="-122"/>
                <a:ea typeface="微软雅黑" panose="020B0503020204020204" charset="-122"/>
                <a:cs typeface="微软雅黑" panose="020B0503020204020204" charset="-122"/>
              </a:rPr>
              <a:t>图像为例</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25" name="image313.jpeg"/>
          <p:cNvPicPr>
            <a:picLocks noChangeAspect="1"/>
          </p:cNvPicPr>
          <p:nvPr>
            <p:custDataLst>
              <p:tags r:id="rId1"/>
            </p:custDataLst>
          </p:nvPr>
        </p:nvPicPr>
        <p:blipFill>
          <a:blip r:embed="rId2"/>
          <a:stretch>
            <a:fillRect/>
          </a:stretch>
        </p:blipFill>
        <p:spPr>
          <a:xfrm>
            <a:off x="7678420" y="2458085"/>
            <a:ext cx="3012440" cy="3012440"/>
          </a:xfrm>
          <a:prstGeom prst="rect">
            <a:avLst/>
          </a:prstGeom>
        </p:spPr>
      </p:pic>
      <p:sp>
        <p:nvSpPr>
          <p:cNvPr id="5" name="文本框 4"/>
          <p:cNvSpPr txBox="1"/>
          <p:nvPr/>
        </p:nvSpPr>
        <p:spPr>
          <a:xfrm>
            <a:off x="868680" y="2632075"/>
            <a:ext cx="6188710" cy="3564255"/>
          </a:xfrm>
          <a:prstGeom prst="rect">
            <a:avLst/>
          </a:prstGeom>
          <a:noFill/>
          <a:ln w="9525">
            <a:noFill/>
          </a:ln>
        </p:spPr>
        <p:txBody>
          <a:bodyPr>
            <a:noAutofit/>
          </a:bodyPr>
          <a:p>
            <a:pPr indent="0" fontAlgn="auto">
              <a:lnSpc>
                <a:spcPct val="150000"/>
              </a:lnSpc>
            </a:pP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溶质为</a:t>
            </a:r>
            <a:r>
              <a:rPr lang="en-US" sz="2000" b="0">
                <a:latin typeface="微软雅黑" panose="020B0503020204020204" charset="-122"/>
                <a:ea typeface="微软雅黑" panose="020B0503020204020204" charset="-122"/>
                <a:cs typeface="微软雅黑" panose="020B0503020204020204" charset="-122"/>
              </a:rPr>
              <a:t>HA,</a:t>
            </a:r>
            <a:r>
              <a:rPr lang="zh-CN" sz="2000" b="0">
                <a:latin typeface="微软雅黑" panose="020B0503020204020204" charset="-122"/>
                <a:ea typeface="微软雅黑" panose="020B0503020204020204" charset="-122"/>
                <a:cs typeface="微软雅黑" panose="020B0503020204020204" charset="-122"/>
              </a:rPr>
              <a:t>抑制水的电离</a:t>
            </a:r>
            <a:r>
              <a:rPr lang="en-US" sz="2000" b="0" i="1">
                <a:latin typeface="微软雅黑" panose="020B0503020204020204" charset="-122"/>
                <a:ea typeface="微软雅黑" panose="020B0503020204020204" charset="-122"/>
                <a:cs typeface="微软雅黑" panose="020B0503020204020204" charset="-122"/>
              </a:rPr>
              <a:t>B</a:t>
            </a:r>
            <a:r>
              <a:rPr lang="zh-CN" sz="2000" b="0">
                <a:latin typeface="微软雅黑" panose="020B0503020204020204" charset="-122"/>
                <a:ea typeface="微软雅黑" panose="020B0503020204020204" charset="-122"/>
                <a:cs typeface="微软雅黑" panose="020B0503020204020204" charset="-122"/>
              </a:rPr>
              <a:t>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反应一半点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溶质为等物质的量的</a:t>
            </a:r>
            <a:r>
              <a:rPr lang="en-US" sz="2000" b="0">
                <a:latin typeface="微软雅黑" panose="020B0503020204020204" charset="-122"/>
                <a:ea typeface="微软雅黑" panose="020B0503020204020204" charset="-122"/>
                <a:cs typeface="微软雅黑" panose="020B0503020204020204" charset="-122"/>
              </a:rPr>
              <a:t>HA</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NaA,</a:t>
            </a:r>
            <a:r>
              <a:rPr lang="zh-CN" sz="2000" b="0">
                <a:latin typeface="微软雅黑" panose="020B0503020204020204" charset="-122"/>
                <a:ea typeface="微软雅黑" panose="020B0503020204020204" charset="-122"/>
                <a:cs typeface="微软雅黑" panose="020B0503020204020204" charset="-122"/>
              </a:rPr>
              <a:t>溶液显酸性说明</a:t>
            </a:r>
            <a:r>
              <a:rPr lang="en-US" sz="2000" b="0">
                <a:latin typeface="微软雅黑" panose="020B0503020204020204" charset="-122"/>
                <a:ea typeface="微软雅黑" panose="020B0503020204020204" charset="-122"/>
                <a:cs typeface="微软雅黑" panose="020B0503020204020204" charset="-122"/>
              </a:rPr>
              <a:t>HA</a:t>
            </a:r>
            <a:r>
              <a:rPr lang="zh-CN" sz="2000" b="0">
                <a:latin typeface="微软雅黑" panose="020B0503020204020204" charset="-122"/>
                <a:ea typeface="微软雅黑" panose="020B0503020204020204" charset="-122"/>
                <a:cs typeface="微软雅黑" panose="020B0503020204020204" charset="-122"/>
              </a:rPr>
              <a:t>的电离程度大于</a:t>
            </a:r>
            <a:r>
              <a:rPr lang="en-US" sz="2000" b="0">
                <a:latin typeface="微软雅黑" panose="020B0503020204020204" charset="-122"/>
                <a:ea typeface="微软雅黑" panose="020B0503020204020204" charset="-122"/>
                <a:cs typeface="微软雅黑" panose="020B0503020204020204" charset="-122"/>
              </a:rPr>
              <a:t>NaA</a:t>
            </a:r>
            <a:r>
              <a:rPr lang="zh-CN" sz="2000" b="0">
                <a:latin typeface="微软雅黑" panose="020B0503020204020204" charset="-122"/>
                <a:ea typeface="微软雅黑" panose="020B0503020204020204" charset="-122"/>
                <a:cs typeface="微软雅黑" panose="020B0503020204020204" charset="-122"/>
              </a:rPr>
              <a:t>的水解程度</a:t>
            </a:r>
            <a:r>
              <a:rPr lang="en-US" sz="2000" b="0" i="1">
                <a:latin typeface="微软雅黑" panose="020B0503020204020204" charset="-122"/>
                <a:ea typeface="微软雅黑" panose="020B0503020204020204" charset="-122"/>
                <a:cs typeface="微软雅黑" panose="020B0503020204020204" charset="-122"/>
              </a:rPr>
              <a:t>C</a:t>
            </a:r>
            <a:r>
              <a:rPr lang="zh-CN" sz="2000" b="0">
                <a:latin typeface="微软雅黑" panose="020B0503020204020204" charset="-122"/>
                <a:ea typeface="微软雅黑" panose="020B0503020204020204" charset="-122"/>
                <a:cs typeface="微软雅黑" panose="020B0503020204020204" charset="-122"/>
              </a:rPr>
              <a:t>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中性点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溶质为</a:t>
            </a:r>
            <a:r>
              <a:rPr lang="en-US" sz="2000" b="0">
                <a:latin typeface="微软雅黑" panose="020B0503020204020204" charset="-122"/>
                <a:ea typeface="微软雅黑" panose="020B0503020204020204" charset="-122"/>
                <a:cs typeface="微软雅黑" panose="020B0503020204020204" charset="-122"/>
              </a:rPr>
              <a:t>HA</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NaA,</a:t>
            </a:r>
            <a:r>
              <a:rPr lang="zh-CN" sz="2000" b="0">
                <a:latin typeface="微软雅黑" panose="020B0503020204020204" charset="-122"/>
                <a:ea typeface="微软雅黑" panose="020B0503020204020204" charset="-122"/>
                <a:cs typeface="微软雅黑" panose="020B0503020204020204" charset="-122"/>
              </a:rPr>
              <a:t>不影响水的电离</a:t>
            </a:r>
            <a:r>
              <a:rPr lang="en-US" sz="2000" b="0" i="1">
                <a:latin typeface="微软雅黑" panose="020B0503020204020204" charset="-122"/>
                <a:ea typeface="微软雅黑" panose="020B0503020204020204" charset="-122"/>
                <a:cs typeface="微软雅黑" panose="020B0503020204020204" charset="-122"/>
              </a:rPr>
              <a:t>D</a:t>
            </a:r>
            <a:r>
              <a:rPr lang="zh-CN" sz="2000" b="0">
                <a:latin typeface="微软雅黑" panose="020B0503020204020204" charset="-122"/>
                <a:ea typeface="微软雅黑" panose="020B0503020204020204" charset="-122"/>
                <a:cs typeface="微软雅黑" panose="020B0503020204020204" charset="-122"/>
              </a:rPr>
              <a:t>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恰好反应点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溶质为</a:t>
            </a:r>
            <a:r>
              <a:rPr lang="en-US" sz="2000" b="0">
                <a:latin typeface="微软雅黑" panose="020B0503020204020204" charset="-122"/>
                <a:ea typeface="微软雅黑" panose="020B0503020204020204" charset="-122"/>
                <a:cs typeface="微软雅黑" panose="020B0503020204020204" charset="-122"/>
              </a:rPr>
              <a:t>NaA,</a:t>
            </a:r>
            <a:r>
              <a:rPr lang="zh-CN" sz="2000" b="0">
                <a:latin typeface="微软雅黑" panose="020B0503020204020204" charset="-122"/>
                <a:ea typeface="微软雅黑" panose="020B0503020204020204" charset="-122"/>
                <a:cs typeface="微软雅黑" panose="020B0503020204020204" charset="-122"/>
              </a:rPr>
              <a:t>促进水的电离</a:t>
            </a:r>
            <a:r>
              <a:rPr lang="en-US" sz="2000" b="0" i="1">
                <a:latin typeface="微软雅黑" panose="020B0503020204020204" charset="-122"/>
                <a:ea typeface="微软雅黑" panose="020B0503020204020204" charset="-122"/>
                <a:cs typeface="微软雅黑" panose="020B0503020204020204" charset="-122"/>
              </a:rPr>
              <a:t>E</a:t>
            </a:r>
            <a:r>
              <a:rPr lang="zh-CN" sz="2000" b="0">
                <a:latin typeface="微软雅黑" panose="020B0503020204020204" charset="-122"/>
                <a:ea typeface="微软雅黑" panose="020B0503020204020204" charset="-122"/>
                <a:cs typeface="微软雅黑" panose="020B0503020204020204" charset="-122"/>
              </a:rPr>
              <a:t>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溶质为</a:t>
            </a:r>
            <a:r>
              <a:rPr lang="en-US" sz="2000" b="0">
                <a:latin typeface="微软雅黑" panose="020B0503020204020204" charset="-122"/>
                <a:ea typeface="微软雅黑" panose="020B0503020204020204" charset="-122"/>
                <a:cs typeface="微软雅黑" panose="020B0503020204020204" charset="-122"/>
              </a:rPr>
              <a:t>NaA</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且物质的量之比为</a:t>
            </a:r>
            <a:r>
              <a:rPr lang="en-US" sz="2000" b="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∶1</a:t>
            </a:r>
            <a:endParaRPr lang="en-US"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326" name="image314.jpeg"/>
          <p:cNvPicPr>
            <a:picLocks noChangeAspect="1"/>
          </p:cNvPicPr>
          <p:nvPr>
            <p:custDataLst>
              <p:tags r:id="rId1"/>
            </p:custDataLst>
          </p:nvPr>
        </p:nvPicPr>
        <p:blipFill>
          <a:blip r:embed="rId2"/>
          <a:stretch>
            <a:fillRect/>
          </a:stretch>
        </p:blipFill>
        <p:spPr>
          <a:xfrm>
            <a:off x="1633855" y="2165985"/>
            <a:ext cx="8300720" cy="3151505"/>
          </a:xfrm>
          <a:prstGeom prst="rect">
            <a:avLst/>
          </a:prstGeom>
        </p:spPr>
      </p:pic>
      <p:sp>
        <p:nvSpPr>
          <p:cNvPr id="202" name="文本框 201"/>
          <p:cNvSpPr txBox="1"/>
          <p:nvPr/>
        </p:nvSpPr>
        <p:spPr>
          <a:xfrm>
            <a:off x="829310" y="1309370"/>
            <a:ext cx="756602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可根据</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点或</a:t>
            </a:r>
            <a:r>
              <a:rPr lang="en-US" sz="2000" b="0" i="1">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点的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计算</a:t>
            </a:r>
            <a:r>
              <a:rPr lang="en-US" sz="2000" b="0">
                <a:latin typeface="微软雅黑" panose="020B0503020204020204" charset="-122"/>
                <a:ea typeface="微软雅黑" panose="020B0503020204020204" charset="-122"/>
                <a:cs typeface="微软雅黑" panose="020B0503020204020204" charset="-122"/>
              </a:rPr>
              <a:t>HA</a:t>
            </a:r>
            <a:r>
              <a:rPr lang="zh-CN" sz="2000" b="0">
                <a:latin typeface="微软雅黑" panose="020B0503020204020204" charset="-122"/>
                <a:ea typeface="微软雅黑" panose="020B0503020204020204" charset="-122"/>
                <a:cs typeface="微软雅黑" panose="020B0503020204020204" charset="-122"/>
              </a:rPr>
              <a:t>的电离平衡常数。</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953135"/>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P194</a:t>
            </a:r>
            <a:endParaRPr lang="en-US" altLang="zh-CN" sz="2000">
              <a:solidFill>
                <a:schemeClr val="bg1"/>
              </a:solidFill>
              <a:latin typeface="微软雅黑W10 Bold" charset="0"/>
              <a:ea typeface="微软雅黑W10 Bold" charset="0"/>
            </a:endParaRPr>
          </a:p>
          <a:p>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02" name="文本框 201"/>
          <p:cNvSpPr txBox="1"/>
          <p:nvPr/>
        </p:nvSpPr>
        <p:spPr>
          <a:xfrm>
            <a:off x="695325" y="1025525"/>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2</a:t>
            </a:r>
            <a:r>
              <a:rPr lang="en-US" b="0">
                <a:latin typeface="NEU-BZ" charset="0"/>
                <a:cs typeface="方正仿宋_GBK" charset="0"/>
              </a:rPr>
              <a:t> </a:t>
            </a:r>
            <a:endParaRPr lang="en-US" altLang="en-US" b="0">
              <a:latin typeface="NEU-BZ" charset="0"/>
              <a:cs typeface="方正仿宋_GBK" charset="0"/>
            </a:endParaRPr>
          </a:p>
        </p:txBody>
      </p:sp>
      <p:sp>
        <p:nvSpPr>
          <p:cNvPr id="3" name="文本框 2"/>
          <p:cNvSpPr txBox="1"/>
          <p:nvPr/>
        </p:nvSpPr>
        <p:spPr>
          <a:xfrm>
            <a:off x="487680" y="1485900"/>
            <a:ext cx="11321415" cy="137223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湖南</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12,3</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常温下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用浓度为</a:t>
            </a:r>
            <a:r>
              <a:rPr lang="en-US" sz="2000" b="0">
                <a:latin typeface="微软雅黑" panose="020B0503020204020204" charset="-122"/>
                <a:ea typeface="微软雅黑" panose="020B0503020204020204" charset="-122"/>
                <a:cs typeface="微软雅黑" panose="020B0503020204020204" charset="-122"/>
              </a:rPr>
              <a:t>0.020 0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标准溶液滴定浓度均为</a:t>
            </a:r>
            <a:r>
              <a:rPr lang="en-US" sz="2000" b="0">
                <a:latin typeface="微软雅黑" panose="020B0503020204020204" charset="-122"/>
                <a:ea typeface="微软雅黑" panose="020B0503020204020204" charset="-122"/>
                <a:cs typeface="微软雅黑" panose="020B0503020204020204" charset="-122"/>
              </a:rPr>
              <a:t>0.020 0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HCl</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的混合溶液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滴定过程中溶液的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随</a:t>
            </a:r>
            <a:r>
              <a:rPr lang="en-US" sz="2000" b="0" i="1">
                <a:latin typeface="微软雅黑" panose="020B0503020204020204" charset="-122"/>
                <a:ea typeface="微软雅黑" panose="020B0503020204020204" charset="-122"/>
                <a:cs typeface="微软雅黑" panose="020B0503020204020204" charset="-122"/>
              </a:rPr>
              <a:t>η</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η</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7432675" y="2085975"/>
            <a:ext cx="1303020" cy="483870"/>
          </a:xfrm>
          <a:prstGeom prst="rect">
            <a:avLst/>
          </a:prstGeom>
          <a:noFill/>
          <a:ln w="9525">
            <a:noFill/>
          </a:ln>
        </p:spPr>
      </p:pic>
      <p:sp>
        <p:nvSpPr>
          <p:cNvPr id="203" name="文本框 202"/>
          <p:cNvSpPr txBox="1"/>
          <p:nvPr/>
        </p:nvSpPr>
        <p:spPr>
          <a:xfrm>
            <a:off x="8735695" y="208597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的变化曲线如图所示。</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87680" y="2569845"/>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下列说法错误的是</a:t>
            </a:r>
            <a:r>
              <a:rPr lang="en-US" sz="2000">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328" name="image316.jpeg"/>
          <p:cNvPicPr>
            <a:picLocks noChangeAspect="1"/>
          </p:cNvPicPr>
          <p:nvPr>
            <p:custDataLst>
              <p:tags r:id="rId2"/>
            </p:custDataLst>
          </p:nvPr>
        </p:nvPicPr>
        <p:blipFill>
          <a:blip r:embed="rId3"/>
          <a:stretch>
            <a:fillRect/>
          </a:stretch>
        </p:blipFill>
        <p:spPr>
          <a:xfrm>
            <a:off x="7218680" y="2858135"/>
            <a:ext cx="3434080" cy="3201035"/>
          </a:xfrm>
          <a:prstGeom prst="rect">
            <a:avLst/>
          </a:prstGeom>
        </p:spPr>
      </p:pic>
      <p:sp>
        <p:nvSpPr>
          <p:cNvPr id="7" name="文本框 6"/>
          <p:cNvSpPr txBox="1"/>
          <p:nvPr/>
        </p:nvSpPr>
        <p:spPr>
          <a:xfrm>
            <a:off x="695325" y="3258820"/>
            <a:ext cx="5922010" cy="280035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约为</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-4.76</a:t>
            </a:r>
            <a:r>
              <a:rPr lang="en-US" sz="2000" b="0">
                <a:latin typeface="微软雅黑" panose="020B0503020204020204" charset="-122"/>
                <a:ea typeface="微软雅黑" panose="020B0503020204020204" charset="-122"/>
                <a:cs typeface="微软雅黑" panose="020B0503020204020204" charset="-122"/>
              </a:rPr>
              <a:t>B.</a:t>
            </a:r>
            <a:r>
              <a:rPr lang="zh-CN" sz="2000" b="0">
                <a:latin typeface="微软雅黑" panose="020B0503020204020204" charset="-122"/>
                <a:ea typeface="微软雅黑" panose="020B0503020204020204" charset="-122"/>
                <a:cs typeface="微软雅黑" panose="020B0503020204020204" charset="-122"/>
              </a:rPr>
              <a:t>点</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(Na</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en-US" sz="2000" b="0">
                <a:latin typeface="微软雅黑" panose="020B0503020204020204" charset="-122"/>
                <a:ea typeface="微软雅黑" panose="020B0503020204020204" charset="-122"/>
                <a:cs typeface="微软雅黑" panose="020B0503020204020204" charset="-122"/>
              </a:rPr>
              <a:t>)C.</a:t>
            </a:r>
            <a:r>
              <a:rPr lang="zh-CN" sz="2000" b="0">
                <a:latin typeface="微软雅黑" panose="020B0503020204020204" charset="-122"/>
                <a:ea typeface="微软雅黑" panose="020B0503020204020204" charset="-122"/>
                <a:cs typeface="微软雅黑" panose="020B0503020204020204" charset="-122"/>
              </a:rPr>
              <a:t>点</a:t>
            </a:r>
            <a:r>
              <a:rPr lang="en-US" sz="2000" b="0" i="1">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D.</a:t>
            </a:r>
            <a:r>
              <a:rPr lang="zh-CN" sz="2000" b="0">
                <a:latin typeface="微软雅黑" panose="020B0503020204020204" charset="-122"/>
                <a:ea typeface="微软雅黑" panose="020B0503020204020204" charset="-122"/>
                <a:cs typeface="微软雅黑" panose="020B0503020204020204" charset="-122"/>
              </a:rPr>
              <a:t>水的电离程度</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d</a:t>
            </a:r>
            <a:endParaRPr lang="en-US" altLang="en-US" sz="2000" b="0" i="1">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434080" y="2646045"/>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D</a:t>
            </a:r>
            <a:endParaRPr lang="en-US" altLang="zh-CN"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032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03" name="文本框 202"/>
          <p:cNvSpPr txBox="1"/>
          <p:nvPr/>
        </p:nvSpPr>
        <p:spPr>
          <a:xfrm>
            <a:off x="722630" y="106553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兰亭中黑_GBK" charset="0"/>
              </a:rPr>
              <a:t>要点图解</a:t>
            </a:r>
            <a:endParaRPr lang="zh-CN" altLang="en-US" sz="2000" b="0">
              <a:latin typeface="微软雅黑" panose="020B0503020204020204" charset="-122"/>
              <a:ea typeface="微软雅黑" panose="020B0503020204020204" charset="-122"/>
              <a:cs typeface="方正兰亭中黑_GBK" charset="0"/>
            </a:endParaRPr>
          </a:p>
        </p:txBody>
      </p:sp>
      <p:pic>
        <p:nvPicPr>
          <p:cNvPr id="333" name="image321.jpeg"/>
          <p:cNvPicPr>
            <a:picLocks noChangeAspect="1"/>
          </p:cNvPicPr>
          <p:nvPr>
            <p:custDataLst>
              <p:tags r:id="rId1"/>
            </p:custDataLst>
          </p:nvPr>
        </p:nvPicPr>
        <p:blipFill>
          <a:blip r:embed="rId2"/>
          <a:stretch>
            <a:fillRect/>
          </a:stretch>
        </p:blipFill>
        <p:spPr>
          <a:xfrm>
            <a:off x="2374900" y="1383030"/>
            <a:ext cx="6049010" cy="4287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032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03" name="文本框 202"/>
          <p:cNvSpPr txBox="1"/>
          <p:nvPr/>
        </p:nvSpPr>
        <p:spPr>
          <a:xfrm>
            <a:off x="633095" y="1114425"/>
            <a:ext cx="10674350" cy="2033270"/>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【解析】氯化钠为强酸强碱盐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水溶液呈中性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则点</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溶液相当于</a:t>
            </a:r>
            <a:r>
              <a:rPr lang="en-US" sz="2000" b="0">
                <a:latin typeface="微软雅黑" panose="020B0503020204020204" charset="-122"/>
                <a:ea typeface="微软雅黑" panose="020B0503020204020204" charset="-122"/>
                <a:cs typeface="微软雅黑" panose="020B0503020204020204" charset="-122"/>
              </a:rPr>
              <a:t>0.01</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由点</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坐标可知</a:t>
            </a:r>
            <a:r>
              <a:rPr lang="en-US" sz="2000" b="0">
                <a:latin typeface="微软雅黑" panose="020B0503020204020204" charset="-122"/>
                <a:ea typeface="微软雅黑" panose="020B0503020204020204" charset="-122"/>
                <a:cs typeface="微软雅黑" panose="020B0503020204020204" charset="-122"/>
              </a:rPr>
              <a:t>pH=3.38,</a:t>
            </a:r>
            <a:r>
              <a:rPr lang="zh-CN" sz="2000" b="0">
                <a:latin typeface="微软雅黑" panose="020B0503020204020204" charset="-122"/>
                <a:ea typeface="微软雅黑" panose="020B0503020204020204" charset="-122"/>
                <a:cs typeface="微软雅黑" panose="020B0503020204020204" charset="-122"/>
              </a:rPr>
              <a:t>则</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)=1×10</a:t>
            </a:r>
            <a:r>
              <a:rPr lang="en-US" sz="2000" b="0" baseline="30000">
                <a:latin typeface="微软雅黑" panose="020B0503020204020204" charset="-122"/>
                <a:ea typeface="微软雅黑" panose="020B0503020204020204" charset="-122"/>
                <a:cs typeface="微软雅黑" panose="020B0503020204020204" charset="-122"/>
              </a:rPr>
              <a:t>-3.38</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10568305" y="1668145"/>
            <a:ext cx="1089660" cy="417830"/>
          </a:xfrm>
          <a:prstGeom prst="rect">
            <a:avLst/>
          </a:prstGeom>
          <a:noFill/>
          <a:ln w="9525">
            <a:noFill/>
          </a:ln>
        </p:spPr>
      </p:pic>
      <p:sp>
        <p:nvSpPr>
          <p:cNvPr id="204" name="文本框 203"/>
          <p:cNvSpPr txBox="1"/>
          <p:nvPr/>
        </p:nvSpPr>
        <p:spPr>
          <a:xfrm>
            <a:off x="633095" y="2085975"/>
            <a:ext cx="11188700" cy="332295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-4.76</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点</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盐酸恰好被完全中和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溶液中存在物料守恒</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(Na</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COOH),B</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点</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COONa)∶</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COOH)=1∶1(</a:t>
            </a:r>
            <a:r>
              <a:rPr lang="zh-CN" sz="2000" b="0">
                <a:latin typeface="微软雅黑" panose="020B0503020204020204" charset="-122"/>
                <a:ea typeface="微软雅黑" panose="020B0503020204020204" charset="-122"/>
                <a:cs typeface="微软雅黑" panose="020B0503020204020204" charset="-122"/>
              </a:rPr>
              <a:t>不考虑水解和电离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pH&lt;7,</a:t>
            </a:r>
            <a:r>
              <a:rPr lang="zh-CN" sz="2000" b="0">
                <a:latin typeface="微软雅黑" panose="020B0503020204020204" charset="-122"/>
                <a:ea typeface="微软雅黑" panose="020B0503020204020204" charset="-122"/>
                <a:cs typeface="微软雅黑" panose="020B0503020204020204" charset="-122"/>
              </a:rPr>
              <a:t>说明</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的水解程度小于</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的电离程度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COOH)&lt;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HCl</a:t>
            </a:r>
            <a:r>
              <a:rPr lang="zh-CN" sz="2000" b="0">
                <a:latin typeface="微软雅黑" panose="020B0503020204020204" charset="-122"/>
                <a:ea typeface="微软雅黑" panose="020B0503020204020204" charset="-122"/>
                <a:cs typeface="微软雅黑" panose="020B0503020204020204" charset="-122"/>
              </a:rPr>
              <a:t>均抑制水的电离</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COONa</a:t>
            </a:r>
            <a:r>
              <a:rPr lang="zh-CN" sz="2000" b="0">
                <a:latin typeface="微软雅黑" panose="020B0503020204020204" charset="-122"/>
                <a:ea typeface="微软雅黑" panose="020B0503020204020204" charset="-122"/>
                <a:cs typeface="微软雅黑" panose="020B0503020204020204" charset="-122"/>
              </a:rPr>
              <a:t>促进水的电离</a:t>
            </a:r>
            <a:r>
              <a:rPr lang="en-US" sz="2000" b="0">
                <a:latin typeface="微软雅黑" panose="020B0503020204020204" charset="-122"/>
                <a:ea typeface="微软雅黑" panose="020B0503020204020204" charset="-122"/>
                <a:cs typeface="微软雅黑" panose="020B0503020204020204" charset="-122"/>
              </a:rPr>
              <a:t>,NaCl</a:t>
            </a:r>
            <a:r>
              <a:rPr lang="zh-CN" sz="2000" b="0">
                <a:latin typeface="微软雅黑" panose="020B0503020204020204" charset="-122"/>
                <a:ea typeface="微软雅黑" panose="020B0503020204020204" charset="-122"/>
                <a:cs typeface="微软雅黑" panose="020B0503020204020204" charset="-122"/>
              </a:rPr>
              <a:t>对水的电离无影响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点</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为恰好中和点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溶液中的溶质为</a:t>
            </a:r>
            <a:r>
              <a:rPr lang="en-US" sz="2000" b="0">
                <a:latin typeface="微软雅黑" panose="020B0503020204020204" charset="-122"/>
                <a:ea typeface="微软雅黑" panose="020B0503020204020204" charset="-122"/>
                <a:cs typeface="微软雅黑" panose="020B0503020204020204" charset="-122"/>
              </a:rPr>
              <a:t>NaCl</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COONa,</a:t>
            </a:r>
            <a:r>
              <a:rPr lang="zh-CN" sz="2000" b="0">
                <a:latin typeface="微软雅黑" panose="020B0503020204020204" charset="-122"/>
                <a:ea typeface="微软雅黑" panose="020B0503020204020204" charset="-122"/>
                <a:cs typeface="微软雅黑" panose="020B0503020204020204" charset="-122"/>
              </a:rPr>
              <a:t>所以点</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水的电离程度最大</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过程中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水的电离程度逐渐增大</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过程中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水的电离程度减小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即水的电离程度</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d</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错误。</a:t>
            </a:r>
            <a:endParaRPr lang="en-US"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a:off x="741680" y="1087120"/>
            <a:ext cx="4064000" cy="460375"/>
          </a:xfrm>
          <a:prstGeom prst="rect">
            <a:avLst/>
          </a:prstGeom>
          <a:noFill/>
        </p:spPr>
        <p:txBody>
          <a:bodyPr wrap="square" rtlCol="0">
            <a:spAutoFit/>
          </a:bodyPr>
          <a:p>
            <a:r>
              <a:rPr lang="zh-CN" altLang="en-US" sz="2400">
                <a:latin typeface="微软雅黑" panose="020B0503020204020204" charset="-122"/>
                <a:ea typeface="微软雅黑" panose="020B0503020204020204" charset="-122"/>
                <a:cs typeface="微软雅黑" panose="020B0503020204020204" charset="-122"/>
              </a:rPr>
              <a:t>考法2　强酸与弱酸的判断</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11" name="文本框 110"/>
          <p:cNvSpPr txBox="1"/>
          <p:nvPr/>
        </p:nvSpPr>
        <p:spPr>
          <a:xfrm>
            <a:off x="914400" y="1637665"/>
            <a:ext cx="10231120" cy="147637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强酸与弱酸最显著的区别是弱酸分子部分电离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存在电离平衡</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导致等浓度时弱酸溶液中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较小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等</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时弱酸溶液浓度更大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外界条件改变时弱酸可以一定程度上</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削弱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这种改变。可利用该特点判断某酸是强酸还是弱酸。</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5680" y="2991485"/>
            <a:ext cx="9432925" cy="258445"/>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根据酸溶液中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判断如常温下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测</a:t>
            </a:r>
            <a:r>
              <a:rPr lang="en-US" sz="2000" b="0">
                <a:latin typeface="微软雅黑" panose="020B0503020204020204" charset="-122"/>
                <a:ea typeface="微软雅黑" panose="020B0503020204020204" charset="-122"/>
                <a:cs typeface="微软雅黑" panose="020B0503020204020204" charset="-122"/>
              </a:rPr>
              <a:t>0.01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HA</a:t>
            </a:r>
            <a:r>
              <a:rPr lang="zh-CN" sz="2000" b="0">
                <a:latin typeface="微软雅黑" panose="020B0503020204020204" charset="-122"/>
                <a:ea typeface="微软雅黑" panose="020B0503020204020204" charset="-122"/>
                <a:cs typeface="微软雅黑" panose="020B0503020204020204" charset="-122"/>
              </a:rPr>
              <a:t>溶液的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若</a:t>
            </a:r>
            <a:r>
              <a:rPr lang="en-US" sz="2000" b="0">
                <a:latin typeface="微软雅黑" panose="020B0503020204020204" charset="-122"/>
                <a:ea typeface="微软雅黑" panose="020B0503020204020204" charset="-122"/>
                <a:cs typeface="微软雅黑" panose="020B0503020204020204" charset="-122"/>
              </a:rPr>
              <a:t>pH=2,</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HA</a:t>
            </a:r>
            <a:r>
              <a:rPr lang="zh-CN" sz="2000" b="0">
                <a:latin typeface="微软雅黑" panose="020B0503020204020204" charset="-122"/>
                <a:ea typeface="微软雅黑" panose="020B0503020204020204" charset="-122"/>
                <a:cs typeface="微软雅黑" panose="020B0503020204020204" charset="-122"/>
              </a:rPr>
              <a:t>为强酸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若</a:t>
            </a:r>
            <a:r>
              <a:rPr lang="en-US" sz="2000" b="0">
                <a:latin typeface="微软雅黑" panose="020B0503020204020204" charset="-122"/>
                <a:ea typeface="微软雅黑" panose="020B0503020204020204" charset="-122"/>
                <a:cs typeface="微软雅黑" panose="020B0503020204020204" charset="-122"/>
              </a:rPr>
              <a:t>pH&gt;2</a:t>
            </a:r>
            <a:r>
              <a:rPr lang="zh-CN" sz="2000" b="0">
                <a:latin typeface="微软雅黑" panose="020B0503020204020204" charset="-122"/>
                <a:ea typeface="微软雅黑" panose="020B0503020204020204" charset="-122"/>
                <a:cs typeface="微软雅黑" panose="020B0503020204020204" charset="-122"/>
              </a:rPr>
              <a:t>且</a:t>
            </a:r>
            <a:r>
              <a:rPr lang="en-US" sz="2000" b="0">
                <a:latin typeface="微软雅黑" panose="020B0503020204020204" charset="-122"/>
                <a:ea typeface="微软雅黑" panose="020B0503020204020204" charset="-122"/>
                <a:cs typeface="微软雅黑" panose="020B0503020204020204" charset="-122"/>
              </a:rPr>
              <a:t>pH&lt;7,</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HA</a:t>
            </a:r>
            <a:r>
              <a:rPr lang="zh-CN" sz="2000" b="0">
                <a:latin typeface="微软雅黑" panose="020B0503020204020204" charset="-122"/>
                <a:ea typeface="微软雅黑" panose="020B0503020204020204" charset="-122"/>
                <a:cs typeface="微软雅黑" panose="020B0503020204020204" charset="-122"/>
              </a:rPr>
              <a:t>为弱酸。</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14" name="文本框 113"/>
          <p:cNvSpPr txBox="1"/>
          <p:nvPr/>
        </p:nvSpPr>
        <p:spPr>
          <a:xfrm>
            <a:off x="995680" y="4321810"/>
            <a:ext cx="9432925" cy="264795"/>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根据溶液中离子总浓度判断同温等浓度时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取某酸溶液与同类型的强电解质溶液做导电性对比实验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若导电性相同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则为强酸。</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032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04" name="文本框 203"/>
          <p:cNvSpPr txBox="1"/>
          <p:nvPr/>
        </p:nvSpPr>
        <p:spPr>
          <a:xfrm>
            <a:off x="729615" y="92075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3</a:t>
            </a:r>
            <a:r>
              <a:rPr lang="zh-CN" sz="2400" b="0">
                <a:latin typeface="微软雅黑" panose="020B0503020204020204" charset="-122"/>
                <a:ea typeface="微软雅黑" panose="020B0503020204020204" charset="-122"/>
                <a:cs typeface="微软雅黑" panose="020B0503020204020204" charset="-122"/>
              </a:rPr>
              <a:t>　分布分数图像</a:t>
            </a:r>
            <a:r>
              <a:rPr lang="zh-CN" b="0">
                <a:solidFill>
                  <a:srgbClr val="ABD8DA"/>
                </a:solidFill>
                <a:cs typeface="方正书宋_GBK" charset="0"/>
              </a:rPr>
              <a:t>　</a:t>
            </a:r>
            <a:endParaRPr lang="zh-CN" altLang="en-US" b="0">
              <a:solidFill>
                <a:srgbClr val="ABD8DA"/>
              </a:solidFill>
              <a:cs typeface="方正书宋_GBK" charset="0"/>
            </a:endParaRPr>
          </a:p>
        </p:txBody>
      </p:sp>
      <p:pic>
        <p:nvPicPr>
          <p:cNvPr id="3" name="图片 2"/>
          <p:cNvPicPr/>
          <p:nvPr/>
        </p:nvPicPr>
        <p:blipFill>
          <a:blip r:embed="rId1"/>
          <a:stretch>
            <a:fillRect/>
          </a:stretch>
        </p:blipFill>
        <p:spPr>
          <a:xfrm>
            <a:off x="3931920" y="948055"/>
            <a:ext cx="785495" cy="433070"/>
          </a:xfrm>
          <a:prstGeom prst="rect">
            <a:avLst/>
          </a:prstGeom>
          <a:noFill/>
          <a:ln w="9525">
            <a:noFill/>
          </a:ln>
        </p:spPr>
      </p:pic>
      <p:sp>
        <p:nvSpPr>
          <p:cNvPr id="4" name="文本框 3"/>
          <p:cNvSpPr txBox="1"/>
          <p:nvPr/>
        </p:nvSpPr>
        <p:spPr>
          <a:xfrm>
            <a:off x="607695" y="1381125"/>
            <a:ext cx="11005185" cy="2214880"/>
          </a:xfrm>
          <a:prstGeom prst="rect">
            <a:avLst/>
          </a:prstGeom>
          <a:noFill/>
        </p:spPr>
        <p:txBody>
          <a:bodyPr wrap="square" rtlCol="0">
            <a:no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分布分数图像一般指以</a:t>
            </a:r>
            <a:r>
              <a:rPr lang="en-US" sz="2000">
                <a:latin typeface="微软雅黑" panose="020B0503020204020204" charset="-122"/>
                <a:ea typeface="微软雅黑" panose="020B0503020204020204" charset="-122"/>
                <a:cs typeface="微软雅黑" panose="020B0503020204020204" charset="-122"/>
                <a:sym typeface="+mn-ea"/>
              </a:rPr>
              <a:t>pH</a:t>
            </a:r>
            <a:r>
              <a:rPr lang="zh-CN" sz="2000">
                <a:latin typeface="微软雅黑" panose="020B0503020204020204" charset="-122"/>
                <a:ea typeface="微软雅黑" panose="020B0503020204020204" charset="-122"/>
                <a:cs typeface="微软雅黑" panose="020B0503020204020204" charset="-122"/>
                <a:sym typeface="+mn-ea"/>
              </a:rPr>
              <a:t>为横坐标、分布分数</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即组分的平衡浓度占总浓度的分数</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为纵坐标的关系曲线</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常涉及</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a1</a:t>
            </a:r>
            <a:r>
              <a:rPr lang="zh-CN"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a2</a:t>
            </a:r>
            <a:r>
              <a:rPr lang="zh-CN" sz="2000">
                <a:latin typeface="微软雅黑" panose="020B0503020204020204" charset="-122"/>
                <a:ea typeface="微软雅黑" panose="020B0503020204020204" charset="-122"/>
                <a:cs typeface="微软雅黑" panose="020B0503020204020204" charset="-122"/>
                <a:sym typeface="+mn-ea"/>
              </a:rPr>
              <a:t>的计算或数量级的判断。一般选择</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交点</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处不同微粒的等浓度关系</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代入电离平衡表达式计算各级电离平衡常数。以</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C</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a:t>
            </a:r>
            <a:r>
              <a:rPr lang="en-US" sz="2000" baseline="-25000">
                <a:latin typeface="微软雅黑" panose="020B0503020204020204" charset="-122"/>
                <a:ea typeface="微软雅黑" panose="020B0503020204020204" charset="-122"/>
                <a:cs typeface="微软雅黑" panose="020B0503020204020204" charset="-122"/>
                <a:sym typeface="+mn-ea"/>
              </a:rPr>
              <a:t>4</a:t>
            </a:r>
            <a:r>
              <a:rPr lang="zh-CN" sz="2000">
                <a:latin typeface="微软雅黑" panose="020B0503020204020204" charset="-122"/>
                <a:ea typeface="微软雅黑" panose="020B0503020204020204" charset="-122"/>
                <a:cs typeface="微软雅黑" panose="020B0503020204020204" charset="-122"/>
                <a:sym typeface="+mn-ea"/>
              </a:rPr>
              <a:t>分布分数图像为例</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注</a:t>
            </a:r>
            <a:r>
              <a:rPr lang="en-US" sz="2000">
                <a:latin typeface="微软雅黑" panose="020B0503020204020204" charset="-122"/>
                <a:ea typeface="微软雅黑" panose="020B0503020204020204" charset="-122"/>
                <a:cs typeface="微软雅黑" panose="020B0503020204020204" charset="-122"/>
                <a:sym typeface="+mn-ea"/>
              </a:rPr>
              <a:t>:p</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为电离常数的负对数</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endParaRPr lang="zh-CN" sz="2000">
              <a:latin typeface="微软雅黑" panose="020B0503020204020204" charset="-122"/>
              <a:ea typeface="微软雅黑" panose="020B0503020204020204" charset="-122"/>
              <a:cs typeface="微软雅黑" panose="020B0503020204020204" charset="-122"/>
            </a:endParaRPr>
          </a:p>
        </p:txBody>
      </p:sp>
      <p:pic>
        <p:nvPicPr>
          <p:cNvPr id="337" name="image325.jpeg"/>
          <p:cNvPicPr>
            <a:picLocks noChangeAspect="1"/>
          </p:cNvPicPr>
          <p:nvPr>
            <p:custDataLst>
              <p:tags r:id="rId2"/>
            </p:custDataLst>
          </p:nvPr>
        </p:nvPicPr>
        <p:blipFill>
          <a:blip r:embed="rId3"/>
          <a:stretch>
            <a:fillRect/>
          </a:stretch>
        </p:blipFill>
        <p:spPr>
          <a:xfrm>
            <a:off x="4777105" y="2898775"/>
            <a:ext cx="2018665" cy="1915160"/>
          </a:xfrm>
          <a:prstGeom prst="rect">
            <a:avLst/>
          </a:prstGeom>
        </p:spPr>
      </p:pic>
      <p:sp>
        <p:nvSpPr>
          <p:cNvPr id="5" name="文本框 4"/>
          <p:cNvSpPr txBox="1"/>
          <p:nvPr/>
        </p:nvSpPr>
        <p:spPr>
          <a:xfrm>
            <a:off x="607695" y="4813935"/>
            <a:ext cx="5080000" cy="553085"/>
          </a:xfrm>
          <a:prstGeom prst="rect">
            <a:avLst/>
          </a:prstGeom>
          <a:noFill/>
          <a:ln w="9525">
            <a:noFill/>
          </a:ln>
        </p:spPr>
        <p:txBody>
          <a:bodyPr>
            <a:spAutoFit/>
          </a:bodyPr>
          <a:p>
            <a:pPr indent="0" fontAlgn="auto">
              <a:lnSpc>
                <a:spcPct val="150000"/>
              </a:lnSpc>
            </a:pPr>
            <a:r>
              <a:rPr lang="en-US" sz="2000" b="0" i="1">
                <a:latin typeface="微软雅黑" panose="020B0503020204020204" charset="-122"/>
                <a:ea typeface="微软雅黑" panose="020B0503020204020204" charset="-122"/>
                <a:cs typeface="微软雅黑" panose="020B0503020204020204" charset="-122"/>
              </a:rPr>
              <a:t>δ</a:t>
            </a:r>
            <a:r>
              <a:rPr lang="en-US" sz="2000" b="0" baseline="-25000">
                <a:latin typeface="微软雅黑" panose="020B0503020204020204" charset="-122"/>
                <a:ea typeface="微软雅黑" panose="020B0503020204020204" charset="-122"/>
                <a:cs typeface="微软雅黑" panose="020B0503020204020204" charset="-122"/>
              </a:rPr>
              <a:t>0</a:t>
            </a:r>
            <a:r>
              <a:rPr lang="zh-CN" sz="2000" b="0">
                <a:latin typeface="微软雅黑" panose="020B0503020204020204" charset="-122"/>
                <a:ea typeface="微软雅黑" panose="020B0503020204020204" charset="-122"/>
                <a:cs typeface="微软雅黑" panose="020B0503020204020204" charset="-122"/>
              </a:rPr>
              <a:t>代表</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的分布分数曲线</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δ</a:t>
            </a:r>
            <a:r>
              <a:rPr lang="en-US" sz="2000" b="0" baseline="-25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代表</a:t>
            </a:r>
            <a:r>
              <a:rPr lang="en-US" sz="2000" b="0">
                <a:latin typeface="微软雅黑" panose="020B0503020204020204" charset="-122"/>
                <a:ea typeface="微软雅黑" panose="020B0503020204020204" charset="-122"/>
                <a:cs typeface="微软雅黑" panose="020B0503020204020204" charset="-122"/>
              </a:rPr>
              <a:t>HC</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4"/>
          <a:srcRect l="60866" t="-8056"/>
          <a:stretch>
            <a:fillRect/>
          </a:stretch>
        </p:blipFill>
        <p:spPr>
          <a:xfrm>
            <a:off x="5377815" y="4886325"/>
            <a:ext cx="309880" cy="408305"/>
          </a:xfrm>
          <a:prstGeom prst="rect">
            <a:avLst/>
          </a:prstGeom>
          <a:noFill/>
          <a:ln w="9525">
            <a:noFill/>
          </a:ln>
        </p:spPr>
      </p:pic>
      <p:sp>
        <p:nvSpPr>
          <p:cNvPr id="206" name="文本框 205"/>
          <p:cNvSpPr txBox="1"/>
          <p:nvPr/>
        </p:nvSpPr>
        <p:spPr>
          <a:xfrm>
            <a:off x="5687695" y="489585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的分布分数曲线</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δ</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代表</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5"/>
          <a:srcRect l="55301" t="-1094"/>
          <a:stretch>
            <a:fillRect/>
          </a:stretch>
        </p:blipFill>
        <p:spPr>
          <a:xfrm>
            <a:off x="8639175" y="4836795"/>
            <a:ext cx="409575" cy="469265"/>
          </a:xfrm>
          <a:prstGeom prst="rect">
            <a:avLst/>
          </a:prstGeom>
          <a:noFill/>
          <a:ln w="9525">
            <a:noFill/>
          </a:ln>
        </p:spPr>
      </p:pic>
      <p:sp>
        <p:nvSpPr>
          <p:cNvPr id="207" name="文本框 206"/>
          <p:cNvSpPr txBox="1"/>
          <p:nvPr/>
        </p:nvSpPr>
        <p:spPr>
          <a:xfrm>
            <a:off x="9048750" y="488632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的分布分数曲线</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a:t>
            </a:r>
            <a:r>
              <a:rPr lang="en-US" sz="2000" b="0" i="1">
                <a:latin typeface="微软雅黑" panose="020B0503020204020204" charset="-122"/>
                <a:ea typeface="微软雅黑" panose="020B0503020204020204" charset="-122"/>
                <a:cs typeface="微软雅黑" panose="020B0503020204020204" charset="-122"/>
              </a:rPr>
              <a:t>δ</a:t>
            </a:r>
            <a:r>
              <a:rPr lang="en-US" sz="2000" b="0" baseline="-25000">
                <a:latin typeface="微软雅黑" panose="020B0503020204020204" charset="-122"/>
                <a:ea typeface="微软雅黑" panose="020B0503020204020204" charset="-122"/>
                <a:cs typeface="微软雅黑" panose="020B0503020204020204" charset="-122"/>
              </a:rPr>
              <a:t>0</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607695" y="5376545"/>
            <a:ext cx="856488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和</a:t>
            </a:r>
            <a:r>
              <a:rPr lang="en-US" sz="2000" i="1">
                <a:latin typeface="微软雅黑" panose="020B0503020204020204" charset="-122"/>
                <a:ea typeface="微软雅黑" panose="020B0503020204020204" charset="-122"/>
                <a:cs typeface="微软雅黑" panose="020B0503020204020204" charset="-122"/>
                <a:sym typeface="+mn-ea"/>
              </a:rPr>
              <a:t>δ</a:t>
            </a:r>
            <a:r>
              <a:rPr lang="en-US" sz="2000" baseline="-25000">
                <a:latin typeface="微软雅黑" panose="020B0503020204020204" charset="-122"/>
                <a:ea typeface="微软雅黑" panose="020B0503020204020204" charset="-122"/>
                <a:cs typeface="微软雅黑" panose="020B0503020204020204" charset="-122"/>
                <a:sym typeface="+mn-ea"/>
              </a:rPr>
              <a:t>1</a:t>
            </a:r>
            <a:r>
              <a:rPr lang="zh-CN" sz="2000">
                <a:latin typeface="微软雅黑" panose="020B0503020204020204" charset="-122"/>
                <a:ea typeface="微软雅黑" panose="020B0503020204020204" charset="-122"/>
                <a:cs typeface="微软雅黑" panose="020B0503020204020204" charset="-122"/>
                <a:sym typeface="+mn-ea"/>
              </a:rPr>
              <a:t>交点横坐标、</a:t>
            </a:r>
            <a:r>
              <a:rPr lang="en-US" sz="2000" i="1">
                <a:latin typeface="微软雅黑" panose="020B0503020204020204" charset="-122"/>
                <a:ea typeface="微软雅黑" panose="020B0503020204020204" charset="-122"/>
                <a:cs typeface="微软雅黑" panose="020B0503020204020204" charset="-122"/>
                <a:sym typeface="+mn-ea"/>
              </a:rPr>
              <a:t>δ</a:t>
            </a:r>
            <a:r>
              <a:rPr lang="en-US" sz="2000" baseline="-25000">
                <a:latin typeface="微软雅黑" panose="020B0503020204020204" charset="-122"/>
                <a:ea typeface="微软雅黑" panose="020B0503020204020204" charset="-122"/>
                <a:cs typeface="微软雅黑" panose="020B0503020204020204" charset="-122"/>
                <a:sym typeface="+mn-ea"/>
              </a:rPr>
              <a:t>1</a:t>
            </a:r>
            <a:r>
              <a:rPr lang="zh-CN" sz="2000">
                <a:latin typeface="微软雅黑" panose="020B0503020204020204" charset="-122"/>
                <a:ea typeface="微软雅黑" panose="020B0503020204020204" charset="-122"/>
                <a:cs typeface="微软雅黑" panose="020B0503020204020204" charset="-122"/>
                <a:sym typeface="+mn-ea"/>
              </a:rPr>
              <a:t>和</a:t>
            </a:r>
            <a:r>
              <a:rPr lang="en-US" sz="2000" i="1">
                <a:latin typeface="微软雅黑" panose="020B0503020204020204" charset="-122"/>
                <a:ea typeface="微软雅黑" panose="020B0503020204020204" charset="-122"/>
                <a:cs typeface="微软雅黑" panose="020B0503020204020204" charset="-122"/>
                <a:sym typeface="+mn-ea"/>
              </a:rPr>
              <a:t>δ</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交点横坐标可分别求出</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a1</a:t>
            </a:r>
            <a:r>
              <a:rPr lang="zh-CN"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a2</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032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07" name="文本框 206"/>
          <p:cNvSpPr txBox="1"/>
          <p:nvPr/>
        </p:nvSpPr>
        <p:spPr>
          <a:xfrm>
            <a:off x="845820" y="1172210"/>
            <a:ext cx="8311515" cy="438086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分布分数图像解读</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看曲线</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根据粒子浓度变化趋势判断每条曲线所代表的粒子</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算浓度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通过对坐标轴作垂线</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可读出某</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时粒子分布分数</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再计算出该粒子的浓度</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用交点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交点是某两种粒子浓度相等的点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可计算电离常数</a:t>
            </a:r>
            <a:r>
              <a:rPr lang="en-US" sz="2000" b="0" i="1">
                <a:latin typeface="微软雅黑" panose="020B0503020204020204" charset="-122"/>
                <a:ea typeface="微软雅黑" panose="020B0503020204020204" charset="-122"/>
                <a:cs typeface="微软雅黑" panose="020B0503020204020204" charset="-122"/>
              </a:rPr>
              <a:t>K</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可替换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根据元素守恒进行替换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分析得出结论。</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P195</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07" name="文本框 206"/>
          <p:cNvSpPr txBox="1"/>
          <p:nvPr/>
        </p:nvSpPr>
        <p:spPr>
          <a:xfrm>
            <a:off x="666115" y="1102995"/>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3</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87680" y="1496695"/>
            <a:ext cx="11132185" cy="192722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湖北</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14,3</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L</a:t>
            </a:r>
            <a:r>
              <a:rPr lang="zh-CN" sz="2000" b="0">
                <a:latin typeface="微软雅黑" panose="020B0503020204020204" charset="-122"/>
                <a:ea typeface="微软雅黑" panose="020B0503020204020204" charset="-122"/>
                <a:cs typeface="微软雅黑" panose="020B0503020204020204" charset="-122"/>
              </a:rPr>
              <a:t>为某邻苯二酚类配体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a:t>
            </a:r>
            <a:r>
              <a:rPr lang="en-US" sz="2000" b="0">
                <a:latin typeface="微软雅黑" panose="020B0503020204020204" charset="-122"/>
                <a:ea typeface="微软雅黑" panose="020B0503020204020204" charset="-122"/>
                <a:cs typeface="微软雅黑" panose="020B0503020204020204" charset="-122"/>
              </a:rPr>
              <a:t>p</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en-US" sz="2000" b="0">
                <a:latin typeface="微软雅黑" panose="020B0503020204020204" charset="-122"/>
                <a:ea typeface="微软雅黑" panose="020B0503020204020204" charset="-122"/>
                <a:cs typeface="微软雅黑" panose="020B0503020204020204" charset="-122"/>
              </a:rPr>
              <a:t>=7.46,p</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en-US" sz="2000" b="0">
                <a:latin typeface="微软雅黑" panose="020B0503020204020204" charset="-122"/>
                <a:ea typeface="微软雅黑" panose="020B0503020204020204" charset="-122"/>
                <a:cs typeface="微软雅黑" panose="020B0503020204020204" charset="-122"/>
              </a:rPr>
              <a:t>=12.4</a:t>
            </a:r>
            <a:r>
              <a:rPr lang="zh-CN" sz="2000" b="0">
                <a:latin typeface="微软雅黑" panose="020B0503020204020204" charset="-122"/>
                <a:ea typeface="微软雅黑" panose="020B0503020204020204" charset="-122"/>
                <a:cs typeface="微软雅黑" panose="020B0503020204020204" charset="-122"/>
              </a:rPr>
              <a:t>。常温下构建</a:t>
            </a:r>
            <a:r>
              <a:rPr lang="en-US" sz="2000" b="0">
                <a:latin typeface="微软雅黑" panose="020B0503020204020204" charset="-122"/>
                <a:ea typeface="微软雅黑" panose="020B0503020204020204" charset="-122"/>
                <a:cs typeface="微软雅黑" panose="020B0503020204020204" charset="-122"/>
              </a:rPr>
              <a:t>Fe(Ⅲ)-H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L</a:t>
            </a:r>
            <a:r>
              <a:rPr lang="zh-CN" sz="2000" b="0">
                <a:latin typeface="微软雅黑" panose="020B0503020204020204" charset="-122"/>
                <a:ea typeface="微软雅黑" panose="020B0503020204020204" charset="-122"/>
                <a:cs typeface="微软雅黑" panose="020B0503020204020204" charset="-122"/>
              </a:rPr>
              <a:t>溶液体系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其中</a:t>
            </a:r>
            <a:r>
              <a:rPr lang="en-US" sz="2000" b="0" i="1">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0</a:t>
            </a:r>
            <a:r>
              <a:rPr lang="en-US" sz="2000" b="0">
                <a:latin typeface="微软雅黑" panose="020B0503020204020204" charset="-122"/>
                <a:ea typeface="微软雅黑" panose="020B0503020204020204" charset="-122"/>
                <a:cs typeface="微软雅黑" panose="020B0503020204020204" charset="-122"/>
              </a:rPr>
              <a:t>(Fe</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)=2.0×10</a:t>
            </a:r>
            <a:r>
              <a:rPr lang="en-US" sz="2000" b="0" baseline="30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0</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L)=5.0×10</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。体系中含</a:t>
            </a:r>
            <a:r>
              <a:rPr lang="en-US" sz="2000" b="0">
                <a:latin typeface="微软雅黑" panose="020B0503020204020204" charset="-122"/>
                <a:ea typeface="微软雅黑" panose="020B0503020204020204" charset="-122"/>
                <a:cs typeface="微软雅黑" panose="020B0503020204020204" charset="-122"/>
              </a:rPr>
              <a:t>Fe</a:t>
            </a:r>
            <a:r>
              <a:rPr lang="zh-CN" sz="2000" b="0">
                <a:latin typeface="微软雅黑" panose="020B0503020204020204" charset="-122"/>
                <a:ea typeface="微软雅黑" panose="020B0503020204020204" charset="-122"/>
                <a:cs typeface="微软雅黑" panose="020B0503020204020204" charset="-122"/>
              </a:rPr>
              <a:t>物种的组分分布系数</a:t>
            </a:r>
            <a:r>
              <a:rPr lang="en-US" sz="2000" b="0" i="1">
                <a:latin typeface="微软雅黑" panose="020B0503020204020204" charset="-122"/>
                <a:ea typeface="微软雅黑" panose="020B0503020204020204" charset="-122"/>
                <a:cs typeface="微软雅黑" panose="020B0503020204020204" charset="-122"/>
              </a:rPr>
              <a:t>δ</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pH </a:t>
            </a:r>
            <a:r>
              <a:rPr lang="zh-CN" sz="2000" b="0">
                <a:latin typeface="微软雅黑" panose="020B0503020204020204" charset="-122"/>
                <a:ea typeface="微软雅黑" panose="020B0503020204020204" charset="-122"/>
                <a:cs typeface="微软雅黑" panose="020B0503020204020204" charset="-122"/>
              </a:rPr>
              <a:t>的关系如图所示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分布系数</a:t>
            </a:r>
            <a:r>
              <a:rPr lang="en-US" sz="2000" b="0" i="1">
                <a:latin typeface="微软雅黑" panose="020B0503020204020204" charset="-122"/>
                <a:ea typeface="微软雅黑" panose="020B0503020204020204" charset="-122"/>
                <a:cs typeface="微软雅黑" panose="020B0503020204020204" charset="-122"/>
              </a:rPr>
              <a:t>δ</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x</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5057140" y="2522855"/>
            <a:ext cx="1501140" cy="405130"/>
          </a:xfrm>
          <a:prstGeom prst="rect">
            <a:avLst/>
          </a:prstGeom>
          <a:noFill/>
          <a:ln w="9525">
            <a:noFill/>
          </a:ln>
        </p:spPr>
      </p:pic>
      <p:sp>
        <p:nvSpPr>
          <p:cNvPr id="208" name="文本框 207"/>
          <p:cNvSpPr txBox="1"/>
          <p:nvPr/>
        </p:nvSpPr>
        <p:spPr>
          <a:xfrm>
            <a:off x="6647180" y="2528888"/>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已知</a:t>
            </a:r>
            <a:r>
              <a:rPr lang="en-US" sz="2000" b="0">
                <a:latin typeface="微软雅黑" panose="020B0503020204020204" charset="-122"/>
                <a:ea typeface="微软雅黑" panose="020B0503020204020204" charset="-122"/>
                <a:cs typeface="微软雅黑" panose="020B0503020204020204" charset="-122"/>
              </a:rPr>
              <a:t>lg 2≈0.30,lg 3≈0.48</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下列说法正确</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51180" y="2927985"/>
            <a:ext cx="609600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的是</a:t>
            </a:r>
            <a:r>
              <a:rPr lang="en-US" sz="2000">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339" name="image327.jpeg"/>
          <p:cNvPicPr>
            <a:picLocks noChangeAspect="1"/>
          </p:cNvPicPr>
          <p:nvPr>
            <p:custDataLst>
              <p:tags r:id="rId2"/>
            </p:custDataLst>
          </p:nvPr>
        </p:nvPicPr>
        <p:blipFill>
          <a:blip r:embed="rId3"/>
          <a:stretch>
            <a:fillRect/>
          </a:stretch>
        </p:blipFill>
        <p:spPr>
          <a:xfrm>
            <a:off x="6558280" y="3133090"/>
            <a:ext cx="4301490" cy="2818765"/>
          </a:xfrm>
          <a:prstGeom prst="rect">
            <a:avLst/>
          </a:prstGeom>
        </p:spPr>
      </p:pic>
      <p:sp>
        <p:nvSpPr>
          <p:cNvPr id="7" name="文本框 6"/>
          <p:cNvSpPr txBox="1"/>
          <p:nvPr/>
        </p:nvSpPr>
        <p:spPr>
          <a:xfrm>
            <a:off x="6303010" y="5929630"/>
            <a:ext cx="5080000" cy="368300"/>
          </a:xfrm>
          <a:prstGeom prst="rect">
            <a:avLst/>
          </a:prstGeom>
          <a:noFill/>
          <a:ln w="9525">
            <a:noFill/>
          </a:ln>
        </p:spPr>
        <p:txBody>
          <a:bodyPr>
            <a:spAutoFit/>
          </a:bodyPr>
          <a:p>
            <a:pPr indent="0" algn="ctr"/>
            <a:r>
              <a:rPr lang="en-US" b="0">
                <a:latin typeface="NEU-BZ" charset="0"/>
                <a:ea typeface="宋体" panose="02010600030101010101" pitchFamily="2" charset="-122"/>
                <a:cs typeface="Times New Roman" panose="02020603050405020304" charset="0"/>
              </a:rPr>
              <a:t>Fe</a:t>
            </a:r>
            <a:r>
              <a:rPr lang="en-US" b="0">
                <a:latin typeface="方正细等线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rPr>
              <a:t>Ⅲ</a:t>
            </a:r>
            <a:r>
              <a:rPr lang="en-US" b="0">
                <a:latin typeface="方正细等线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-H</a:t>
            </a:r>
            <a:r>
              <a:rPr lang="en-US" b="0" baseline="-25000">
                <a:latin typeface="NEU-BZ" charset="0"/>
                <a:ea typeface="宋体" panose="02010600030101010101" pitchFamily="2" charset="-122"/>
                <a:cs typeface="Times New Roman" panose="02020603050405020304" charset="0"/>
              </a:rPr>
              <a:t>2</a:t>
            </a:r>
            <a:r>
              <a:rPr lang="en-US" b="0">
                <a:latin typeface="NEU-BZ" charset="0"/>
                <a:ea typeface="宋体" panose="02010600030101010101" pitchFamily="2" charset="-122"/>
                <a:cs typeface="Times New Roman" panose="02020603050405020304" charset="0"/>
              </a:rPr>
              <a:t>L</a:t>
            </a:r>
            <a:r>
              <a:rPr lang="zh-CN" b="0">
                <a:cs typeface="方正细等线_GBK" charset="0"/>
              </a:rPr>
              <a:t>体系部分物种分布图</a:t>
            </a:r>
            <a:endParaRPr lang="zh-CN" altLang="en-US" b="0">
              <a:cs typeface="方正细等线_GBK" charset="0"/>
            </a:endParaRPr>
          </a:p>
        </p:txBody>
      </p:sp>
      <p:sp>
        <p:nvSpPr>
          <p:cNvPr id="8" name="文本框 7"/>
          <p:cNvSpPr txBox="1"/>
          <p:nvPr/>
        </p:nvSpPr>
        <p:spPr>
          <a:xfrm>
            <a:off x="551180" y="3371215"/>
            <a:ext cx="6426835"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当</a:t>
            </a:r>
            <a:r>
              <a:rPr lang="en-US" sz="2000" b="0">
                <a:latin typeface="微软雅黑" panose="020B0503020204020204" charset="-122"/>
                <a:ea typeface="微软雅黑" panose="020B0503020204020204" charset="-122"/>
                <a:cs typeface="微软雅黑" panose="020B0503020204020204" charset="-122"/>
              </a:rPr>
              <a:t>pH=1</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体系中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L)&gt;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([FeL]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B.pH</a:t>
            </a:r>
            <a:r>
              <a:rPr lang="zh-CN" sz="2000" b="0">
                <a:latin typeface="微软雅黑" panose="020B0503020204020204" charset="-122"/>
                <a:ea typeface="微软雅黑" panose="020B0503020204020204" charset="-122"/>
                <a:cs typeface="微软雅黑" panose="020B0503020204020204" charset="-122"/>
              </a:rPr>
              <a:t>在</a:t>
            </a:r>
            <a:r>
              <a:rPr lang="en-US" sz="2000" b="0">
                <a:latin typeface="微软雅黑" panose="020B0503020204020204" charset="-122"/>
                <a:ea typeface="微软雅黑" panose="020B0503020204020204" charset="-122"/>
                <a:cs typeface="微软雅黑" panose="020B0503020204020204" charset="-122"/>
              </a:rPr>
              <a:t>9.5~10.5</a:t>
            </a:r>
            <a:r>
              <a:rPr lang="zh-CN" sz="2000" b="0">
                <a:latin typeface="微软雅黑" panose="020B0503020204020204" charset="-122"/>
                <a:ea typeface="微软雅黑" panose="020B0503020204020204" charset="-122"/>
                <a:cs typeface="微软雅黑" panose="020B0503020204020204" charset="-122"/>
              </a:rPr>
              <a:t>之间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含</a:t>
            </a:r>
            <a:r>
              <a:rPr lang="en-US" sz="2000" b="0">
                <a:latin typeface="微软雅黑" panose="020B0503020204020204" charset="-122"/>
                <a:ea typeface="微软雅黑" panose="020B0503020204020204" charset="-122"/>
                <a:cs typeface="微软雅黑" panose="020B0503020204020204" charset="-122"/>
              </a:rPr>
              <a:t>L</a:t>
            </a:r>
            <a:r>
              <a:rPr lang="zh-CN" sz="2000" b="0">
                <a:latin typeface="微软雅黑" panose="020B0503020204020204" charset="-122"/>
                <a:ea typeface="微软雅黑" panose="020B0503020204020204" charset="-122"/>
                <a:cs typeface="微软雅黑" panose="020B0503020204020204" charset="-122"/>
              </a:rPr>
              <a:t>的物种主要为</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C.L</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+[FeL]</a:t>
            </a:r>
            <a:r>
              <a:rPr lang="en-US" sz="2000" b="0" baseline="30000">
                <a:latin typeface="微软雅黑" panose="020B0503020204020204" charset="-122"/>
                <a:ea typeface="微软雅黑" panose="020B0503020204020204" charset="-122"/>
                <a:cs typeface="微软雅黑" panose="020B0503020204020204" charset="-122"/>
              </a:rPr>
              <a:t>+              </a:t>
            </a:r>
            <a:r>
              <a:rPr lang="en-US" sz="2000">
                <a:latin typeface="微软雅黑" panose="020B0503020204020204" charset="-122"/>
                <a:ea typeface="微软雅黑" panose="020B0503020204020204" charset="-122"/>
                <a:cs typeface="微软雅黑" panose="020B0503020204020204" charset="-122"/>
                <a:sym typeface="+mn-ea"/>
              </a:rPr>
              <a:t>[FeL</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的平衡常数的</a:t>
            </a:r>
            <a:r>
              <a:rPr lang="en-US" sz="2000">
                <a:latin typeface="微软雅黑" panose="020B0503020204020204" charset="-122"/>
                <a:ea typeface="微软雅黑" panose="020B0503020204020204" charset="-122"/>
                <a:cs typeface="微软雅黑" panose="020B0503020204020204" charset="-122"/>
                <a:sym typeface="+mn-ea"/>
              </a:rPr>
              <a:t>lg </a:t>
            </a:r>
            <a:r>
              <a:rPr lang="en-US" sz="2000" i="1">
                <a:latin typeface="微软雅黑" panose="020B0503020204020204" charset="-122"/>
                <a:ea typeface="微软雅黑" panose="020B0503020204020204" charset="-122"/>
                <a:cs typeface="微软雅黑" panose="020B0503020204020204" charset="-122"/>
                <a:sym typeface="+mn-ea"/>
              </a:rPr>
              <a:t>K</a:t>
            </a:r>
            <a:r>
              <a:rPr lang="zh-CN" sz="2000">
                <a:latin typeface="微软雅黑" panose="020B0503020204020204" charset="-122"/>
                <a:ea typeface="微软雅黑" panose="020B0503020204020204" charset="-122"/>
                <a:cs typeface="微软雅黑" panose="020B0503020204020204" charset="-122"/>
                <a:sym typeface="+mn-ea"/>
              </a:rPr>
              <a:t>约为</a:t>
            </a:r>
            <a:r>
              <a:rPr lang="en-US" sz="2000">
                <a:latin typeface="微软雅黑" panose="020B0503020204020204" charset="-122"/>
                <a:ea typeface="微软雅黑" panose="020B0503020204020204" charset="-122"/>
                <a:cs typeface="微软雅黑" panose="020B0503020204020204" charset="-122"/>
                <a:sym typeface="+mn-ea"/>
              </a:rPr>
              <a:t>14</a:t>
            </a:r>
            <a:endParaRPr lang="en-US" altLang="en-US" sz="2000" b="0" baseline="3000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4"/>
          <a:stretch>
            <a:fillRect/>
          </a:stretch>
        </p:blipFill>
        <p:spPr>
          <a:xfrm>
            <a:off x="2131695" y="4458970"/>
            <a:ext cx="602615" cy="388620"/>
          </a:xfrm>
          <a:prstGeom prst="rect">
            <a:avLst/>
          </a:prstGeom>
          <a:noFill/>
          <a:ln w="9525">
            <a:noFill/>
          </a:ln>
        </p:spPr>
      </p:pic>
      <p:sp>
        <p:nvSpPr>
          <p:cNvPr id="209" name="文本框 208"/>
          <p:cNvSpPr txBox="1"/>
          <p:nvPr/>
        </p:nvSpPr>
        <p:spPr>
          <a:xfrm>
            <a:off x="551180" y="4769485"/>
            <a:ext cx="5981065"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当</a:t>
            </a:r>
            <a:r>
              <a:rPr lang="en-US" sz="2000" b="0">
                <a:latin typeface="微软雅黑" panose="020B0503020204020204" charset="-122"/>
                <a:ea typeface="微软雅黑" panose="020B0503020204020204" charset="-122"/>
                <a:cs typeface="微软雅黑" panose="020B0503020204020204" charset="-122"/>
              </a:rPr>
              <a:t>pH=10</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参与配位的</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endParaRPr lang="en-US" altLang="en-US" sz="2000" b="0" baseline="300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1682115" y="3025140"/>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C</a:t>
            </a:r>
            <a:endParaRPr lang="en-US" altLang="zh-CN"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032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26" name="文本框 25"/>
          <p:cNvSpPr txBox="1"/>
          <p:nvPr/>
        </p:nvSpPr>
        <p:spPr>
          <a:xfrm>
            <a:off x="487680" y="1043305"/>
            <a:ext cx="836803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【解析】当</a:t>
            </a:r>
            <a:r>
              <a:rPr lang="en-US" sz="2000" b="0">
                <a:latin typeface="微软雅黑" panose="020B0503020204020204" charset="-122"/>
                <a:ea typeface="微软雅黑" panose="020B0503020204020204" charset="-122"/>
                <a:cs typeface="微软雅黑" panose="020B0503020204020204" charset="-122"/>
              </a:rPr>
              <a:t>pH=1</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27" name="图片 26"/>
          <p:cNvPicPr/>
          <p:nvPr/>
        </p:nvPicPr>
        <p:blipFill>
          <a:blip r:embed="rId1"/>
          <a:stretch>
            <a:fillRect/>
          </a:stretch>
        </p:blipFill>
        <p:spPr>
          <a:xfrm>
            <a:off x="7004685" y="963930"/>
            <a:ext cx="606425" cy="486410"/>
          </a:xfrm>
          <a:prstGeom prst="rect">
            <a:avLst/>
          </a:prstGeom>
          <a:noFill/>
          <a:ln w="9525">
            <a:noFill/>
          </a:ln>
        </p:spPr>
      </p:pic>
      <p:sp>
        <p:nvSpPr>
          <p:cNvPr id="232" name="文本框 231"/>
          <p:cNvSpPr txBox="1"/>
          <p:nvPr/>
        </p:nvSpPr>
        <p:spPr>
          <a:xfrm>
            <a:off x="7721600" y="104203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-13</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由题图可知溶</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28" name="图片 27"/>
          <p:cNvPicPr/>
          <p:nvPr/>
        </p:nvPicPr>
        <p:blipFill>
          <a:blip r:embed="rId2"/>
          <a:stretch>
            <a:fillRect/>
          </a:stretch>
        </p:blipFill>
        <p:spPr>
          <a:xfrm>
            <a:off x="10223500" y="1442085"/>
            <a:ext cx="1115060" cy="542925"/>
          </a:xfrm>
          <a:prstGeom prst="rect">
            <a:avLst/>
          </a:prstGeom>
          <a:noFill/>
          <a:ln w="9525">
            <a:noFill/>
          </a:ln>
        </p:spPr>
      </p:pic>
      <p:sp>
        <p:nvSpPr>
          <p:cNvPr id="233" name="文本框 232"/>
          <p:cNvSpPr txBox="1"/>
          <p:nvPr/>
        </p:nvSpPr>
        <p:spPr>
          <a:xfrm>
            <a:off x="639445" y="184086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=10</a:t>
            </a:r>
            <a:r>
              <a:rPr lang="en-US" sz="2000" b="0" baseline="30000">
                <a:latin typeface="微软雅黑" panose="020B0503020204020204" charset="-122"/>
                <a:ea typeface="微软雅黑" panose="020B0503020204020204" charset="-122"/>
                <a:cs typeface="Times New Roman" panose="02020603050405020304" charset="0"/>
              </a:rPr>
              <a:t>-7.46</a:t>
            </a:r>
            <a:endParaRPr lang="en-US" altLang="en-US" sz="2000" b="0" baseline="30000">
              <a:latin typeface="微软雅黑" panose="020B0503020204020204" charset="-122"/>
              <a:ea typeface="微软雅黑" panose="020B0503020204020204" charset="-122"/>
              <a:cs typeface="Times New Roman" panose="02020603050405020304" charset="0"/>
            </a:endParaRPr>
          </a:p>
        </p:txBody>
      </p:sp>
      <p:sp>
        <p:nvSpPr>
          <p:cNvPr id="29" name="文本框 28"/>
          <p:cNvSpPr txBox="1"/>
          <p:nvPr/>
        </p:nvSpPr>
        <p:spPr>
          <a:xfrm>
            <a:off x="639445" y="1442085"/>
            <a:ext cx="982472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液中</a:t>
            </a:r>
            <a:r>
              <a:rPr lang="en-US" sz="2000">
                <a:latin typeface="微软雅黑" panose="020B0503020204020204" charset="-122"/>
                <a:ea typeface="微软雅黑" panose="020B0503020204020204" charset="-122"/>
                <a:cs typeface="微软雅黑" panose="020B0503020204020204" charset="-122"/>
                <a:sym typeface="+mn-ea"/>
              </a:rPr>
              <a:t>Fe</a:t>
            </a:r>
            <a:r>
              <a:rPr lang="en-US" sz="2000" baseline="30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和</a:t>
            </a:r>
            <a:r>
              <a:rPr lang="en-US" sz="2000">
                <a:latin typeface="微软雅黑" panose="020B0503020204020204" charset="-122"/>
                <a:ea typeface="微软雅黑" panose="020B0503020204020204" charset="-122"/>
                <a:cs typeface="微软雅黑" panose="020B0503020204020204" charset="-122"/>
                <a:sym typeface="+mn-ea"/>
              </a:rPr>
              <a:t>[FeL]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的分布系数均为</a:t>
            </a:r>
            <a:r>
              <a:rPr lang="en-US" sz="2000">
                <a:latin typeface="微软雅黑" panose="020B0503020204020204" charset="-122"/>
                <a:ea typeface="微软雅黑" panose="020B0503020204020204" charset="-122"/>
                <a:cs typeface="微软雅黑" panose="020B0503020204020204" charset="-122"/>
                <a:sym typeface="+mn-ea"/>
              </a:rPr>
              <a:t>0.5,</a:t>
            </a:r>
            <a:r>
              <a:rPr lang="zh-CN" sz="2000">
                <a:latin typeface="微软雅黑" panose="020B0503020204020204" charset="-122"/>
                <a:ea typeface="微软雅黑" panose="020B0503020204020204" charset="-122"/>
                <a:cs typeface="微软雅黑" panose="020B0503020204020204" charset="-122"/>
                <a:sym typeface="+mn-ea"/>
              </a:rPr>
              <a:t>则</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(Fe</a:t>
            </a:r>
            <a:r>
              <a:rPr lang="en-US" sz="2000" baseline="30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([FeL]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)=1.0×10</a:t>
            </a:r>
            <a:r>
              <a:rPr lang="en-US" sz="2000" baseline="30000">
                <a:latin typeface="微软雅黑" panose="020B0503020204020204" charset="-122"/>
                <a:ea typeface="微软雅黑" panose="020B0503020204020204" charset="-122"/>
                <a:cs typeface="微软雅黑" panose="020B0503020204020204" charset="-122"/>
                <a:sym typeface="+mn-ea"/>
              </a:rPr>
              <a:t>-4</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由</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a1</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30" name="文本框 29"/>
          <p:cNvSpPr txBox="1"/>
          <p:nvPr/>
        </p:nvSpPr>
        <p:spPr>
          <a:xfrm>
            <a:off x="1630680" y="184213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得</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1" name="图片 30"/>
          <p:cNvPicPr/>
          <p:nvPr/>
        </p:nvPicPr>
        <p:blipFill>
          <a:blip r:embed="rId3"/>
          <a:stretch>
            <a:fillRect/>
          </a:stretch>
        </p:blipFill>
        <p:spPr>
          <a:xfrm>
            <a:off x="2124710" y="1906905"/>
            <a:ext cx="626110" cy="424180"/>
          </a:xfrm>
          <a:prstGeom prst="rect">
            <a:avLst/>
          </a:prstGeom>
          <a:noFill/>
          <a:ln w="9525">
            <a:noFill/>
          </a:ln>
        </p:spPr>
      </p:pic>
      <p:sp>
        <p:nvSpPr>
          <p:cNvPr id="234" name="文本框 233"/>
          <p:cNvSpPr txBox="1"/>
          <p:nvPr/>
        </p:nvSpPr>
        <p:spPr>
          <a:xfrm>
            <a:off x="2849245" y="1903730"/>
            <a:ext cx="334645"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32" name="图片 31"/>
          <p:cNvPicPr/>
          <p:nvPr/>
        </p:nvPicPr>
        <p:blipFill>
          <a:blip r:embed="rId4"/>
          <a:stretch>
            <a:fillRect/>
          </a:stretch>
        </p:blipFill>
        <p:spPr>
          <a:xfrm>
            <a:off x="3183890" y="1841500"/>
            <a:ext cx="643255" cy="518160"/>
          </a:xfrm>
          <a:prstGeom prst="rect">
            <a:avLst/>
          </a:prstGeom>
          <a:noFill/>
          <a:ln w="9525">
            <a:noFill/>
          </a:ln>
        </p:spPr>
      </p:pic>
      <p:sp>
        <p:nvSpPr>
          <p:cNvPr id="235" name="文本框 234"/>
          <p:cNvSpPr txBox="1"/>
          <p:nvPr/>
        </p:nvSpPr>
        <p:spPr>
          <a:xfrm>
            <a:off x="3960495" y="1934210"/>
            <a:ext cx="280670"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33" name="图片 32"/>
          <p:cNvPicPr/>
          <p:nvPr/>
        </p:nvPicPr>
        <p:blipFill>
          <a:blip r:embed="rId5"/>
          <a:stretch>
            <a:fillRect/>
          </a:stretch>
        </p:blipFill>
        <p:spPr>
          <a:xfrm>
            <a:off x="4325620" y="1840230"/>
            <a:ext cx="642620" cy="433070"/>
          </a:xfrm>
          <a:prstGeom prst="rect">
            <a:avLst/>
          </a:prstGeom>
          <a:noFill/>
          <a:ln w="9525">
            <a:noFill/>
          </a:ln>
        </p:spPr>
      </p:pic>
      <p:sp>
        <p:nvSpPr>
          <p:cNvPr id="236" name="文本框 235"/>
          <p:cNvSpPr txBox="1"/>
          <p:nvPr/>
        </p:nvSpPr>
        <p:spPr>
          <a:xfrm>
            <a:off x="4968240" y="191706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-6.46</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4" name="图片 33"/>
          <p:cNvPicPr/>
          <p:nvPr/>
        </p:nvPicPr>
        <p:blipFill>
          <a:blip r:embed="rId6"/>
          <a:stretch>
            <a:fillRect/>
          </a:stretch>
        </p:blipFill>
        <p:spPr>
          <a:xfrm>
            <a:off x="7097395" y="1882775"/>
            <a:ext cx="985520" cy="448310"/>
          </a:xfrm>
          <a:prstGeom prst="rect">
            <a:avLst/>
          </a:prstGeom>
          <a:noFill/>
          <a:ln w="9525">
            <a:noFill/>
          </a:ln>
        </p:spPr>
      </p:pic>
      <p:sp>
        <p:nvSpPr>
          <p:cNvPr id="237" name="文本框 236"/>
          <p:cNvSpPr txBox="1"/>
          <p:nvPr/>
        </p:nvSpPr>
        <p:spPr>
          <a:xfrm>
            <a:off x="8082915" y="1917065"/>
            <a:ext cx="145859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-12.4</a:t>
            </a:r>
            <a:r>
              <a:rPr lang="zh-CN" sz="2000" b="0">
                <a:latin typeface="微软雅黑" panose="020B0503020204020204" charset="-122"/>
                <a:ea typeface="微软雅黑" panose="020B0503020204020204" charset="-122"/>
                <a:cs typeface="微软雅黑" panose="020B0503020204020204" charset="-122"/>
              </a:rPr>
              <a:t>得</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5" name="图片 34"/>
          <p:cNvPicPr/>
          <p:nvPr/>
        </p:nvPicPr>
        <p:blipFill>
          <a:blip r:embed="rId7"/>
          <a:stretch>
            <a:fillRect/>
          </a:stretch>
        </p:blipFill>
        <p:spPr>
          <a:xfrm>
            <a:off x="9460865" y="1841500"/>
            <a:ext cx="664210" cy="510540"/>
          </a:xfrm>
          <a:prstGeom prst="rect">
            <a:avLst/>
          </a:prstGeom>
          <a:noFill/>
          <a:ln w="9525">
            <a:noFill/>
          </a:ln>
        </p:spPr>
      </p:pic>
      <p:sp>
        <p:nvSpPr>
          <p:cNvPr id="238" name="文本框 237"/>
          <p:cNvSpPr txBox="1"/>
          <p:nvPr/>
        </p:nvSpPr>
        <p:spPr>
          <a:xfrm>
            <a:off x="10266680" y="1962785"/>
            <a:ext cx="387985"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36" name="图片 35"/>
          <p:cNvPicPr/>
          <p:nvPr/>
        </p:nvPicPr>
        <p:blipFill>
          <a:blip r:embed="rId8"/>
          <a:stretch>
            <a:fillRect/>
          </a:stretch>
        </p:blipFill>
        <p:spPr>
          <a:xfrm>
            <a:off x="10681970" y="1962785"/>
            <a:ext cx="609600" cy="527050"/>
          </a:xfrm>
          <a:prstGeom prst="rect">
            <a:avLst/>
          </a:prstGeom>
          <a:noFill/>
          <a:ln w="9525">
            <a:noFill/>
          </a:ln>
        </p:spPr>
      </p:pic>
      <p:sp>
        <p:nvSpPr>
          <p:cNvPr id="239" name="文本框 238"/>
          <p:cNvSpPr txBox="1"/>
          <p:nvPr/>
        </p:nvSpPr>
        <p:spPr>
          <a:xfrm>
            <a:off x="639445" y="235966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37" name="图片 36"/>
          <p:cNvPicPr/>
          <p:nvPr/>
        </p:nvPicPr>
        <p:blipFill>
          <a:blip r:embed="rId9"/>
          <a:stretch>
            <a:fillRect/>
          </a:stretch>
        </p:blipFill>
        <p:spPr>
          <a:xfrm>
            <a:off x="1108710" y="2273300"/>
            <a:ext cx="633730" cy="558800"/>
          </a:xfrm>
          <a:prstGeom prst="rect">
            <a:avLst/>
          </a:prstGeom>
          <a:noFill/>
          <a:ln w="9525">
            <a:noFill/>
          </a:ln>
        </p:spPr>
      </p:pic>
      <p:sp>
        <p:nvSpPr>
          <p:cNvPr id="240" name="文本框 239"/>
          <p:cNvSpPr txBox="1"/>
          <p:nvPr/>
        </p:nvSpPr>
        <p:spPr>
          <a:xfrm>
            <a:off x="1818005" y="2239645"/>
            <a:ext cx="11590020" cy="133604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-11.4</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即此时</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L)</a:t>
            </a:r>
            <a:r>
              <a:rPr lang="zh-CN" sz="2000" b="0">
                <a:latin typeface="微软雅黑" panose="020B0503020204020204" charset="-122"/>
                <a:ea typeface="微软雅黑" panose="020B0503020204020204" charset="-122"/>
                <a:cs typeface="微软雅黑" panose="020B0503020204020204" charset="-122"/>
              </a:rPr>
              <a:t>相比均可忽略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且此时参与配位的</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浓度</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配位</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2-</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39" name="文本框 38"/>
          <p:cNvSpPr txBox="1"/>
          <p:nvPr/>
        </p:nvSpPr>
        <p:spPr>
          <a:xfrm>
            <a:off x="11338560" y="2359660"/>
            <a:ext cx="376555"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40" name="文本框 39"/>
          <p:cNvSpPr txBox="1"/>
          <p:nvPr/>
        </p:nvSpPr>
        <p:spPr>
          <a:xfrm>
            <a:off x="639445" y="2785110"/>
            <a:ext cx="6096000" cy="553085"/>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([FeL]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)=1.0×10</a:t>
            </a:r>
            <a:r>
              <a:rPr lang="en-US" sz="2000" baseline="30000">
                <a:latin typeface="微软雅黑" panose="020B0503020204020204" charset="-122"/>
                <a:ea typeface="微软雅黑" panose="020B0503020204020204" charset="-122"/>
                <a:cs typeface="微软雅黑" panose="020B0503020204020204" charset="-122"/>
                <a:sym typeface="+mn-ea"/>
              </a:rPr>
              <a:t>-4</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41" name="文本框 40"/>
          <p:cNvSpPr txBox="1"/>
          <p:nvPr/>
        </p:nvSpPr>
        <p:spPr>
          <a:xfrm>
            <a:off x="4044950" y="2785110"/>
            <a:ext cx="8375015" cy="55308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因此</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L)≈5.0×10</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=4.9×10</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42" name="文本框 41"/>
          <p:cNvSpPr txBox="1"/>
          <p:nvPr/>
        </p:nvSpPr>
        <p:spPr>
          <a:xfrm>
            <a:off x="639445" y="3279775"/>
            <a:ext cx="10966450" cy="1014730"/>
          </a:xfrm>
          <a:prstGeom prst="rect">
            <a:avLst/>
          </a:prstGeom>
          <a:noFill/>
        </p:spPr>
        <p:txBody>
          <a:bodyPr wrap="square" rtlCol="0" anchor="t">
            <a:spAutoFit/>
          </a:bodyPr>
          <a:p>
            <a:pPr indent="0" fontAlgn="auto">
              <a:lnSpc>
                <a:spcPct val="150000"/>
              </a:lnSpc>
            </a:pP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)≈10</a:t>
            </a:r>
            <a:r>
              <a:rPr lang="en-US" sz="2000" baseline="30000">
                <a:latin typeface="微软雅黑" panose="020B0503020204020204" charset="-122"/>
                <a:ea typeface="微软雅黑" panose="020B0503020204020204" charset="-122"/>
                <a:cs typeface="微软雅黑" panose="020B0503020204020204" charset="-122"/>
                <a:sym typeface="+mn-ea"/>
              </a:rPr>
              <a:t>-6.46</a:t>
            </a:r>
            <a:r>
              <a:rPr lang="en-US" sz="2000">
                <a:latin typeface="微软雅黑" panose="020B0503020204020204" charset="-122"/>
                <a:ea typeface="微软雅黑" panose="020B0503020204020204" charset="-122"/>
                <a:cs typeface="微软雅黑" panose="020B0503020204020204" charset="-122"/>
                <a:sym typeface="+mn-ea"/>
              </a:rPr>
              <a:t>×4.9×10</a:t>
            </a:r>
            <a:r>
              <a:rPr lang="en-US" sz="2000" baseline="30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=4.9×10</a:t>
            </a:r>
            <a:r>
              <a:rPr lang="en-US" sz="2000" baseline="30000">
                <a:latin typeface="微软雅黑" panose="020B0503020204020204" charset="-122"/>
                <a:ea typeface="微软雅黑" panose="020B0503020204020204" charset="-122"/>
                <a:cs typeface="微软雅黑" panose="020B0503020204020204" charset="-122"/>
                <a:sym typeface="+mn-ea"/>
              </a:rPr>
              <a:t>-9.46</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所以有</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L)&gt;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([FeL]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)&gt;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)&gt;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(OH</a:t>
            </a:r>
            <a:r>
              <a:rPr lang="en-US" sz="2000" baseline="30000">
                <a:latin typeface="微软雅黑" panose="020B0503020204020204" charset="-122"/>
                <a:ea typeface="微软雅黑" panose="020B0503020204020204" charset="-122"/>
                <a:cs typeface="微软雅黑" panose="020B0503020204020204" charset="-122"/>
                <a:sym typeface="+mn-ea"/>
              </a:rPr>
              <a:t>-</a:t>
            </a:r>
            <a:endParaRPr lang="en-US" sz="2000" baseline="300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错误</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44" name="文本框 43"/>
          <p:cNvSpPr txBox="1"/>
          <p:nvPr/>
        </p:nvSpPr>
        <p:spPr>
          <a:xfrm>
            <a:off x="11291570" y="3395345"/>
            <a:ext cx="498475"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45" name="文本框 44"/>
          <p:cNvSpPr txBox="1"/>
          <p:nvPr/>
        </p:nvSpPr>
        <p:spPr>
          <a:xfrm>
            <a:off x="1547495" y="3864610"/>
            <a:ext cx="871918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当溶液</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在</a:t>
            </a:r>
            <a:r>
              <a:rPr lang="en-US" sz="2000" b="0">
                <a:latin typeface="微软雅黑" panose="020B0503020204020204" charset="-122"/>
                <a:ea typeface="微软雅黑" panose="020B0503020204020204" charset="-122"/>
                <a:cs typeface="微软雅黑" panose="020B0503020204020204" charset="-122"/>
              </a:rPr>
              <a:t>9.5~10.5</a:t>
            </a:r>
            <a:r>
              <a:rPr lang="zh-CN" sz="2000" b="0">
                <a:latin typeface="微软雅黑" panose="020B0503020204020204" charset="-122"/>
                <a:ea typeface="微软雅黑" panose="020B0503020204020204" charset="-122"/>
                <a:cs typeface="微软雅黑" panose="020B0503020204020204" charset="-122"/>
              </a:rPr>
              <a:t>之间时</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-10.5</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)&lt;10</a:t>
            </a:r>
            <a:r>
              <a:rPr lang="en-US" sz="2000" b="0" baseline="30000">
                <a:latin typeface="微软雅黑" panose="020B0503020204020204" charset="-122"/>
                <a:ea typeface="微软雅黑" panose="020B0503020204020204" charset="-122"/>
                <a:cs typeface="微软雅黑" panose="020B0503020204020204" charset="-122"/>
              </a:rPr>
              <a:t>-9.5</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6" name="图片 45"/>
          <p:cNvPicPr/>
          <p:nvPr/>
        </p:nvPicPr>
        <p:blipFill>
          <a:blip r:embed="rId7"/>
          <a:stretch>
            <a:fillRect/>
          </a:stretch>
        </p:blipFill>
        <p:spPr>
          <a:xfrm>
            <a:off x="9460865" y="3865245"/>
            <a:ext cx="473710" cy="389890"/>
          </a:xfrm>
          <a:prstGeom prst="rect">
            <a:avLst/>
          </a:prstGeom>
          <a:noFill/>
          <a:ln w="9525">
            <a:noFill/>
          </a:ln>
        </p:spPr>
      </p:pic>
      <p:sp>
        <p:nvSpPr>
          <p:cNvPr id="241" name="文本框 240"/>
          <p:cNvSpPr txBox="1"/>
          <p:nvPr/>
        </p:nvSpPr>
        <p:spPr>
          <a:xfrm>
            <a:off x="10048240" y="3926205"/>
            <a:ext cx="359410"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47" name="图片 46"/>
          <p:cNvPicPr/>
          <p:nvPr/>
        </p:nvPicPr>
        <p:blipFill>
          <a:blip r:embed="rId8"/>
          <a:stretch>
            <a:fillRect/>
          </a:stretch>
        </p:blipFill>
        <p:spPr>
          <a:xfrm>
            <a:off x="10534650" y="3865245"/>
            <a:ext cx="360680" cy="403860"/>
          </a:xfrm>
          <a:prstGeom prst="rect">
            <a:avLst/>
          </a:prstGeom>
          <a:noFill/>
          <a:ln w="9525">
            <a:noFill/>
          </a:ln>
        </p:spPr>
      </p:pic>
      <p:sp>
        <p:nvSpPr>
          <p:cNvPr id="242" name="文本框 241"/>
          <p:cNvSpPr txBox="1"/>
          <p:nvPr/>
        </p:nvSpPr>
        <p:spPr>
          <a:xfrm>
            <a:off x="639445" y="435165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10</a:t>
            </a:r>
            <a:r>
              <a:rPr lang="en-US" sz="2000" b="0" baseline="30000">
                <a:latin typeface="微软雅黑" panose="020B0503020204020204" charset="-122"/>
                <a:ea typeface="微软雅黑" panose="020B0503020204020204" charset="-122"/>
                <a:cs typeface="Times New Roman" panose="02020603050405020304" charset="0"/>
              </a:rPr>
              <a:t>-2.9</a:t>
            </a:r>
            <a:r>
              <a:rPr lang="en-US" sz="2000" b="0">
                <a:latin typeface="微软雅黑" panose="020B0503020204020204" charset="-122"/>
                <a:ea typeface="微软雅黑" panose="020B0503020204020204" charset="-122"/>
                <a:cs typeface="Times New Roman" panose="02020603050405020304" charset="0"/>
              </a:rPr>
              <a:t>&lt;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8" name="图片 47"/>
          <p:cNvPicPr/>
          <p:nvPr/>
        </p:nvPicPr>
        <p:blipFill>
          <a:blip r:embed="rId7"/>
          <a:stretch>
            <a:fillRect/>
          </a:stretch>
        </p:blipFill>
        <p:spPr>
          <a:xfrm>
            <a:off x="1630680" y="4293870"/>
            <a:ext cx="612775" cy="447675"/>
          </a:xfrm>
          <a:prstGeom prst="rect">
            <a:avLst/>
          </a:prstGeom>
          <a:noFill/>
          <a:ln w="9525">
            <a:noFill/>
          </a:ln>
        </p:spPr>
      </p:pic>
      <p:sp>
        <p:nvSpPr>
          <p:cNvPr id="243" name="文本框 242"/>
          <p:cNvSpPr txBox="1"/>
          <p:nvPr/>
        </p:nvSpPr>
        <p:spPr>
          <a:xfrm>
            <a:off x="2282190" y="4342765"/>
            <a:ext cx="905637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&lt;10</a:t>
            </a:r>
            <a:r>
              <a:rPr lang="en-US" sz="2000" b="0" baseline="30000">
                <a:latin typeface="微软雅黑" panose="020B0503020204020204" charset="-122"/>
                <a:ea typeface="微软雅黑" panose="020B0503020204020204" charset="-122"/>
                <a:cs typeface="微软雅黑" panose="020B0503020204020204" charset="-122"/>
              </a:rPr>
              <a:t>-1.9</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在</a:t>
            </a:r>
            <a:r>
              <a:rPr lang="en-US" sz="2000" b="0">
                <a:latin typeface="微软雅黑" panose="020B0503020204020204" charset="-122"/>
                <a:ea typeface="微软雅黑" panose="020B0503020204020204" charset="-122"/>
                <a:cs typeface="微软雅黑" panose="020B0503020204020204" charset="-122"/>
              </a:rPr>
              <a:t>9.5~10.5</a:t>
            </a:r>
            <a:r>
              <a:rPr lang="zh-CN" sz="2000" b="0">
                <a:latin typeface="微软雅黑" panose="020B0503020204020204" charset="-122"/>
                <a:ea typeface="微软雅黑" panose="020B0503020204020204" charset="-122"/>
                <a:cs typeface="微软雅黑" panose="020B0503020204020204" charset="-122"/>
              </a:rPr>
              <a:t>之间时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不是含</a:t>
            </a:r>
            <a:r>
              <a:rPr lang="en-US" sz="2000" b="0">
                <a:latin typeface="微软雅黑" panose="020B0503020204020204" charset="-122"/>
                <a:ea typeface="微软雅黑" panose="020B0503020204020204" charset="-122"/>
                <a:cs typeface="微软雅黑" panose="020B0503020204020204" charset="-122"/>
              </a:rPr>
              <a:t>L</a:t>
            </a:r>
            <a:r>
              <a:rPr lang="zh-CN" sz="2000" b="0">
                <a:latin typeface="微软雅黑" panose="020B0503020204020204" charset="-122"/>
                <a:ea typeface="微软雅黑" panose="020B0503020204020204" charset="-122"/>
                <a:cs typeface="微软雅黑" panose="020B0503020204020204" charset="-122"/>
              </a:rPr>
              <a:t>的主要物种</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49" name="文本框 48"/>
          <p:cNvSpPr txBox="1"/>
          <p:nvPr/>
        </p:nvSpPr>
        <p:spPr>
          <a:xfrm>
            <a:off x="11122025" y="3912235"/>
            <a:ext cx="545465" cy="368300"/>
          </a:xfrm>
          <a:prstGeom prst="rect">
            <a:avLst/>
          </a:prstGeom>
          <a:noFill/>
        </p:spPr>
        <p:txBody>
          <a:bodyPr wrap="square" rtlCol="0" anchor="t">
            <a:spAutoFit/>
          </a:bodyPr>
          <a:p>
            <a:r>
              <a:rPr lang="zh-CN">
                <a:latin typeface="微软雅黑" panose="020B0503020204020204" charset="-122"/>
                <a:ea typeface="微软雅黑" panose="020B0503020204020204" charset="-122"/>
                <a:cs typeface="方正楷体_GBK" charset="0"/>
                <a:sym typeface="+mn-ea"/>
              </a:rPr>
              <a:t>得</a:t>
            </a:r>
            <a:r>
              <a:rPr lang="en-US">
                <a:latin typeface="方正楷体_GBK" charset="0"/>
                <a:ea typeface="宋体" panose="02010600030101010101" pitchFamily="2" charset="-122"/>
                <a:cs typeface="Times New Roman" panose="02020603050405020304" charset="0"/>
                <a:sym typeface="+mn-ea"/>
              </a:rPr>
              <a:t>,</a:t>
            </a:r>
            <a:endParaRPr lang="en-US" altLang="en-US">
              <a:latin typeface="方正楷体_GBK" charset="0"/>
              <a:ea typeface="宋体" panose="02010600030101010101" pitchFamily="2" charset="-122"/>
              <a:cs typeface="Times New Roman" panose="02020603050405020304" charset="0"/>
              <a:sym typeface="+mn-ea"/>
            </a:endParaRPr>
          </a:p>
        </p:txBody>
      </p:sp>
      <p:sp>
        <p:nvSpPr>
          <p:cNvPr id="50" name="文本框 49"/>
          <p:cNvSpPr txBox="1"/>
          <p:nvPr/>
        </p:nvSpPr>
        <p:spPr>
          <a:xfrm>
            <a:off x="639445" y="4750435"/>
            <a:ext cx="592137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当</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([FeL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([FeL]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反应的平衡常数</a:t>
            </a:r>
            <a:r>
              <a:rPr lang="en-US" sz="2000" b="0" i="1">
                <a:latin typeface="微软雅黑" panose="020B0503020204020204" charset="-122"/>
                <a:ea typeface="微软雅黑" panose="020B0503020204020204" charset="-122"/>
                <a:cs typeface="微软雅黑" panose="020B0503020204020204" charset="-122"/>
              </a:rPr>
              <a:t>K</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1" name="图片 50"/>
          <p:cNvPicPr/>
          <p:nvPr/>
        </p:nvPicPr>
        <p:blipFill>
          <a:blip r:embed="rId10"/>
          <a:stretch>
            <a:fillRect/>
          </a:stretch>
        </p:blipFill>
        <p:spPr>
          <a:xfrm>
            <a:off x="5719445" y="4750435"/>
            <a:ext cx="878840" cy="435610"/>
          </a:xfrm>
          <a:prstGeom prst="rect">
            <a:avLst/>
          </a:prstGeom>
          <a:noFill/>
          <a:ln w="9525">
            <a:noFill/>
          </a:ln>
        </p:spPr>
      </p:pic>
      <p:sp>
        <p:nvSpPr>
          <p:cNvPr id="244" name="文本框 243"/>
          <p:cNvSpPr txBox="1"/>
          <p:nvPr/>
        </p:nvSpPr>
        <p:spPr>
          <a:xfrm>
            <a:off x="6635115" y="4780915"/>
            <a:ext cx="462915"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52" name="图片 51"/>
          <p:cNvPicPr/>
          <p:nvPr/>
        </p:nvPicPr>
        <p:blipFill>
          <a:blip r:embed="rId11"/>
          <a:stretch>
            <a:fillRect/>
          </a:stretch>
        </p:blipFill>
        <p:spPr>
          <a:xfrm>
            <a:off x="7019925" y="4691380"/>
            <a:ext cx="591185" cy="457835"/>
          </a:xfrm>
          <a:prstGeom prst="rect">
            <a:avLst/>
          </a:prstGeom>
          <a:noFill/>
          <a:ln w="9525">
            <a:noFill/>
          </a:ln>
        </p:spPr>
      </p:pic>
      <p:sp>
        <p:nvSpPr>
          <p:cNvPr id="245" name="文本框 244"/>
          <p:cNvSpPr txBox="1"/>
          <p:nvPr/>
        </p:nvSpPr>
        <p:spPr>
          <a:xfrm>
            <a:off x="7874000" y="475043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观察题图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此时溶液的</a:t>
            </a:r>
            <a:r>
              <a:rPr lang="en-US" sz="2000" b="0">
                <a:latin typeface="微软雅黑" panose="020B0503020204020204" charset="-122"/>
                <a:ea typeface="微软雅黑" panose="020B0503020204020204" charset="-122"/>
                <a:cs typeface="微软雅黑" panose="020B0503020204020204" charset="-122"/>
              </a:rPr>
              <a:t>pH=4,</a:t>
            </a:r>
            <a:r>
              <a:rPr lang="zh-CN" sz="2000" b="0">
                <a:latin typeface="微软雅黑" panose="020B0503020204020204" charset="-122"/>
                <a:ea typeface="微软雅黑" panose="020B0503020204020204" charset="-122"/>
                <a:cs typeface="微软雅黑" panose="020B0503020204020204" charset="-122"/>
              </a:rPr>
              <a:t>则</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3" name="图片 52"/>
          <p:cNvPicPr/>
          <p:nvPr/>
        </p:nvPicPr>
        <p:blipFill>
          <a:blip r:embed="rId3"/>
          <a:stretch>
            <a:fillRect/>
          </a:stretch>
        </p:blipFill>
        <p:spPr>
          <a:xfrm>
            <a:off x="719455" y="5314950"/>
            <a:ext cx="589280" cy="493395"/>
          </a:xfrm>
          <a:prstGeom prst="rect">
            <a:avLst/>
          </a:prstGeom>
          <a:noFill/>
          <a:ln w="9525">
            <a:noFill/>
          </a:ln>
        </p:spPr>
      </p:pic>
      <p:sp>
        <p:nvSpPr>
          <p:cNvPr id="246" name="文本框 245"/>
          <p:cNvSpPr txBox="1"/>
          <p:nvPr/>
        </p:nvSpPr>
        <p:spPr>
          <a:xfrm>
            <a:off x="1480820" y="542163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54" name="图片 53"/>
          <p:cNvPicPr/>
          <p:nvPr/>
        </p:nvPicPr>
        <p:blipFill>
          <a:blip r:embed="rId4"/>
          <a:stretch>
            <a:fillRect/>
          </a:stretch>
        </p:blipFill>
        <p:spPr>
          <a:xfrm>
            <a:off x="1818005" y="5306060"/>
            <a:ext cx="569595" cy="483870"/>
          </a:xfrm>
          <a:prstGeom prst="rect">
            <a:avLst/>
          </a:prstGeom>
          <a:noFill/>
          <a:ln w="9525">
            <a:noFill/>
          </a:ln>
        </p:spPr>
      </p:pic>
      <p:sp>
        <p:nvSpPr>
          <p:cNvPr id="247" name="文本框 246"/>
          <p:cNvSpPr txBox="1"/>
          <p:nvPr/>
        </p:nvSpPr>
        <p:spPr>
          <a:xfrm>
            <a:off x="2387600" y="54216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=10</a:t>
            </a:r>
            <a:r>
              <a:rPr lang="en-US" sz="2000" b="0" baseline="30000">
                <a:latin typeface="微软雅黑" panose="020B0503020204020204" charset="-122"/>
                <a:ea typeface="微软雅黑" panose="020B0503020204020204" charset="-122"/>
                <a:cs typeface="Times New Roman" panose="02020603050405020304" charset="0"/>
              </a:rPr>
              <a:t>-3.46</a:t>
            </a:r>
            <a:r>
              <a:rPr lang="en-US" b="0">
                <a:latin typeface="方正楷体_GBK" charset="0"/>
                <a:ea typeface="宋体" panose="02010600030101010101" pitchFamily="2" charset="-122"/>
                <a:cs typeface="Times New Roman" panose="02020603050405020304" charset="0"/>
              </a:rPr>
              <a:t>,</a:t>
            </a:r>
            <a:endParaRPr lang="en-US" altLang="en-US" b="0">
              <a:latin typeface="方正楷体_GBK" charset="0"/>
              <a:ea typeface="宋体" panose="02010600030101010101" pitchFamily="2" charset="-122"/>
              <a:cs typeface="Times New Roman" panose="02020603050405020304" charset="0"/>
            </a:endParaRPr>
          </a:p>
        </p:txBody>
      </p:sp>
      <p:pic>
        <p:nvPicPr>
          <p:cNvPr id="55" name="图片 54"/>
          <p:cNvPicPr/>
          <p:nvPr/>
        </p:nvPicPr>
        <p:blipFill>
          <a:blip r:embed="rId7"/>
          <a:stretch>
            <a:fillRect/>
          </a:stretch>
        </p:blipFill>
        <p:spPr>
          <a:xfrm>
            <a:off x="3589655" y="5314315"/>
            <a:ext cx="542290" cy="506095"/>
          </a:xfrm>
          <a:prstGeom prst="rect">
            <a:avLst/>
          </a:prstGeom>
          <a:noFill/>
          <a:ln w="9525">
            <a:noFill/>
          </a:ln>
        </p:spPr>
      </p:pic>
      <p:sp>
        <p:nvSpPr>
          <p:cNvPr id="248" name="文本框 247"/>
          <p:cNvSpPr txBox="1"/>
          <p:nvPr/>
        </p:nvSpPr>
        <p:spPr>
          <a:xfrm>
            <a:off x="4241165" y="546100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56" name="图片 55"/>
          <p:cNvPicPr/>
          <p:nvPr/>
        </p:nvPicPr>
        <p:blipFill>
          <a:blip r:embed="rId8"/>
          <a:stretch>
            <a:fillRect/>
          </a:stretch>
        </p:blipFill>
        <p:spPr>
          <a:xfrm>
            <a:off x="4584065" y="5315585"/>
            <a:ext cx="581660" cy="504825"/>
          </a:xfrm>
          <a:prstGeom prst="rect">
            <a:avLst/>
          </a:prstGeom>
          <a:noFill/>
          <a:ln w="9525">
            <a:noFill/>
          </a:ln>
        </p:spPr>
      </p:pic>
      <p:sp>
        <p:nvSpPr>
          <p:cNvPr id="249" name="文本框 248"/>
          <p:cNvSpPr txBox="1"/>
          <p:nvPr/>
        </p:nvSpPr>
        <p:spPr>
          <a:xfrm>
            <a:off x="5261610" y="54216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-8.4</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因为</a:t>
            </a:r>
            <a:r>
              <a:rPr lang="en-US" sz="2000" b="0" i="1">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0</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L)=5×10</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57" name="文本框 56"/>
          <p:cNvSpPr txBox="1"/>
          <p:nvPr/>
        </p:nvSpPr>
        <p:spPr>
          <a:xfrm>
            <a:off x="9541510" y="542163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则此时溶液中的</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032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 name="文本框 2"/>
          <p:cNvSpPr txBox="1"/>
          <p:nvPr/>
        </p:nvSpPr>
        <p:spPr>
          <a:xfrm>
            <a:off x="487680" y="1039495"/>
            <a:ext cx="6096000" cy="398780"/>
          </a:xfrm>
          <a:prstGeom prst="rect">
            <a:avLst/>
          </a:prstGeom>
          <a:noFill/>
        </p:spPr>
        <p:txBody>
          <a:bodyPr wrap="square" rtlCol="0" anchor="t">
            <a:spAutoFit/>
          </a:bodyPr>
          <a:p>
            <a:pPr indent="0"/>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249" name="文本框 248"/>
          <p:cNvSpPr txBox="1"/>
          <p:nvPr/>
        </p:nvSpPr>
        <p:spPr>
          <a:xfrm>
            <a:off x="1223645" y="1031875"/>
            <a:ext cx="11865610" cy="492760"/>
          </a:xfrm>
          <a:prstGeom prst="rect">
            <a:avLst/>
          </a:prstGeom>
          <a:noFill/>
          <a:ln w="9525">
            <a:noFill/>
          </a:ln>
        </p:spPr>
        <p:txBody>
          <a:bodyPr>
            <a:noAutofit/>
          </a:bodyPr>
          <a:p>
            <a:pPr indent="0"/>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浓度均小于</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可忽略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此时</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配位</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)=2×1.0×10</a:t>
            </a:r>
            <a:r>
              <a:rPr lang="en-US" sz="2000" b="0" baseline="30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+1×1.0×10</a:t>
            </a:r>
            <a:r>
              <a:rPr lang="en-US" sz="2000" b="0" baseline="30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1668145" y="2051685"/>
            <a:ext cx="982345" cy="391160"/>
          </a:xfrm>
          <a:prstGeom prst="rect">
            <a:avLst/>
          </a:prstGeom>
          <a:noFill/>
          <a:ln w="9525">
            <a:noFill/>
          </a:ln>
        </p:spPr>
      </p:pic>
      <p:sp>
        <p:nvSpPr>
          <p:cNvPr id="250" name="文本框 249"/>
          <p:cNvSpPr txBox="1"/>
          <p:nvPr/>
        </p:nvSpPr>
        <p:spPr>
          <a:xfrm>
            <a:off x="2748280" y="205168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得</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3987800" y="2085975"/>
            <a:ext cx="824230" cy="474980"/>
          </a:xfrm>
          <a:prstGeom prst="rect">
            <a:avLst/>
          </a:prstGeom>
          <a:noFill/>
          <a:ln w="9525">
            <a:noFill/>
          </a:ln>
        </p:spPr>
      </p:pic>
      <p:sp>
        <p:nvSpPr>
          <p:cNvPr id="251" name="文本框 250"/>
          <p:cNvSpPr txBox="1"/>
          <p:nvPr/>
        </p:nvSpPr>
        <p:spPr>
          <a:xfrm>
            <a:off x="4833620" y="2074545"/>
            <a:ext cx="5080000" cy="368300"/>
          </a:xfrm>
          <a:prstGeom prst="rect">
            <a:avLst/>
          </a:prstGeom>
          <a:noFill/>
          <a:ln w="9525">
            <a:noFill/>
          </a:ln>
        </p:spPr>
        <p:txBody>
          <a:bodyPr>
            <a:spAutoFit/>
          </a:bodyPr>
          <a:p>
            <a:pPr indent="0"/>
            <a:r>
              <a:rPr lang="en-US" b="0">
                <a:latin typeface="NEU-BZ" charset="0"/>
                <a:ea typeface="宋体" panose="02010600030101010101" pitchFamily="2" charset="-122"/>
              </a:rPr>
              <a:t>≈</a:t>
            </a:r>
            <a:endParaRPr lang="en-US" altLang="en-US" b="0">
              <a:latin typeface="NEU-BZ" charset="0"/>
              <a:ea typeface="宋体" panose="02010600030101010101" pitchFamily="2" charset="-122"/>
            </a:endParaRPr>
          </a:p>
        </p:txBody>
      </p:sp>
      <p:pic>
        <p:nvPicPr>
          <p:cNvPr id="7" name="图片 6"/>
          <p:cNvPicPr/>
          <p:nvPr/>
        </p:nvPicPr>
        <p:blipFill>
          <a:blip r:embed="rId3"/>
          <a:stretch>
            <a:fillRect/>
          </a:stretch>
        </p:blipFill>
        <p:spPr>
          <a:xfrm>
            <a:off x="5205095" y="2085975"/>
            <a:ext cx="1096645" cy="482600"/>
          </a:xfrm>
          <a:prstGeom prst="rect">
            <a:avLst/>
          </a:prstGeom>
          <a:noFill/>
          <a:ln w="9525">
            <a:noFill/>
          </a:ln>
        </p:spPr>
      </p:pic>
      <p:sp>
        <p:nvSpPr>
          <p:cNvPr id="252" name="文本框 251"/>
          <p:cNvSpPr txBox="1"/>
          <p:nvPr/>
        </p:nvSpPr>
        <p:spPr>
          <a:xfrm>
            <a:off x="6301740" y="2162175"/>
            <a:ext cx="5080000" cy="398780"/>
          </a:xfrm>
          <a:prstGeom prst="rect">
            <a:avLst/>
          </a:prstGeom>
          <a:noFill/>
          <a:ln w="9525">
            <a:noFill/>
          </a:ln>
        </p:spPr>
        <p:txBody>
          <a:bodyPr>
            <a:spAutoFit/>
          </a:bodyPr>
          <a:p>
            <a:pPr indent="0"/>
            <a:r>
              <a:rPr lang="en-US" b="0">
                <a:latin typeface="NEU-BZ" charset="0"/>
                <a:cs typeface="方正楷体_GBK" charset="0"/>
              </a:rPr>
              <a:t> </a:t>
            </a:r>
            <a:r>
              <a:rPr lang="en-US" sz="2000" b="0">
                <a:latin typeface="微软雅黑" panose="020B0503020204020204" charset="-122"/>
                <a:ea typeface="微软雅黑" panose="020B0503020204020204" charset="-122"/>
                <a:cs typeface="微软雅黑" panose="020B0503020204020204" charset="-122"/>
              </a:rPr>
              <a:t>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=4.7×10</a:t>
            </a:r>
            <a:r>
              <a:rPr lang="en-US" sz="2000" b="0" baseline="30000">
                <a:latin typeface="微软雅黑" panose="020B0503020204020204" charset="-122"/>
                <a:ea typeface="微软雅黑" panose="020B0503020204020204" charset="-122"/>
                <a:cs typeface="微软雅黑" panose="020B0503020204020204" charset="-122"/>
              </a:rPr>
              <a:t>-14.86</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i="1">
                <a:latin typeface="微软雅黑" panose="020B0503020204020204" charset="-122"/>
                <a:ea typeface="微软雅黑" panose="020B0503020204020204" charset="-122"/>
                <a:cs typeface="微软雅黑" panose="020B0503020204020204" charset="-122"/>
              </a:rPr>
              <a:t>K</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4"/>
          <a:stretch>
            <a:fillRect/>
          </a:stretch>
        </p:blipFill>
        <p:spPr>
          <a:xfrm>
            <a:off x="10471150" y="2161540"/>
            <a:ext cx="592455" cy="399415"/>
          </a:xfrm>
          <a:prstGeom prst="rect">
            <a:avLst/>
          </a:prstGeom>
          <a:noFill/>
          <a:ln w="9525">
            <a:noFill/>
          </a:ln>
        </p:spPr>
      </p:pic>
      <p:sp>
        <p:nvSpPr>
          <p:cNvPr id="253" name="文本框 252"/>
          <p:cNvSpPr txBox="1"/>
          <p:nvPr/>
        </p:nvSpPr>
        <p:spPr>
          <a:xfrm>
            <a:off x="487680" y="2450465"/>
            <a:ext cx="11362055" cy="339471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≈2.1×10</a:t>
            </a:r>
            <a:r>
              <a:rPr lang="en-US" sz="2000" b="0" baseline="30000">
                <a:latin typeface="微软雅黑" panose="020B0503020204020204" charset="-122"/>
                <a:ea typeface="微软雅黑" panose="020B0503020204020204" charset="-122"/>
                <a:cs typeface="微软雅黑" panose="020B0503020204020204" charset="-122"/>
              </a:rPr>
              <a:t>13.86</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K</a:t>
            </a:r>
            <a:r>
              <a:rPr lang="en-US" sz="2000" b="0">
                <a:latin typeface="微软雅黑" panose="020B0503020204020204" charset="-122"/>
                <a:ea typeface="微软雅黑" panose="020B0503020204020204" charset="-122"/>
                <a:cs typeface="微软雅黑" panose="020B0503020204020204" charset="-122"/>
              </a:rPr>
              <a:t>≈lg</a:t>
            </a:r>
            <a:r>
              <a:rPr lang="en-US" sz="2000" b="0">
                <a:latin typeface="微软雅黑" panose="020B0503020204020204" charset="-122"/>
                <a:ea typeface="微软雅黑" panose="020B0503020204020204" charset="-122"/>
                <a:cs typeface="微软雅黑" panose="020B0503020204020204" charset="-122"/>
              </a:rPr>
              <a:t> 2+13.86=14.16≈14</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由题图可知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a:t>
            </a:r>
            <a:r>
              <a:rPr lang="en-US" sz="2000" b="0">
                <a:latin typeface="微软雅黑" panose="020B0503020204020204" charset="-122"/>
                <a:ea typeface="微软雅黑" panose="020B0503020204020204" charset="-122"/>
                <a:cs typeface="微软雅黑" panose="020B0503020204020204" charset="-122"/>
              </a:rPr>
              <a:t>pH=10</a:t>
            </a:r>
            <a:r>
              <a:rPr lang="zh-CN" sz="2000" b="0">
                <a:latin typeface="微软雅黑" panose="020B0503020204020204" charset="-122"/>
                <a:ea typeface="微软雅黑" panose="020B0503020204020204" charset="-122"/>
                <a:cs typeface="微软雅黑" panose="020B0503020204020204" charset="-122"/>
              </a:rPr>
              <a:t>时含</a:t>
            </a:r>
            <a:r>
              <a:rPr lang="en-US" sz="2000" b="0">
                <a:latin typeface="微软雅黑" panose="020B0503020204020204" charset="-122"/>
                <a:ea typeface="微软雅黑" panose="020B0503020204020204" charset="-122"/>
                <a:cs typeface="微软雅黑" panose="020B0503020204020204" charset="-122"/>
              </a:rPr>
              <a:t>Fe</a:t>
            </a:r>
            <a:r>
              <a:rPr lang="zh-CN" sz="2000" b="0">
                <a:latin typeface="微软雅黑" panose="020B0503020204020204" charset="-122"/>
                <a:ea typeface="微软雅黑" panose="020B0503020204020204" charset="-122"/>
                <a:cs typeface="微软雅黑" panose="020B0503020204020204" charset="-122"/>
              </a:rPr>
              <a:t>物种为</a:t>
            </a:r>
            <a:r>
              <a:rPr lang="en-US" sz="2000" b="0">
                <a:latin typeface="微软雅黑" panose="020B0503020204020204" charset="-122"/>
                <a:ea typeface="微软雅黑" panose="020B0503020204020204" charset="-122"/>
                <a:cs typeface="微软雅黑" panose="020B0503020204020204" charset="-122"/>
              </a:rPr>
              <a:t>[FeL</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[FeL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且它们的浓度均为</a:t>
            </a: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配位</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)=3×1.0×10</a:t>
            </a:r>
            <a:r>
              <a:rPr lang="en-US" sz="2000" b="0" baseline="30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+2×1.0×10</a:t>
            </a:r>
            <a:r>
              <a:rPr lang="en-US" sz="2000" b="0" baseline="30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=5.0×10</a:t>
            </a:r>
            <a:r>
              <a:rPr lang="en-US" sz="2000" b="0" baseline="30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错误。</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487680" y="1428115"/>
            <a:ext cx="11362055" cy="1014730"/>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=3.0×10</a:t>
            </a:r>
            <a:r>
              <a:rPr lang="en-US" sz="2000" baseline="30000">
                <a:latin typeface="微软雅黑" panose="020B0503020204020204" charset="-122"/>
                <a:ea typeface="微软雅黑" panose="020B0503020204020204" charset="-122"/>
                <a:cs typeface="微软雅黑" panose="020B0503020204020204" charset="-122"/>
                <a:sym typeface="+mn-ea"/>
              </a:rPr>
              <a:t>-4</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则此时溶液中</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L)≈5.0×10</a:t>
            </a:r>
            <a:r>
              <a:rPr lang="en-US" sz="2000" baseline="30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-3×10</a:t>
            </a:r>
            <a:r>
              <a:rPr lang="en-US" sz="2000" baseline="30000">
                <a:latin typeface="微软雅黑" panose="020B0503020204020204" charset="-122"/>
                <a:ea typeface="微软雅黑" panose="020B0503020204020204" charset="-122"/>
                <a:cs typeface="微软雅黑" panose="020B0503020204020204" charset="-122"/>
                <a:sym typeface="+mn-ea"/>
              </a:rPr>
              <a:t>-4</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=4.7×10</a:t>
            </a:r>
            <a:r>
              <a:rPr lang="en-US" sz="2000" baseline="30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且由</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a1</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a2</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253" name="文本框 252"/>
          <p:cNvSpPr txBox="1"/>
          <p:nvPr/>
        </p:nvSpPr>
        <p:spPr>
          <a:xfrm>
            <a:off x="746760" y="101536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考法</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　对数图像</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46760" y="1475740"/>
            <a:ext cx="772922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将溶液中某一微粒的浓度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或某些微粒浓度的比值</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7138670" y="1475740"/>
            <a:ext cx="549910" cy="440055"/>
          </a:xfrm>
          <a:prstGeom prst="rect">
            <a:avLst/>
          </a:prstGeom>
          <a:noFill/>
          <a:ln w="9525">
            <a:noFill/>
          </a:ln>
        </p:spPr>
      </p:pic>
      <p:sp>
        <p:nvSpPr>
          <p:cNvPr id="254" name="文本框 253"/>
          <p:cNvSpPr txBox="1"/>
          <p:nvPr/>
        </p:nvSpPr>
        <p:spPr>
          <a:xfrm>
            <a:off x="565150" y="1936115"/>
            <a:ext cx="3203575" cy="400685"/>
          </a:xfrm>
          <a:prstGeom prst="rect">
            <a:avLst/>
          </a:prstGeom>
          <a:noFill/>
          <a:ln w="9525">
            <a:noFill/>
          </a:ln>
        </p:spPr>
        <p:txBody>
          <a:bodyPr wrap="square">
            <a:noAutofit/>
          </a:bodyPr>
          <a:p>
            <a:pPr indent="0"/>
            <a:r>
              <a:rPr lang="en-US" b="0">
                <a:latin typeface="NEU-BZ" charset="0"/>
                <a:ea typeface="宋体" panose="02010600030101010101" pitchFamily="2" charset="-122"/>
                <a:cs typeface="Times New Roman" panose="02020603050405020304" charset="0"/>
              </a:rPr>
              <a:t> </a:t>
            </a:r>
            <a:r>
              <a:rPr lang="en-US" sz="2000">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得到的粒子浓度对数图像。</a:t>
            </a:r>
            <a:endParaRPr lang="zh-CN" altLang="en-US" sz="2000" b="0">
              <a:latin typeface="微软雅黑" panose="020B0503020204020204" charset="-122"/>
              <a:ea typeface="微软雅黑" panose="020B0503020204020204" charset="-122"/>
              <a:cs typeface="微软雅黑" panose="020B0503020204020204" charset="-122"/>
            </a:endParaRPr>
          </a:p>
          <a:p>
            <a:pPr indent="0"/>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10675620" y="1515745"/>
            <a:ext cx="527685" cy="372745"/>
          </a:xfrm>
          <a:prstGeom prst="rect">
            <a:avLst/>
          </a:prstGeom>
          <a:noFill/>
          <a:ln w="9525">
            <a:noFill/>
          </a:ln>
        </p:spPr>
      </p:pic>
      <p:sp>
        <p:nvSpPr>
          <p:cNvPr id="6" name="文本框 5"/>
          <p:cNvSpPr txBox="1"/>
          <p:nvPr/>
        </p:nvSpPr>
        <p:spPr>
          <a:xfrm>
            <a:off x="7688580" y="1489710"/>
            <a:ext cx="6096000" cy="398780"/>
          </a:xfrm>
          <a:prstGeom prst="rect">
            <a:avLst/>
          </a:prstGeom>
          <a:noFill/>
        </p:spPr>
        <p:txBody>
          <a:bodyPr wrap="square" rtlCol="0">
            <a:spAutoFit/>
          </a:bodyPr>
          <a:p>
            <a:pPr indent="0"/>
            <a:r>
              <a:rPr lang="zh-CN" sz="2000">
                <a:latin typeface="微软雅黑" panose="020B0503020204020204" charset="-122"/>
                <a:ea typeface="微软雅黑" panose="020B0503020204020204" charset="-122"/>
                <a:cs typeface="微软雅黑" panose="020B0503020204020204" charset="-122"/>
                <a:sym typeface="+mn-ea"/>
              </a:rPr>
              <a:t>取常用对数</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即</a:t>
            </a:r>
            <a:r>
              <a:rPr lang="en-US" sz="2000">
                <a:latin typeface="微软雅黑" panose="020B0503020204020204" charset="-122"/>
                <a:ea typeface="微软雅黑" panose="020B0503020204020204" charset="-122"/>
                <a:cs typeface="微软雅黑" panose="020B0503020204020204" charset="-122"/>
                <a:sym typeface="+mn-ea"/>
              </a:rPr>
              <a:t>lg </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或</a:t>
            </a:r>
            <a:r>
              <a:rPr lang="en-US" sz="2000">
                <a:latin typeface="微软雅黑" panose="020B0503020204020204" charset="-122"/>
                <a:ea typeface="微软雅黑" panose="020B0503020204020204" charset="-122"/>
                <a:cs typeface="微软雅黑" panose="020B0503020204020204" charset="-122"/>
                <a:sym typeface="+mn-ea"/>
              </a:rPr>
              <a:t>lg </a:t>
            </a:r>
            <a:endParaRPr 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46760" y="2398395"/>
            <a:ext cx="6524625" cy="227647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应用数学思维正确认识图像中横、纵坐标的含义</a:t>
            </a:r>
            <a:r>
              <a:rPr lang="en-US" sz="2000" b="0">
                <a:latin typeface="微软雅黑" panose="020B0503020204020204" charset="-122"/>
                <a:ea typeface="微软雅黑" panose="020B0503020204020204" charset="-122"/>
                <a:cs typeface="微软雅黑" panose="020B0503020204020204" charset="-122"/>
              </a:rPr>
              <a:t>lg 10</a:t>
            </a:r>
            <a:r>
              <a:rPr lang="en-US" sz="2000" b="0" i="1" baseline="3000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pH=-lg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lg </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ab</a:t>
            </a:r>
            <a:r>
              <a:rPr lang="en-US" sz="2000" b="0">
                <a:latin typeface="微软雅黑" panose="020B0503020204020204" charset="-122"/>
                <a:ea typeface="微软雅黑" panose="020B0503020204020204" charset="-122"/>
                <a:cs typeface="微软雅黑" panose="020B0503020204020204" charset="-122"/>
              </a:rPr>
              <a:t>	lg </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=lg </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2"/>
          <a:srcRect l="80213" t="-2707"/>
          <a:stretch>
            <a:fillRect/>
          </a:stretch>
        </p:blipFill>
        <p:spPr>
          <a:xfrm>
            <a:off x="5038090" y="3429000"/>
            <a:ext cx="229235" cy="355600"/>
          </a:xfrm>
          <a:prstGeom prst="rect">
            <a:avLst/>
          </a:prstGeom>
          <a:noFill/>
          <a:ln w="9525">
            <a:noFill/>
          </a:ln>
        </p:spPr>
      </p:pic>
      <p:sp>
        <p:nvSpPr>
          <p:cNvPr id="256" name="文本框 255"/>
          <p:cNvSpPr txBox="1"/>
          <p:nvPr/>
        </p:nvSpPr>
        <p:spPr>
          <a:xfrm>
            <a:off x="746760" y="3975735"/>
            <a:ext cx="10800080" cy="2245360"/>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离子平衡图像题中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常将上述公式中的</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替换为离子浓度、溶液体积等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当图像的横、纵坐标数值的变化率不相同时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图像为曲线</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当图像的横、纵坐标数值的变化率相同时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图像为直线</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对数函数在化学图像中的作用是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化曲为直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256" name="文本框 255"/>
          <p:cNvSpPr txBox="1"/>
          <p:nvPr/>
        </p:nvSpPr>
        <p:spPr>
          <a:xfrm>
            <a:off x="760730" y="997585"/>
            <a:ext cx="10140315" cy="1476375"/>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破解对数图像的步骤</a:t>
            </a:r>
            <a:r>
              <a:rPr lang="en-US" sz="2000" b="0">
                <a:solidFill>
                  <a:schemeClr val="tx1"/>
                </a:solidFill>
                <a:latin typeface="微软雅黑" panose="020B0503020204020204" charset="-122"/>
                <a:ea typeface="微软雅黑" panose="020B0503020204020204" charset="-122"/>
                <a:cs typeface="微软雅黑" panose="020B0503020204020204" charset="-122"/>
              </a:rPr>
              <a:t>(1)</a:t>
            </a:r>
            <a:r>
              <a:rPr lang="zh-CN" sz="2000" b="0">
                <a:solidFill>
                  <a:schemeClr val="tx1"/>
                </a:solidFill>
                <a:latin typeface="微软雅黑" panose="020B0503020204020204" charset="-122"/>
                <a:ea typeface="微软雅黑" panose="020B0503020204020204" charset="-122"/>
                <a:cs typeface="微软雅黑" panose="020B0503020204020204" charset="-122"/>
              </a:rPr>
              <a:t>识图像</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观察横坐标、纵坐标的含义</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看清每条曲线代表的粒子种类以及曲线的变化趋势</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计算电离常数时应利用两种粒子浓度相等的点</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如</a:t>
            </a:r>
            <a:r>
              <a:rPr lang="en-US" sz="2000" b="0">
                <a:solidFill>
                  <a:schemeClr val="tx1"/>
                </a:solidFill>
                <a:latin typeface="微软雅黑" panose="020B0503020204020204" charset="-122"/>
                <a:ea typeface="微软雅黑" panose="020B0503020204020204" charset="-122"/>
                <a:cs typeface="微软雅黑" panose="020B0503020204020204" charset="-122"/>
              </a:rPr>
              <a:t>lg      </a:t>
            </a:r>
            <a:r>
              <a:rPr lang="en-US" sz="2000">
                <a:latin typeface="微软雅黑" panose="020B0503020204020204" charset="-122"/>
                <a:ea typeface="微软雅黑" panose="020B0503020204020204" charset="-122"/>
                <a:cs typeface="Times New Roman" panose="02020603050405020304" charset="0"/>
                <a:sym typeface="+mn-ea"/>
              </a:rPr>
              <a:t>=0</a:t>
            </a:r>
            <a:r>
              <a:rPr lang="zh-CN" sz="2000">
                <a:cs typeface="方正书宋_GBK" charset="0"/>
                <a:sym typeface="+mn-ea"/>
              </a:rPr>
              <a:t>。</a:t>
            </a:r>
            <a:endParaRPr lang="en-US"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rcRect l="56706" t="-4835"/>
          <a:stretch>
            <a:fillRect/>
          </a:stretch>
        </p:blipFill>
        <p:spPr>
          <a:xfrm>
            <a:off x="6504940" y="1950720"/>
            <a:ext cx="323850" cy="523240"/>
          </a:xfrm>
          <a:prstGeom prst="rect">
            <a:avLst/>
          </a:prstGeom>
          <a:noFill/>
          <a:ln w="9525">
            <a:noFill/>
          </a:ln>
        </p:spPr>
      </p:pic>
      <p:sp>
        <p:nvSpPr>
          <p:cNvPr id="257" name="文本框 256"/>
          <p:cNvSpPr txBox="1"/>
          <p:nvPr/>
        </p:nvSpPr>
        <p:spPr>
          <a:xfrm>
            <a:off x="760730" y="1950720"/>
            <a:ext cx="10335260" cy="2520950"/>
          </a:xfrm>
          <a:prstGeom prst="rect">
            <a:avLst/>
          </a:prstGeom>
          <a:noFill/>
          <a:ln w="9525">
            <a:noFill/>
          </a:ln>
        </p:spPr>
        <p:txBody>
          <a:bodyPr>
            <a:noAutofit/>
          </a:bodyPr>
          <a:p>
            <a:pPr indent="0" fontAlgn="auto">
              <a:lnSpc>
                <a:spcPct val="150000"/>
              </a:lnSpc>
            </a:pPr>
            <a:endParaRPr lang="en-US" b="0">
              <a:latin typeface="方正书宋_GBK" charset="0"/>
              <a:ea typeface="宋体" panose="02010600030101010101" pitchFamily="2" charset="-122"/>
              <a:cs typeface="Times New Roman" panose="02020603050405020304" charset="0"/>
            </a:endParaRPr>
          </a:p>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找联系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根据图像中横、纵坐标的坐标含义和曲线的交点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分析所给电解质的电离平衡常数或</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与横、纵坐标之间的联系。</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想原理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涉及电离平衡常数</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写出平衡常数表达式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在识图像、想原理的基础上</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将图像与原理结合起来思考。</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用公式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运用对数计算公式分析。</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582150"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257" name="文本框 256"/>
          <p:cNvSpPr txBox="1"/>
          <p:nvPr/>
        </p:nvSpPr>
        <p:spPr>
          <a:xfrm>
            <a:off x="622300" y="958850"/>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4</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87680" y="1339215"/>
            <a:ext cx="11027410" cy="278320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湖北</a:t>
            </a:r>
            <a:r>
              <a:rPr lang="en-US" sz="2000" b="0">
                <a:latin typeface="微软雅黑" panose="020B0503020204020204" charset="-122"/>
                <a:ea typeface="微软雅黑" panose="020B0503020204020204" charset="-122"/>
                <a:cs typeface="微软雅黑" panose="020B0503020204020204" charset="-122"/>
              </a:rPr>
              <a:t>2021</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14,3</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常温下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已知</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溶液中含磷物种的浓度之和为</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溶液中各含磷物种的</a:t>
            </a:r>
            <a:r>
              <a:rPr lang="en-US" sz="2000" b="0">
                <a:latin typeface="微软雅黑" panose="020B0503020204020204" charset="-122"/>
                <a:ea typeface="微软雅黑" panose="020B0503020204020204" charset="-122"/>
                <a:cs typeface="微软雅黑" panose="020B0503020204020204" charset="-122"/>
              </a:rPr>
              <a:t>p</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-pOH</a:t>
            </a:r>
            <a:r>
              <a:rPr lang="zh-CN" sz="2000" b="0">
                <a:latin typeface="微软雅黑" panose="020B0503020204020204" charset="-122"/>
                <a:ea typeface="微软雅黑" panose="020B0503020204020204" charset="-122"/>
                <a:cs typeface="微软雅黑" panose="020B0503020204020204" charset="-122"/>
              </a:rPr>
              <a:t>关系如图所示。图中</a:t>
            </a:r>
            <a:r>
              <a:rPr lang="en-US" sz="2000" b="0">
                <a:latin typeface="微软雅黑" panose="020B0503020204020204" charset="-122"/>
                <a:ea typeface="微软雅黑" panose="020B0503020204020204" charset="-122"/>
                <a:cs typeface="微软雅黑" panose="020B0503020204020204" charset="-122"/>
              </a:rPr>
              <a:t>p</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表示各含磷物种的浓度负对数</a:t>
            </a:r>
            <a:r>
              <a:rPr lang="en-US" sz="2000" b="0">
                <a:latin typeface="微软雅黑" panose="020B0503020204020204" charset="-122"/>
                <a:ea typeface="微软雅黑" panose="020B0503020204020204" charset="-122"/>
                <a:cs typeface="微软雅黑" panose="020B0503020204020204" charset="-122"/>
              </a:rPr>
              <a:t>(p</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),pOH</a:t>
            </a:r>
            <a:r>
              <a:rPr lang="zh-CN" sz="2000" b="0">
                <a:latin typeface="微软雅黑" panose="020B0503020204020204" charset="-122"/>
                <a:ea typeface="微软雅黑" panose="020B0503020204020204" charset="-122"/>
                <a:cs typeface="微软雅黑" panose="020B0503020204020204" charset="-122"/>
              </a:rPr>
              <a:t>表示</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的浓度负对数</a:t>
            </a:r>
            <a:r>
              <a:rPr lang="en-US" sz="2000" b="0">
                <a:latin typeface="微软雅黑" panose="020B0503020204020204" charset="-122"/>
                <a:ea typeface="微软雅黑" panose="020B0503020204020204" charset="-122"/>
                <a:cs typeface="微软雅黑" panose="020B0503020204020204" charset="-122"/>
              </a:rPr>
              <a:t>[pOH=-lg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z</a:t>
            </a:r>
            <a:r>
              <a:rPr lang="zh-CN" sz="2000" b="0">
                <a:latin typeface="微软雅黑" panose="020B0503020204020204" charset="-122"/>
                <a:ea typeface="微软雅黑" panose="020B0503020204020204" charset="-122"/>
                <a:cs typeface="微软雅黑" panose="020B0503020204020204" charset="-122"/>
              </a:rPr>
              <a:t>三点的坐标</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x</a:t>
            </a:r>
            <a:r>
              <a:rPr lang="en-US" sz="2000" b="0">
                <a:latin typeface="微软雅黑" panose="020B0503020204020204" charset="-122"/>
                <a:ea typeface="微软雅黑" panose="020B0503020204020204" charset="-122"/>
                <a:cs typeface="微软雅黑" panose="020B0503020204020204" charset="-122"/>
              </a:rPr>
              <a:t>(7.3,1.3),</a:t>
            </a:r>
            <a:r>
              <a:rPr lang="en-US" sz="2000" b="0" i="1">
                <a:latin typeface="微软雅黑" panose="020B0503020204020204" charset="-122"/>
                <a:ea typeface="微软雅黑" panose="020B0503020204020204" charset="-122"/>
                <a:cs typeface="微软雅黑" panose="020B0503020204020204" charset="-122"/>
              </a:rPr>
              <a:t>y</a:t>
            </a:r>
            <a:r>
              <a:rPr lang="en-US" sz="2000" b="0">
                <a:latin typeface="微软雅黑" panose="020B0503020204020204" charset="-122"/>
                <a:ea typeface="微软雅黑" panose="020B0503020204020204" charset="-122"/>
                <a:cs typeface="微软雅黑" panose="020B0503020204020204" charset="-122"/>
              </a:rPr>
              <a:t>(10.0,3.6),</a:t>
            </a:r>
            <a:r>
              <a:rPr lang="en-US" sz="2000" b="0" i="1">
                <a:latin typeface="微软雅黑" panose="020B0503020204020204" charset="-122"/>
                <a:ea typeface="微软雅黑" panose="020B0503020204020204" charset="-122"/>
                <a:cs typeface="微软雅黑" panose="020B0503020204020204" charset="-122"/>
              </a:rPr>
              <a:t>z</a:t>
            </a:r>
            <a:r>
              <a:rPr lang="en-US" sz="2000" b="0">
                <a:latin typeface="微软雅黑" panose="020B0503020204020204" charset="-122"/>
                <a:ea typeface="微软雅黑" panose="020B0503020204020204" charset="-122"/>
                <a:cs typeface="微软雅黑" panose="020B0503020204020204" charset="-122"/>
              </a:rPr>
              <a:t>(12.6,1.3)</a:t>
            </a:r>
            <a:r>
              <a:rPr lang="zh-CN" sz="2000" b="0">
                <a:latin typeface="微软雅黑" panose="020B0503020204020204" charset="-122"/>
                <a:ea typeface="微软雅黑" panose="020B0503020204020204" charset="-122"/>
                <a:cs typeface="微软雅黑" panose="020B0503020204020204" charset="-122"/>
              </a:rPr>
              <a:t>。下列说法正确的是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45" name="image333.jpeg"/>
          <p:cNvPicPr>
            <a:picLocks noChangeAspect="1"/>
          </p:cNvPicPr>
          <p:nvPr>
            <p:custDataLst>
              <p:tags r:id="rId1"/>
            </p:custDataLst>
          </p:nvPr>
        </p:nvPicPr>
        <p:blipFill>
          <a:blip r:embed="rId2"/>
          <a:stretch>
            <a:fillRect/>
          </a:stretch>
        </p:blipFill>
        <p:spPr>
          <a:xfrm>
            <a:off x="8430895" y="3315335"/>
            <a:ext cx="2860040" cy="2411095"/>
          </a:xfrm>
          <a:prstGeom prst="rect">
            <a:avLst/>
          </a:prstGeom>
        </p:spPr>
      </p:pic>
      <p:sp>
        <p:nvSpPr>
          <p:cNvPr id="4" name="文本框 3"/>
          <p:cNvSpPr txBox="1"/>
          <p:nvPr/>
        </p:nvSpPr>
        <p:spPr>
          <a:xfrm>
            <a:off x="622300" y="3315335"/>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曲线</a:t>
            </a: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表示</a:t>
            </a:r>
            <a:r>
              <a:rPr lang="en-US" sz="2000" b="0">
                <a:latin typeface="微软雅黑" panose="020B0503020204020204" charset="-122"/>
                <a:ea typeface="微软雅黑" panose="020B0503020204020204" charset="-122"/>
                <a:cs typeface="微软雅黑" panose="020B0503020204020204" charset="-122"/>
              </a:rPr>
              <a:t>p</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随</a:t>
            </a:r>
            <a:r>
              <a:rPr lang="en-US" sz="2000" b="0">
                <a:latin typeface="微软雅黑" panose="020B0503020204020204" charset="-122"/>
                <a:ea typeface="微软雅黑" panose="020B0503020204020204" charset="-122"/>
                <a:cs typeface="微软雅黑" panose="020B0503020204020204" charset="-122"/>
              </a:rPr>
              <a:t>pOH</a:t>
            </a:r>
            <a:r>
              <a:rPr lang="zh-CN" sz="2000" b="0">
                <a:latin typeface="微软雅黑" panose="020B0503020204020204" charset="-122"/>
                <a:ea typeface="微软雅黑" panose="020B0503020204020204" charset="-122"/>
                <a:cs typeface="微软雅黑" panose="020B0503020204020204" charset="-122"/>
              </a:rPr>
              <a:t>的变化</a:t>
            </a:r>
            <a:r>
              <a:rPr lang="en-US" sz="2000" b="0">
                <a:latin typeface="微软雅黑" panose="020B0503020204020204" charset="-122"/>
                <a:ea typeface="微软雅黑" panose="020B0503020204020204" charset="-122"/>
                <a:cs typeface="微软雅黑" panose="020B0503020204020204" charset="-122"/>
              </a:rPr>
              <a:t>B.H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的结构简式为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3"/>
          <a:stretch>
            <a:fillRect/>
          </a:stretch>
        </p:blipFill>
        <p:spPr>
          <a:xfrm>
            <a:off x="3259455" y="3913505"/>
            <a:ext cx="1141730" cy="416560"/>
          </a:xfrm>
          <a:prstGeom prst="rect">
            <a:avLst/>
          </a:prstGeom>
          <a:noFill/>
          <a:ln w="9525">
            <a:noFill/>
          </a:ln>
        </p:spPr>
      </p:pic>
      <p:sp>
        <p:nvSpPr>
          <p:cNvPr id="258" name="文本框 257"/>
          <p:cNvSpPr txBox="1"/>
          <p:nvPr/>
        </p:nvSpPr>
        <p:spPr>
          <a:xfrm>
            <a:off x="622300" y="4079240"/>
            <a:ext cx="5080000" cy="346075"/>
          </a:xfrm>
          <a:prstGeom prst="rect">
            <a:avLst/>
          </a:prstGeom>
          <a:noFill/>
          <a:ln w="9525">
            <a:noFill/>
          </a:ln>
        </p:spPr>
        <p:txBody>
          <a:bodyPr>
            <a:noAutofit/>
          </a:bodyPr>
          <a:p>
            <a:pPr indent="0"/>
            <a:endParaRPr lang="en-US" b="0">
              <a:latin typeface="NEU-BZ" charset="0"/>
              <a:ea typeface="宋体" panose="02010600030101010101" pitchFamily="2" charset="-122"/>
              <a:cs typeface="Times New Roman" panose="02020603050405020304" charset="0"/>
            </a:endParaRPr>
          </a:p>
          <a:p>
            <a:pPr indent="0"/>
            <a:r>
              <a:rPr lang="en-US" sz="2000" b="0">
                <a:latin typeface="微软雅黑" panose="020B0503020204020204" charset="-122"/>
                <a:ea typeface="微软雅黑" panose="020B0503020204020204" charset="-122"/>
                <a:cs typeface="微软雅黑" panose="020B0503020204020204" charset="-122"/>
              </a:rPr>
              <a:t>C.pH=4</a:t>
            </a:r>
            <a:r>
              <a:rPr lang="zh-CN" sz="2000" b="0">
                <a:latin typeface="微软雅黑" panose="020B0503020204020204" charset="-122"/>
                <a:ea typeface="微软雅黑" panose="020B0503020204020204" charset="-122"/>
                <a:cs typeface="微软雅黑" panose="020B0503020204020204" charset="-122"/>
              </a:rPr>
              <a:t>的溶液中</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4"/>
          <a:stretch>
            <a:fillRect/>
          </a:stretch>
        </p:blipFill>
        <p:spPr>
          <a:xfrm>
            <a:off x="3408045" y="4329430"/>
            <a:ext cx="346075" cy="464185"/>
          </a:xfrm>
          <a:prstGeom prst="rect">
            <a:avLst/>
          </a:prstGeom>
          <a:noFill/>
          <a:ln w="9525">
            <a:noFill/>
          </a:ln>
        </p:spPr>
      </p:pic>
      <p:sp>
        <p:nvSpPr>
          <p:cNvPr id="259" name="文本框 258"/>
          <p:cNvSpPr txBox="1"/>
          <p:nvPr/>
        </p:nvSpPr>
        <p:spPr>
          <a:xfrm>
            <a:off x="3754120" y="436181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)&lt;0.1 mol·L</a:t>
            </a:r>
            <a:r>
              <a:rPr lang="en-US" sz="2000" b="0" baseline="30000">
                <a:latin typeface="微软雅黑" panose="020B0503020204020204" charset="-122"/>
                <a:ea typeface="微软雅黑" panose="020B0503020204020204" charset="-122"/>
                <a:cs typeface="Times New Roman" panose="02020603050405020304" charset="0"/>
              </a:rPr>
              <a:t>-1</a:t>
            </a:r>
            <a:r>
              <a:rPr lang="en-US" sz="2000" b="0">
                <a:latin typeface="微软雅黑" panose="020B0503020204020204" charset="-122"/>
                <a:ea typeface="微软雅黑" panose="020B0503020204020204" charset="-122"/>
                <a:cs typeface="Times New Roman" panose="02020603050405020304" charset="0"/>
              </a:rPr>
              <a:t>-2</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5"/>
          <a:stretch>
            <a:fillRect/>
          </a:stretch>
        </p:blipFill>
        <p:spPr>
          <a:xfrm>
            <a:off x="6233795" y="4361815"/>
            <a:ext cx="433070" cy="334645"/>
          </a:xfrm>
          <a:prstGeom prst="rect">
            <a:avLst/>
          </a:prstGeom>
          <a:noFill/>
          <a:ln w="9525">
            <a:noFill/>
          </a:ln>
        </p:spPr>
      </p:pic>
      <p:sp>
        <p:nvSpPr>
          <p:cNvPr id="260" name="文本框 259"/>
          <p:cNvSpPr txBox="1"/>
          <p:nvPr/>
        </p:nvSpPr>
        <p:spPr>
          <a:xfrm>
            <a:off x="622300" y="479234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D.H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PO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+HP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5"/>
          <a:stretch>
            <a:fillRect/>
          </a:stretch>
        </p:blipFill>
        <p:spPr>
          <a:xfrm>
            <a:off x="2245995" y="4793615"/>
            <a:ext cx="393065" cy="364490"/>
          </a:xfrm>
          <a:prstGeom prst="rect">
            <a:avLst/>
          </a:prstGeom>
          <a:noFill/>
          <a:ln w="9525">
            <a:noFill/>
          </a:ln>
        </p:spPr>
      </p:pic>
      <p:pic>
        <p:nvPicPr>
          <p:cNvPr id="261" name="图片 260"/>
          <p:cNvPicPr/>
          <p:nvPr/>
        </p:nvPicPr>
        <p:blipFill>
          <a:blip r:embed="rId6"/>
          <a:stretch>
            <a:fillRect/>
          </a:stretch>
        </p:blipFill>
        <p:spPr>
          <a:xfrm>
            <a:off x="2770505" y="4878705"/>
            <a:ext cx="393065" cy="312420"/>
          </a:xfrm>
          <a:prstGeom prst="rect">
            <a:avLst/>
          </a:prstGeom>
          <a:noFill/>
          <a:ln w="9525">
            <a:noFill/>
          </a:ln>
        </p:spPr>
      </p:pic>
      <p:sp>
        <p:nvSpPr>
          <p:cNvPr id="262" name="文本框 261"/>
          <p:cNvSpPr txBox="1"/>
          <p:nvPr/>
        </p:nvSpPr>
        <p:spPr>
          <a:xfrm>
            <a:off x="3256915" y="4847589"/>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4"/>
          <a:stretch>
            <a:fillRect/>
          </a:stretch>
        </p:blipFill>
        <p:spPr>
          <a:xfrm>
            <a:off x="3948430" y="4883150"/>
            <a:ext cx="317500" cy="363220"/>
          </a:xfrm>
          <a:prstGeom prst="rect">
            <a:avLst/>
          </a:prstGeom>
          <a:noFill/>
          <a:ln w="9525">
            <a:noFill/>
          </a:ln>
        </p:spPr>
      </p:pic>
      <p:sp>
        <p:nvSpPr>
          <p:cNvPr id="263" name="文本框 262"/>
          <p:cNvSpPr txBox="1"/>
          <p:nvPr/>
        </p:nvSpPr>
        <p:spPr>
          <a:xfrm>
            <a:off x="4265930" y="4841239"/>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的平衡常数</a:t>
            </a:r>
            <a:r>
              <a:rPr lang="en-US" sz="2000" b="0" i="1">
                <a:latin typeface="微软雅黑" panose="020B0503020204020204" charset="-122"/>
                <a:ea typeface="微软雅黑" panose="020B0503020204020204" charset="-122"/>
                <a:cs typeface="微软雅黑" panose="020B0503020204020204" charset="-122"/>
              </a:rPr>
              <a:t>K</a:t>
            </a:r>
            <a:r>
              <a:rPr lang="en-US" sz="2000" b="0">
                <a:latin typeface="微软雅黑" panose="020B0503020204020204" charset="-122"/>
                <a:ea typeface="微软雅黑" panose="020B0503020204020204" charset="-122"/>
                <a:cs typeface="微软雅黑" panose="020B0503020204020204" charset="-122"/>
              </a:rPr>
              <a:t>&gt;1.0×10</a:t>
            </a:r>
            <a:r>
              <a:rPr lang="en-US" sz="2000" b="0" baseline="30000">
                <a:latin typeface="微软雅黑" panose="020B0503020204020204" charset="-122"/>
                <a:ea typeface="微软雅黑" panose="020B0503020204020204" charset="-122"/>
                <a:cs typeface="微软雅黑" panose="020B0503020204020204" charset="-122"/>
              </a:rPr>
              <a:t>5</a:t>
            </a:r>
            <a:endParaRPr lang="en-US" altLang="en-US" sz="2000" b="0" baseline="300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666865" y="4375785"/>
            <a:ext cx="1078230" cy="368300"/>
          </a:xfrm>
          <a:prstGeom prst="rect">
            <a:avLst/>
          </a:prstGeom>
          <a:noFill/>
        </p:spPr>
        <p:txBody>
          <a:bodyPr wrap="square" rtlCol="0" anchor="t">
            <a:spAutoFit/>
          </a:bodyPr>
          <a:p>
            <a:r>
              <a:rPr lang="en-US">
                <a:latin typeface="方正书宋_GBK" charset="0"/>
                <a:ea typeface="宋体" panose="02010600030101010101" pitchFamily="2" charset="-122"/>
                <a:cs typeface="Times New Roman" panose="02020603050405020304" charset="0"/>
                <a:sym typeface="+mn-ea"/>
              </a:rPr>
              <a:t>)</a:t>
            </a:r>
            <a:endParaRPr lang="en-US" altLang="en-US">
              <a:latin typeface="方正书宋_GBK" charset="0"/>
              <a:ea typeface="宋体" panose="02010600030101010101" pitchFamily="2" charset="-122"/>
              <a:cs typeface="Times New Roman" panose="02020603050405020304" charset="0"/>
              <a:sym typeface="+mn-ea"/>
            </a:endParaRPr>
          </a:p>
        </p:txBody>
      </p:sp>
      <p:sp>
        <p:nvSpPr>
          <p:cNvPr id="11" name="文本框 10"/>
          <p:cNvSpPr txBox="1"/>
          <p:nvPr/>
        </p:nvSpPr>
        <p:spPr>
          <a:xfrm>
            <a:off x="1715770" y="2915285"/>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D</a:t>
            </a:r>
            <a:endParaRPr lang="en-US" altLang="zh-CN" sz="2000">
              <a:solidFill>
                <a:srgbClr val="FF0000"/>
              </a:solidFill>
              <a:latin typeface="微软雅黑" panose="020B0503020204020204" charset="-122"/>
              <a:ea typeface="微软雅黑" panose="020B0503020204020204" charset="-122"/>
            </a:endParaRPr>
          </a:p>
        </p:txBody>
      </p:sp>
      <p:sp>
        <p:nvSpPr>
          <p:cNvPr id="12" name="文本框 11"/>
          <p:cNvSpPr txBox="1"/>
          <p:nvPr/>
        </p:nvSpPr>
        <p:spPr>
          <a:xfrm>
            <a:off x="8764270" y="336550"/>
            <a:ext cx="4064000" cy="368300"/>
          </a:xfrm>
          <a:prstGeom prst="rect">
            <a:avLst/>
          </a:prstGeom>
          <a:noFill/>
        </p:spPr>
        <p:txBody>
          <a:bodyPr wrap="square" rtlCol="0">
            <a:spAutoFit/>
          </a:bodyPr>
          <a:p>
            <a:r>
              <a:rPr lang="zh-CN" altLang="en-US"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b="1" dirty="0">
                <a:solidFill>
                  <a:srgbClr val="FFFFFF"/>
                </a:solidFill>
                <a:latin typeface="微软雅黑" panose="020B0503020204020204" charset="-122"/>
                <a:ea typeface="微软雅黑" panose="020B0503020204020204" charset="-122"/>
                <a:cs typeface="微软雅黑" panose="020B0503020204020204" charset="-122"/>
                <a:sym typeface="+mn-ea"/>
              </a:rPr>
              <a:t>P197</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00" name="文本框 99"/>
          <p:cNvSpPr txBox="1"/>
          <p:nvPr/>
        </p:nvSpPr>
        <p:spPr>
          <a:xfrm>
            <a:off x="487680" y="979170"/>
            <a:ext cx="1023302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【解析】由于</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溶液中有</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种含磷微粒</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为二元弱酸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其电离方程式为</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10221595" y="1012190"/>
            <a:ext cx="499110" cy="234950"/>
          </a:xfrm>
          <a:prstGeom prst="rect">
            <a:avLst/>
          </a:prstGeom>
          <a:noFill/>
          <a:ln w="9525">
            <a:noFill/>
          </a:ln>
        </p:spPr>
      </p:pic>
      <p:sp>
        <p:nvSpPr>
          <p:cNvPr id="101" name="文本框 100"/>
          <p:cNvSpPr txBox="1"/>
          <p:nvPr/>
        </p:nvSpPr>
        <p:spPr>
          <a:xfrm>
            <a:off x="487680" y="147320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2"/>
          <a:stretch>
            <a:fillRect/>
          </a:stretch>
        </p:blipFill>
        <p:spPr>
          <a:xfrm>
            <a:off x="1528445" y="1468120"/>
            <a:ext cx="465455" cy="412750"/>
          </a:xfrm>
          <a:prstGeom prst="rect">
            <a:avLst/>
          </a:prstGeom>
          <a:noFill/>
          <a:ln w="9525">
            <a:noFill/>
          </a:ln>
        </p:spPr>
      </p:pic>
      <p:sp>
        <p:nvSpPr>
          <p:cNvPr id="102" name="文本框 101"/>
          <p:cNvSpPr txBox="1"/>
          <p:nvPr/>
        </p:nvSpPr>
        <p:spPr>
          <a:xfrm>
            <a:off x="1993900" y="149352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2788285" y="1490980"/>
            <a:ext cx="478155" cy="397510"/>
          </a:xfrm>
          <a:prstGeom prst="rect">
            <a:avLst/>
          </a:prstGeom>
          <a:noFill/>
          <a:ln w="9525">
            <a:noFill/>
          </a:ln>
        </p:spPr>
      </p:pic>
      <p:pic>
        <p:nvPicPr>
          <p:cNvPr id="103" name="图片 102"/>
          <p:cNvPicPr/>
          <p:nvPr/>
        </p:nvPicPr>
        <p:blipFill>
          <a:blip r:embed="rId1"/>
          <a:stretch>
            <a:fillRect/>
          </a:stretch>
        </p:blipFill>
        <p:spPr>
          <a:xfrm>
            <a:off x="3266440" y="1590040"/>
            <a:ext cx="434975" cy="234950"/>
          </a:xfrm>
          <a:prstGeom prst="rect">
            <a:avLst/>
          </a:prstGeom>
          <a:noFill/>
          <a:ln w="9525">
            <a:noFill/>
          </a:ln>
        </p:spPr>
      </p:pic>
      <p:sp>
        <p:nvSpPr>
          <p:cNvPr id="104" name="文本框 103"/>
          <p:cNvSpPr txBox="1"/>
          <p:nvPr/>
        </p:nvSpPr>
        <p:spPr>
          <a:xfrm>
            <a:off x="3701415" y="147955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+HP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6" name="图片 5"/>
          <p:cNvPicPr/>
          <p:nvPr/>
        </p:nvPicPr>
        <p:blipFill>
          <a:blip r:embed="rId3"/>
          <a:stretch>
            <a:fillRect/>
          </a:stretch>
        </p:blipFill>
        <p:spPr>
          <a:xfrm>
            <a:off x="4679950" y="1471930"/>
            <a:ext cx="420370" cy="356235"/>
          </a:xfrm>
          <a:prstGeom prst="rect">
            <a:avLst/>
          </a:prstGeom>
          <a:noFill/>
          <a:ln w="9525">
            <a:noFill/>
          </a:ln>
        </p:spPr>
      </p:pic>
      <p:sp>
        <p:nvSpPr>
          <p:cNvPr id="105" name="文本框 104"/>
          <p:cNvSpPr txBox="1"/>
          <p:nvPr/>
        </p:nvSpPr>
        <p:spPr>
          <a:xfrm>
            <a:off x="5141595" y="1350645"/>
            <a:ext cx="6513830" cy="55308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。根据勒夏特列原理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当溶液酸性较强时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含磷微粒主要的</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3"/>
          <a:stretch>
            <a:fillRect/>
          </a:stretch>
        </p:blipFill>
        <p:spPr>
          <a:xfrm>
            <a:off x="8438515" y="1980565"/>
            <a:ext cx="342900" cy="325755"/>
          </a:xfrm>
          <a:prstGeom prst="rect">
            <a:avLst/>
          </a:prstGeom>
          <a:noFill/>
          <a:ln w="9525">
            <a:noFill/>
          </a:ln>
        </p:spPr>
      </p:pic>
      <p:sp>
        <p:nvSpPr>
          <p:cNvPr id="106" name="文本框 105"/>
          <p:cNvSpPr txBox="1"/>
          <p:nvPr/>
        </p:nvSpPr>
        <p:spPr>
          <a:xfrm>
            <a:off x="8781415" y="1956435"/>
            <a:ext cx="9470390" cy="1492885"/>
          </a:xfrm>
          <a:prstGeom prst="rect">
            <a:avLst/>
          </a:prstGeom>
          <a:noFill/>
          <a:ln w="9525">
            <a:noFill/>
          </a:ln>
        </p:spPr>
        <p:txBody>
          <a:bodyPr>
            <a:noAutofit/>
          </a:bodyPr>
          <a:p>
            <a:pPr indent="0"/>
            <a:r>
              <a:rPr lang="zh-CN" sz="2000" b="0">
                <a:latin typeface="微软雅黑" panose="020B0503020204020204" charset="-122"/>
                <a:ea typeface="微软雅黑" panose="020B0503020204020204" charset="-122"/>
                <a:cs typeface="微软雅黑" panose="020B0503020204020204" charset="-122"/>
              </a:rPr>
              <a:t>。由于在常温下</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2"/>
          <a:stretch>
            <a:fillRect/>
          </a:stretch>
        </p:blipFill>
        <p:spPr>
          <a:xfrm>
            <a:off x="9424035" y="2421890"/>
            <a:ext cx="361315" cy="372745"/>
          </a:xfrm>
          <a:prstGeom prst="rect">
            <a:avLst/>
          </a:prstGeom>
          <a:noFill/>
          <a:ln w="9525">
            <a:noFill/>
          </a:ln>
        </p:spPr>
      </p:pic>
      <p:sp>
        <p:nvSpPr>
          <p:cNvPr id="107" name="文本框 106"/>
          <p:cNvSpPr txBox="1"/>
          <p:nvPr/>
        </p:nvSpPr>
        <p:spPr>
          <a:xfrm>
            <a:off x="9785350" y="240538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和</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3"/>
          <a:stretch>
            <a:fillRect/>
          </a:stretch>
        </p:blipFill>
        <p:spPr>
          <a:xfrm>
            <a:off x="10798175" y="2401570"/>
            <a:ext cx="504825" cy="363855"/>
          </a:xfrm>
          <a:prstGeom prst="rect">
            <a:avLst/>
          </a:prstGeom>
          <a:noFill/>
          <a:ln w="9525">
            <a:noFill/>
          </a:ln>
        </p:spPr>
      </p:pic>
      <p:sp>
        <p:nvSpPr>
          <p:cNvPr id="108" name="文本框 107"/>
          <p:cNvSpPr txBox="1"/>
          <p:nvPr/>
        </p:nvSpPr>
        <p:spPr>
          <a:xfrm>
            <a:off x="487680" y="287337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p</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的值小于</a:t>
            </a:r>
            <a:r>
              <a:rPr lang="en-US" sz="2000" b="0">
                <a:latin typeface="微软雅黑" panose="020B0503020204020204" charset="-122"/>
                <a:ea typeface="微软雅黑" panose="020B0503020204020204" charset="-122"/>
                <a:cs typeface="微软雅黑" panose="020B0503020204020204" charset="-122"/>
              </a:rPr>
              <a:t>p</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2"/>
          <a:stretch>
            <a:fillRect/>
          </a:stretch>
        </p:blipFill>
        <p:spPr>
          <a:xfrm>
            <a:off x="3933190" y="2874010"/>
            <a:ext cx="464820" cy="405130"/>
          </a:xfrm>
          <a:prstGeom prst="rect">
            <a:avLst/>
          </a:prstGeom>
          <a:noFill/>
          <a:ln w="9525">
            <a:noFill/>
          </a:ln>
        </p:spPr>
      </p:pic>
      <p:sp>
        <p:nvSpPr>
          <p:cNvPr id="109" name="文本框 108"/>
          <p:cNvSpPr txBox="1"/>
          <p:nvPr/>
        </p:nvSpPr>
        <p:spPr>
          <a:xfrm>
            <a:off x="4398010" y="287337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p</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1" name="图片 10"/>
          <p:cNvPicPr/>
          <p:nvPr/>
        </p:nvPicPr>
        <p:blipFill>
          <a:blip r:embed="rId3"/>
          <a:stretch>
            <a:fillRect/>
          </a:stretch>
        </p:blipFill>
        <p:spPr>
          <a:xfrm>
            <a:off x="5567680" y="2813685"/>
            <a:ext cx="452755" cy="442595"/>
          </a:xfrm>
          <a:prstGeom prst="rect">
            <a:avLst/>
          </a:prstGeom>
          <a:noFill/>
          <a:ln w="9525">
            <a:noFill/>
          </a:ln>
        </p:spPr>
      </p:pic>
      <p:sp>
        <p:nvSpPr>
          <p:cNvPr id="110" name="文本框 109"/>
          <p:cNvSpPr txBox="1"/>
          <p:nvPr/>
        </p:nvSpPr>
        <p:spPr>
          <a:xfrm>
            <a:off x="6020435" y="2873375"/>
            <a:ext cx="558419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因此曲线</a:t>
            </a:r>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表示</a:t>
            </a:r>
            <a:r>
              <a:rPr lang="en-US" sz="2000" b="0">
                <a:latin typeface="微软雅黑" panose="020B0503020204020204" charset="-122"/>
                <a:ea typeface="微软雅黑" panose="020B0503020204020204" charset="-122"/>
                <a:cs typeface="微软雅黑" panose="020B0503020204020204" charset="-122"/>
              </a:rPr>
              <a:t>p</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随</a:t>
            </a:r>
            <a:r>
              <a:rPr lang="en-US" sz="2000" b="0">
                <a:latin typeface="微软雅黑" panose="020B0503020204020204" charset="-122"/>
                <a:ea typeface="微软雅黑" panose="020B0503020204020204" charset="-122"/>
                <a:cs typeface="微软雅黑" panose="020B0503020204020204" charset="-122"/>
              </a:rPr>
              <a:t>pOH</a:t>
            </a:r>
            <a:r>
              <a:rPr lang="zh-CN" sz="2000" b="0">
                <a:latin typeface="微软雅黑" panose="020B0503020204020204" charset="-122"/>
                <a:ea typeface="微软雅黑" panose="020B0503020204020204" charset="-122"/>
                <a:cs typeface="微软雅黑" panose="020B0503020204020204" charset="-122"/>
              </a:rPr>
              <a:t>的变化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同理</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2" name="图片 11"/>
          <p:cNvPicPr/>
          <p:nvPr/>
        </p:nvPicPr>
        <p:blipFill>
          <a:blip r:embed="rId3"/>
          <a:stretch>
            <a:fillRect/>
          </a:stretch>
        </p:blipFill>
        <p:spPr>
          <a:xfrm>
            <a:off x="4615815" y="3354705"/>
            <a:ext cx="311785" cy="380365"/>
          </a:xfrm>
          <a:prstGeom prst="rect">
            <a:avLst/>
          </a:prstGeom>
          <a:noFill/>
          <a:ln w="9525">
            <a:noFill/>
          </a:ln>
        </p:spPr>
      </p:pic>
      <p:sp>
        <p:nvSpPr>
          <p:cNvPr id="111" name="文本框 110"/>
          <p:cNvSpPr txBox="1"/>
          <p:nvPr/>
        </p:nvSpPr>
        <p:spPr>
          <a:xfrm>
            <a:off x="4927600" y="33508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p</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6175375" y="3350895"/>
            <a:ext cx="342900" cy="402590"/>
          </a:xfrm>
          <a:prstGeom prst="rect">
            <a:avLst/>
          </a:prstGeom>
          <a:noFill/>
          <a:ln w="9525">
            <a:noFill/>
          </a:ln>
        </p:spPr>
      </p:pic>
      <p:sp>
        <p:nvSpPr>
          <p:cNvPr id="112" name="文本框 111"/>
          <p:cNvSpPr txBox="1"/>
          <p:nvPr/>
        </p:nvSpPr>
        <p:spPr>
          <a:xfrm>
            <a:off x="6518275" y="33508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随</a:t>
            </a:r>
            <a:r>
              <a:rPr lang="en-US" sz="2000" b="0">
                <a:latin typeface="微软雅黑" panose="020B0503020204020204" charset="-122"/>
                <a:ea typeface="微软雅黑" panose="020B0503020204020204" charset="-122"/>
                <a:cs typeface="微软雅黑" panose="020B0503020204020204" charset="-122"/>
              </a:rPr>
              <a:t>pOH</a:t>
            </a:r>
            <a:r>
              <a:rPr lang="zh-CN" sz="2000" b="0">
                <a:latin typeface="微软雅黑" panose="020B0503020204020204" charset="-122"/>
                <a:ea typeface="微软雅黑" panose="020B0503020204020204" charset="-122"/>
                <a:cs typeface="微软雅黑" panose="020B0503020204020204" charset="-122"/>
              </a:rPr>
              <a:t>的变化</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为二元弱酸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含</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4" name="图片 13"/>
          <p:cNvPicPr/>
          <p:nvPr/>
        </p:nvPicPr>
        <p:blipFill>
          <a:blip r:embed="rId4"/>
          <a:stretch>
            <a:fillRect/>
          </a:stretch>
        </p:blipFill>
        <p:spPr>
          <a:xfrm>
            <a:off x="3372485" y="3743325"/>
            <a:ext cx="723900" cy="609600"/>
          </a:xfrm>
          <a:prstGeom prst="rect">
            <a:avLst/>
          </a:prstGeom>
          <a:noFill/>
          <a:ln w="9525">
            <a:noFill/>
          </a:ln>
        </p:spPr>
      </p:pic>
      <p:sp>
        <p:nvSpPr>
          <p:cNvPr id="113" name="文本框 112"/>
          <p:cNvSpPr txBox="1"/>
          <p:nvPr/>
        </p:nvSpPr>
        <p:spPr>
          <a:xfrm>
            <a:off x="4096385" y="3837940"/>
            <a:ext cx="750189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常温下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a:t>
            </a:r>
            <a:r>
              <a:rPr lang="en-US" sz="2000" b="0">
                <a:latin typeface="微软雅黑" panose="020B0503020204020204" charset="-122"/>
                <a:ea typeface="微软雅黑" panose="020B0503020204020204" charset="-122"/>
                <a:cs typeface="微软雅黑" panose="020B0503020204020204" charset="-122"/>
              </a:rPr>
              <a:t>pH=4</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,pOH=10,</a:t>
            </a:r>
            <a:r>
              <a:rPr lang="zh-CN" sz="2000" b="0">
                <a:latin typeface="微软雅黑" panose="020B0503020204020204" charset="-122"/>
                <a:ea typeface="微软雅黑" panose="020B0503020204020204" charset="-122"/>
                <a:cs typeface="微软雅黑" panose="020B0503020204020204" charset="-122"/>
              </a:rPr>
              <a:t>对应图像中的</a:t>
            </a:r>
            <a:r>
              <a:rPr lang="en-US" sz="2000" b="0" i="1">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此时</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487680" y="1849120"/>
            <a:ext cx="8936355" cy="553085"/>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存在形式为</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PO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而当溶液碱性较强时</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含磷微粒的主要存在形式为</a:t>
            </a:r>
            <a:r>
              <a:rPr lang="en-US" sz="2000">
                <a:latin typeface="微软雅黑" panose="020B0503020204020204" charset="-122"/>
                <a:ea typeface="微软雅黑" panose="020B0503020204020204" charset="-122"/>
                <a:cs typeface="微软雅黑" panose="020B0503020204020204" charset="-122"/>
                <a:sym typeface="+mn-ea"/>
              </a:rPr>
              <a:t>HP</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487680" y="2408555"/>
            <a:ext cx="10737850" cy="398780"/>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微软雅黑" panose="020B0503020204020204" charset="-122"/>
                <a:sym typeface="+mn-ea"/>
              </a:rPr>
              <a:t>pH+pOH=14,</a:t>
            </a:r>
            <a:r>
              <a:rPr lang="zh-CN" sz="2000">
                <a:latin typeface="微软雅黑" panose="020B0503020204020204" charset="-122"/>
                <a:ea typeface="微软雅黑" panose="020B0503020204020204" charset="-122"/>
                <a:cs typeface="微软雅黑" panose="020B0503020204020204" charset="-122"/>
                <a:sym typeface="+mn-ea"/>
              </a:rPr>
              <a:t>则当</a:t>
            </a:r>
            <a:r>
              <a:rPr lang="en-US" sz="2000">
                <a:latin typeface="微软雅黑" panose="020B0503020204020204" charset="-122"/>
                <a:ea typeface="微软雅黑" panose="020B0503020204020204" charset="-122"/>
                <a:cs typeface="微软雅黑" panose="020B0503020204020204" charset="-122"/>
                <a:sym typeface="+mn-ea"/>
              </a:rPr>
              <a:t>pOH=14</a:t>
            </a:r>
            <a:r>
              <a:rPr lang="zh-CN" sz="2000">
                <a:latin typeface="微软雅黑" panose="020B0503020204020204" charset="-122"/>
                <a:ea typeface="微软雅黑" panose="020B0503020204020204" charset="-122"/>
                <a:cs typeface="微软雅黑" panose="020B0503020204020204" charset="-122"/>
                <a:sym typeface="+mn-ea"/>
              </a:rPr>
              <a:t>时</a:t>
            </a:r>
            <a:r>
              <a:rPr lang="en-US" sz="2000">
                <a:latin typeface="微软雅黑" panose="020B0503020204020204" charset="-122"/>
                <a:ea typeface="微软雅黑" panose="020B0503020204020204" charset="-122"/>
                <a:cs typeface="微软雅黑" panose="020B0503020204020204" charset="-122"/>
                <a:sym typeface="+mn-ea"/>
              </a:rPr>
              <a:t>,pH=0,</a:t>
            </a:r>
            <a:r>
              <a:rPr lang="zh-CN" sz="2000">
                <a:latin typeface="微软雅黑" panose="020B0503020204020204" charset="-122"/>
                <a:ea typeface="微软雅黑" panose="020B0503020204020204" charset="-122"/>
                <a:cs typeface="微软雅黑" panose="020B0503020204020204" charset="-122"/>
                <a:sym typeface="+mn-ea"/>
              </a:rPr>
              <a:t>溶液酸性很强</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此时</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PO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远大于</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P</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11225530" y="2421890"/>
            <a:ext cx="5334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
        <p:nvSpPr>
          <p:cNvPr id="19" name="文本框 18"/>
          <p:cNvSpPr txBox="1"/>
          <p:nvPr/>
        </p:nvSpPr>
        <p:spPr>
          <a:xfrm>
            <a:off x="487680" y="3345815"/>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可知曲线</a:t>
            </a:r>
            <a:r>
              <a:rPr lang="en-US" sz="2000">
                <a:latin typeface="微软雅黑" panose="020B0503020204020204" charset="-122"/>
                <a:ea typeface="微软雅黑" panose="020B0503020204020204" charset="-122"/>
                <a:cs typeface="微软雅黑" panose="020B0503020204020204" charset="-122"/>
                <a:sym typeface="+mn-ea"/>
              </a:rPr>
              <a:t>①</a:t>
            </a:r>
            <a:r>
              <a:rPr lang="zh-CN" sz="2000">
                <a:latin typeface="微软雅黑" panose="020B0503020204020204" charset="-122"/>
                <a:ea typeface="微软雅黑" panose="020B0503020204020204" charset="-122"/>
                <a:cs typeface="微软雅黑" panose="020B0503020204020204" charset="-122"/>
                <a:sym typeface="+mn-ea"/>
              </a:rPr>
              <a:t>和曲线</a:t>
            </a:r>
            <a:r>
              <a:rPr lang="en-US" sz="2000">
                <a:latin typeface="微软雅黑" panose="020B0503020204020204" charset="-122"/>
                <a:ea typeface="微软雅黑" panose="020B0503020204020204" charset="-122"/>
                <a:cs typeface="微软雅黑" panose="020B0503020204020204" charset="-122"/>
                <a:sym typeface="+mn-ea"/>
              </a:rPr>
              <a:t>②</a:t>
            </a:r>
            <a:r>
              <a:rPr lang="zh-CN" sz="2000">
                <a:latin typeface="微软雅黑" panose="020B0503020204020204" charset="-122"/>
                <a:ea typeface="微软雅黑" panose="020B0503020204020204" charset="-122"/>
                <a:cs typeface="微软雅黑" panose="020B0503020204020204" charset="-122"/>
                <a:sym typeface="+mn-ea"/>
              </a:rPr>
              <a:t>分别表示</a:t>
            </a:r>
            <a:r>
              <a:rPr lang="en-US" sz="2000">
                <a:latin typeface="微软雅黑" panose="020B0503020204020204" charset="-122"/>
                <a:ea typeface="微软雅黑" panose="020B0503020204020204" charset="-122"/>
                <a:cs typeface="微软雅黑" panose="020B0503020204020204" charset="-122"/>
                <a:sym typeface="+mn-ea"/>
              </a:rPr>
              <a:t>p</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(HP</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487680" y="3811270"/>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有</a:t>
            </a:r>
            <a:r>
              <a:rPr lang="en-US" sz="2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个羟基</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其结构简式为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487680" y="42367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p</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PO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)=p</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2" name="图片 21"/>
          <p:cNvPicPr/>
          <p:nvPr/>
        </p:nvPicPr>
        <p:blipFill>
          <a:blip r:embed="rId3"/>
          <a:stretch>
            <a:fillRect/>
          </a:stretch>
        </p:blipFill>
        <p:spPr>
          <a:xfrm>
            <a:off x="2701290" y="4210050"/>
            <a:ext cx="431800" cy="384175"/>
          </a:xfrm>
          <a:prstGeom prst="rect">
            <a:avLst/>
          </a:prstGeom>
          <a:noFill/>
          <a:ln w="9525">
            <a:noFill/>
          </a:ln>
        </p:spPr>
      </p:pic>
      <p:sp>
        <p:nvSpPr>
          <p:cNvPr id="114" name="文本框 113"/>
          <p:cNvSpPr txBox="1"/>
          <p:nvPr/>
        </p:nvSpPr>
        <p:spPr>
          <a:xfrm>
            <a:off x="3133090" y="42367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23" name="图片 22"/>
          <p:cNvPicPr/>
          <p:nvPr/>
        </p:nvPicPr>
        <p:blipFill>
          <a:blip r:embed="rId3"/>
          <a:stretch>
            <a:fillRect/>
          </a:stretch>
        </p:blipFill>
        <p:spPr>
          <a:xfrm>
            <a:off x="5428615" y="4236720"/>
            <a:ext cx="400050" cy="351155"/>
          </a:xfrm>
          <a:prstGeom prst="rect">
            <a:avLst/>
          </a:prstGeom>
          <a:noFill/>
          <a:ln w="9525">
            <a:noFill/>
          </a:ln>
        </p:spPr>
      </p:pic>
      <p:sp>
        <p:nvSpPr>
          <p:cNvPr id="115" name="文本框 114"/>
          <p:cNvSpPr txBox="1"/>
          <p:nvPr/>
        </p:nvSpPr>
        <p:spPr>
          <a:xfrm>
            <a:off x="5828665" y="4236720"/>
            <a:ext cx="5080000" cy="398780"/>
          </a:xfrm>
          <a:prstGeom prst="rect">
            <a:avLst/>
          </a:prstGeom>
          <a:noFill/>
          <a:ln w="9525">
            <a:noFill/>
          </a:ln>
        </p:spPr>
        <p:txBody>
          <a:bodyPr>
            <a:spAutoFit/>
          </a:bodyPr>
          <a:p>
            <a:pPr indent="0"/>
            <a:r>
              <a:rPr lang="en-US" b="0">
                <a:latin typeface="方正楷体_GBK" charset="0"/>
                <a:ea typeface="宋体" panose="02010600030101010101" pitchFamily="2"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4" name="图片 23"/>
          <p:cNvPicPr/>
          <p:nvPr/>
        </p:nvPicPr>
        <p:blipFill>
          <a:blip r:embed="rId2"/>
          <a:stretch>
            <a:fillRect/>
          </a:stretch>
        </p:blipFill>
        <p:spPr>
          <a:xfrm>
            <a:off x="6746240" y="4236720"/>
            <a:ext cx="327660" cy="351155"/>
          </a:xfrm>
          <a:prstGeom prst="rect">
            <a:avLst/>
          </a:prstGeom>
          <a:noFill/>
          <a:ln w="9525">
            <a:noFill/>
          </a:ln>
        </p:spPr>
      </p:pic>
      <p:sp>
        <p:nvSpPr>
          <p:cNvPr id="116" name="文本框 115"/>
          <p:cNvSpPr txBox="1"/>
          <p:nvPr/>
        </p:nvSpPr>
        <p:spPr>
          <a:xfrm>
            <a:off x="7064375" y="42367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)=0.1</a:t>
            </a:r>
            <a:r>
              <a:rPr lang="en-US" sz="2000" b="0">
                <a:latin typeface="微软雅黑" panose="020B0503020204020204" charset="-122"/>
                <a:ea typeface="微软雅黑" panose="020B0503020204020204" charset="-122"/>
                <a:cs typeface="方正楷体_GBK" charset="0"/>
              </a:rPr>
              <a:t> </a:t>
            </a:r>
            <a:r>
              <a:rPr lang="en-US" sz="2000" b="0">
                <a:latin typeface="微软雅黑" panose="020B0503020204020204" charset="-122"/>
                <a:ea typeface="微软雅黑" panose="020B0503020204020204" charset="-122"/>
                <a:cs typeface="Times New Roman" panose="02020603050405020304" charset="0"/>
              </a:rPr>
              <a:t>mol</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L</a:t>
            </a:r>
            <a:r>
              <a:rPr lang="en-US" sz="2000" b="0" baseline="30000">
                <a:latin typeface="微软雅黑" panose="020B0503020204020204" charset="-122"/>
                <a:ea typeface="微软雅黑" panose="020B0503020204020204" charset="-122"/>
                <a:cs typeface="Times New Roman" panose="02020603050405020304" charset="0"/>
              </a:rPr>
              <a:t>-1</a:t>
            </a:r>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PO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5" name="图片 24"/>
          <p:cNvPicPr/>
          <p:nvPr/>
        </p:nvPicPr>
        <p:blipFill>
          <a:blip r:embed="rId3"/>
          <a:stretch>
            <a:fillRect/>
          </a:stretch>
        </p:blipFill>
        <p:spPr>
          <a:xfrm>
            <a:off x="10545445" y="4236720"/>
            <a:ext cx="363220" cy="357505"/>
          </a:xfrm>
          <a:prstGeom prst="rect">
            <a:avLst/>
          </a:prstGeom>
          <a:noFill/>
          <a:ln w="9525">
            <a:noFill/>
          </a:ln>
        </p:spPr>
      </p:pic>
      <p:sp>
        <p:nvSpPr>
          <p:cNvPr id="117" name="文本框 116"/>
          <p:cNvSpPr txBox="1"/>
          <p:nvPr/>
        </p:nvSpPr>
        <p:spPr>
          <a:xfrm>
            <a:off x="487680" y="463550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=0.1</a:t>
            </a:r>
            <a:r>
              <a:rPr lang="en-US" sz="2000" b="0">
                <a:latin typeface="微软雅黑" panose="020B0503020204020204" charset="-122"/>
                <a:ea typeface="微软雅黑" panose="020B0503020204020204" charset="-122"/>
                <a:cs typeface="方正楷体_GBK" charset="0"/>
              </a:rPr>
              <a:t> </a:t>
            </a:r>
            <a:r>
              <a:rPr lang="en-US" sz="2000" b="0">
                <a:latin typeface="微软雅黑" panose="020B0503020204020204" charset="-122"/>
                <a:ea typeface="微软雅黑" panose="020B0503020204020204" charset="-122"/>
                <a:cs typeface="Times New Roman" panose="02020603050405020304" charset="0"/>
              </a:rPr>
              <a:t>mol</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L</a:t>
            </a:r>
            <a:r>
              <a:rPr lang="en-US" sz="2000" b="0" baseline="30000">
                <a:latin typeface="微软雅黑" panose="020B0503020204020204" charset="-122"/>
                <a:ea typeface="微软雅黑" panose="020B0503020204020204" charset="-122"/>
                <a:cs typeface="Times New Roman" panose="02020603050405020304" charset="0"/>
              </a:rPr>
              <a:t>-1</a:t>
            </a:r>
            <a:r>
              <a:rPr lang="en-US" sz="2000" b="0">
                <a:latin typeface="微软雅黑" panose="020B0503020204020204" charset="-122"/>
                <a:ea typeface="微软雅黑" panose="020B0503020204020204" charset="-122"/>
                <a:cs typeface="Times New Roman" panose="02020603050405020304" charset="0"/>
              </a:rPr>
              <a:t>-2</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6" name="图片 25"/>
          <p:cNvPicPr/>
          <p:nvPr/>
        </p:nvPicPr>
        <p:blipFill>
          <a:blip r:embed="rId3"/>
          <a:stretch>
            <a:fillRect/>
          </a:stretch>
        </p:blipFill>
        <p:spPr>
          <a:xfrm>
            <a:off x="2836545" y="4634865"/>
            <a:ext cx="382905" cy="399415"/>
          </a:xfrm>
          <a:prstGeom prst="rect">
            <a:avLst/>
          </a:prstGeom>
          <a:noFill/>
          <a:ln w="9525">
            <a:noFill/>
          </a:ln>
        </p:spPr>
      </p:pic>
      <p:sp>
        <p:nvSpPr>
          <p:cNvPr id="118" name="文本框 117"/>
          <p:cNvSpPr txBox="1"/>
          <p:nvPr/>
        </p:nvSpPr>
        <p:spPr>
          <a:xfrm>
            <a:off x="3219450" y="463550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27" name="文本框 26"/>
          <p:cNvSpPr txBox="1"/>
          <p:nvPr/>
        </p:nvSpPr>
        <p:spPr>
          <a:xfrm>
            <a:off x="10908665" y="4267200"/>
            <a:ext cx="257810" cy="368300"/>
          </a:xfrm>
          <a:prstGeom prst="rect">
            <a:avLst/>
          </a:prstGeom>
          <a:noFill/>
        </p:spPr>
        <p:txBody>
          <a:bodyPr wrap="square" rtlCol="0" anchor="t">
            <a:spAutoFit/>
          </a:bodyPr>
          <a:p>
            <a:r>
              <a:rPr lang="en-US">
                <a:latin typeface="方正楷体_GBK" charset="0"/>
                <a:ea typeface="宋体" panose="02010600030101010101" pitchFamily="2" charset="-122"/>
                <a:cs typeface="Times New Roman" panose="02020603050405020304" charset="0"/>
                <a:sym typeface="+mn-ea"/>
              </a:rPr>
              <a:t>)</a:t>
            </a:r>
            <a:endParaRPr lang="en-US" altLang="en-US">
              <a:latin typeface="方正楷体_GBK"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28" name="文本框 127"/>
          <p:cNvSpPr txBox="1"/>
          <p:nvPr/>
        </p:nvSpPr>
        <p:spPr>
          <a:xfrm>
            <a:off x="701040" y="114808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反应</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+HP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2802255" y="1169670"/>
            <a:ext cx="377825" cy="339090"/>
          </a:xfrm>
          <a:prstGeom prst="rect">
            <a:avLst/>
          </a:prstGeom>
          <a:noFill/>
          <a:ln w="9525">
            <a:noFill/>
          </a:ln>
        </p:spPr>
      </p:pic>
      <p:pic>
        <p:nvPicPr>
          <p:cNvPr id="129" name="图片 128"/>
          <p:cNvPicPr/>
          <p:nvPr/>
        </p:nvPicPr>
        <p:blipFill>
          <a:blip r:embed="rId2"/>
          <a:stretch>
            <a:fillRect/>
          </a:stretch>
        </p:blipFill>
        <p:spPr>
          <a:xfrm>
            <a:off x="3180080" y="1270000"/>
            <a:ext cx="375920" cy="198755"/>
          </a:xfrm>
          <a:prstGeom prst="rect">
            <a:avLst/>
          </a:prstGeom>
          <a:noFill/>
          <a:ln w="9525">
            <a:noFill/>
          </a:ln>
        </p:spPr>
      </p:pic>
      <p:sp>
        <p:nvSpPr>
          <p:cNvPr id="130" name="文本框 129"/>
          <p:cNvSpPr txBox="1"/>
          <p:nvPr/>
        </p:nvSpPr>
        <p:spPr>
          <a:xfrm>
            <a:off x="3613785" y="113093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3"/>
          <a:stretch>
            <a:fillRect/>
          </a:stretch>
        </p:blipFill>
        <p:spPr>
          <a:xfrm>
            <a:off x="4307840" y="1189990"/>
            <a:ext cx="293370" cy="340995"/>
          </a:xfrm>
          <a:prstGeom prst="rect">
            <a:avLst/>
          </a:prstGeom>
          <a:noFill/>
          <a:ln w="9525">
            <a:noFill/>
          </a:ln>
        </p:spPr>
      </p:pic>
      <p:sp>
        <p:nvSpPr>
          <p:cNvPr id="131" name="文本框 130"/>
          <p:cNvSpPr txBox="1"/>
          <p:nvPr/>
        </p:nvSpPr>
        <p:spPr>
          <a:xfrm>
            <a:off x="4601210" y="113093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可以看作反应</a:t>
            </a:r>
            <a:r>
              <a:rPr lang="en-US" sz="2000" b="0">
                <a:latin typeface="微软雅黑" panose="020B0503020204020204" charset="-122"/>
                <a:ea typeface="微软雅黑" panose="020B0503020204020204" charset="-122"/>
                <a:cs typeface="微软雅黑" panose="020B0503020204020204" charset="-122"/>
              </a:rPr>
              <a:t>①H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7298055" y="1286510"/>
            <a:ext cx="402590" cy="182880"/>
          </a:xfrm>
          <a:prstGeom prst="rect">
            <a:avLst/>
          </a:prstGeom>
          <a:noFill/>
          <a:ln w="9525">
            <a:noFill/>
          </a:ln>
        </p:spPr>
      </p:pic>
      <p:sp>
        <p:nvSpPr>
          <p:cNvPr id="132" name="文本框 131"/>
          <p:cNvSpPr txBox="1"/>
          <p:nvPr/>
        </p:nvSpPr>
        <p:spPr>
          <a:xfrm>
            <a:off x="7700645" y="11925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6" name="图片 5"/>
          <p:cNvPicPr/>
          <p:nvPr/>
        </p:nvPicPr>
        <p:blipFill>
          <a:blip r:embed="rId3"/>
          <a:stretch>
            <a:fillRect/>
          </a:stretch>
        </p:blipFill>
        <p:spPr>
          <a:xfrm>
            <a:off x="8751570" y="1212215"/>
            <a:ext cx="342265" cy="356235"/>
          </a:xfrm>
          <a:prstGeom prst="rect">
            <a:avLst/>
          </a:prstGeom>
          <a:noFill/>
          <a:ln w="9525">
            <a:noFill/>
          </a:ln>
        </p:spPr>
      </p:pic>
      <p:sp>
        <p:nvSpPr>
          <p:cNvPr id="133" name="文本框 132"/>
          <p:cNvSpPr txBox="1"/>
          <p:nvPr/>
        </p:nvSpPr>
        <p:spPr>
          <a:xfrm>
            <a:off x="9151620" y="121221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与反应</a:t>
            </a:r>
            <a:r>
              <a:rPr lang="en-US" sz="2000" b="0">
                <a:latin typeface="微软雅黑" panose="020B0503020204020204" charset="-122"/>
                <a:ea typeface="微软雅黑" panose="020B0503020204020204" charset="-122"/>
                <a:cs typeface="微软雅黑" panose="020B0503020204020204" charset="-122"/>
              </a:rPr>
              <a:t>②H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1"/>
          <a:stretch>
            <a:fillRect/>
          </a:stretch>
        </p:blipFill>
        <p:spPr>
          <a:xfrm>
            <a:off x="11102340" y="1212215"/>
            <a:ext cx="445135" cy="339090"/>
          </a:xfrm>
          <a:prstGeom prst="rect">
            <a:avLst/>
          </a:prstGeom>
          <a:noFill/>
          <a:ln w="9525">
            <a:noFill/>
          </a:ln>
        </p:spPr>
      </p:pic>
      <p:pic>
        <p:nvPicPr>
          <p:cNvPr id="134" name="图片 133"/>
          <p:cNvPicPr/>
          <p:nvPr/>
        </p:nvPicPr>
        <p:blipFill>
          <a:blip r:embed="rId2"/>
          <a:stretch>
            <a:fillRect/>
          </a:stretch>
        </p:blipFill>
        <p:spPr>
          <a:xfrm>
            <a:off x="788035" y="1610995"/>
            <a:ext cx="421640" cy="260350"/>
          </a:xfrm>
          <a:prstGeom prst="rect">
            <a:avLst/>
          </a:prstGeom>
          <a:noFill/>
          <a:ln w="9525">
            <a:noFill/>
          </a:ln>
        </p:spPr>
      </p:pic>
      <p:sp>
        <p:nvSpPr>
          <p:cNvPr id="135" name="文本框 134"/>
          <p:cNvSpPr txBox="1"/>
          <p:nvPr/>
        </p:nvSpPr>
        <p:spPr>
          <a:xfrm>
            <a:off x="1209675" y="155130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方正楷体_GBK" charset="0"/>
              </a:rPr>
              <a:t> </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3"/>
          <a:stretch>
            <a:fillRect/>
          </a:stretch>
        </p:blipFill>
        <p:spPr>
          <a:xfrm>
            <a:off x="1848485" y="1559560"/>
            <a:ext cx="389890" cy="390525"/>
          </a:xfrm>
          <a:prstGeom prst="rect">
            <a:avLst/>
          </a:prstGeom>
          <a:noFill/>
          <a:ln w="9525">
            <a:noFill/>
          </a:ln>
        </p:spPr>
      </p:pic>
      <p:sp>
        <p:nvSpPr>
          <p:cNvPr id="136" name="文本框 135"/>
          <p:cNvSpPr txBox="1"/>
          <p:nvPr/>
        </p:nvSpPr>
        <p:spPr>
          <a:xfrm>
            <a:off x="2218055" y="155130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之和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反应</a:t>
            </a: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的平衡常数</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4"/>
          <a:stretch>
            <a:fillRect/>
          </a:stretch>
        </p:blipFill>
        <p:spPr>
          <a:xfrm>
            <a:off x="5427345" y="1551305"/>
            <a:ext cx="751840" cy="433070"/>
          </a:xfrm>
          <a:prstGeom prst="rect">
            <a:avLst/>
          </a:prstGeom>
          <a:noFill/>
          <a:ln w="9525">
            <a:noFill/>
          </a:ln>
        </p:spPr>
      </p:pic>
      <p:sp>
        <p:nvSpPr>
          <p:cNvPr id="137" name="文本框 136"/>
          <p:cNvSpPr txBox="1"/>
          <p:nvPr/>
        </p:nvSpPr>
        <p:spPr>
          <a:xfrm>
            <a:off x="6289675" y="158686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z</a:t>
            </a:r>
            <a:r>
              <a:rPr lang="zh-CN" sz="2000" b="0">
                <a:latin typeface="微软雅黑" panose="020B0503020204020204" charset="-122"/>
                <a:ea typeface="微软雅黑" panose="020B0503020204020204" charset="-122"/>
                <a:cs typeface="微软雅黑" panose="020B0503020204020204" charset="-122"/>
              </a:rPr>
              <a:t>点时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3"/>
          <a:stretch>
            <a:fillRect/>
          </a:stretch>
        </p:blipFill>
        <p:spPr>
          <a:xfrm>
            <a:off x="7809865" y="1610995"/>
            <a:ext cx="351790" cy="341630"/>
          </a:xfrm>
          <a:prstGeom prst="rect">
            <a:avLst/>
          </a:prstGeom>
          <a:noFill/>
          <a:ln w="9525">
            <a:noFill/>
          </a:ln>
        </p:spPr>
      </p:pic>
      <p:sp>
        <p:nvSpPr>
          <p:cNvPr id="138" name="文本框 137"/>
          <p:cNvSpPr txBox="1"/>
          <p:nvPr/>
        </p:nvSpPr>
        <p:spPr>
          <a:xfrm>
            <a:off x="8224520" y="16109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PO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11" name="文本框 10"/>
          <p:cNvSpPr txBox="1"/>
          <p:nvPr/>
        </p:nvSpPr>
        <p:spPr>
          <a:xfrm>
            <a:off x="9681845" y="163957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此时</a:t>
            </a:r>
            <a:r>
              <a:rPr lang="en-US" sz="2000" b="0">
                <a:latin typeface="微软雅黑" panose="020B0503020204020204" charset="-122"/>
                <a:ea typeface="微软雅黑" panose="020B0503020204020204" charset="-122"/>
                <a:cs typeface="微软雅黑" panose="020B0503020204020204" charset="-122"/>
              </a:rPr>
              <a:t>pOH=12.6,</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2" name="图片 11"/>
          <p:cNvPicPr/>
          <p:nvPr/>
        </p:nvPicPr>
        <p:blipFill>
          <a:blip r:embed="rId5"/>
          <a:stretch>
            <a:fillRect/>
          </a:stretch>
        </p:blipFill>
        <p:spPr>
          <a:xfrm>
            <a:off x="8161655" y="2030095"/>
            <a:ext cx="646430" cy="396240"/>
          </a:xfrm>
          <a:prstGeom prst="rect">
            <a:avLst/>
          </a:prstGeom>
          <a:noFill/>
          <a:ln w="9525">
            <a:noFill/>
          </a:ln>
        </p:spPr>
      </p:pic>
      <p:sp>
        <p:nvSpPr>
          <p:cNvPr id="139" name="文本框 138"/>
          <p:cNvSpPr txBox="1"/>
          <p:nvPr/>
        </p:nvSpPr>
        <p:spPr>
          <a:xfrm>
            <a:off x="8808085" y="2029460"/>
            <a:ext cx="188658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点时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3"/>
          <a:stretch>
            <a:fillRect/>
          </a:stretch>
        </p:blipFill>
        <p:spPr>
          <a:xfrm>
            <a:off x="10340340" y="2042795"/>
            <a:ext cx="354330" cy="341630"/>
          </a:xfrm>
          <a:prstGeom prst="rect">
            <a:avLst/>
          </a:prstGeom>
          <a:noFill/>
          <a:ln w="9525">
            <a:noFill/>
          </a:ln>
        </p:spPr>
      </p:pic>
      <p:sp>
        <p:nvSpPr>
          <p:cNvPr id="140" name="文本框 139"/>
          <p:cNvSpPr txBox="1"/>
          <p:nvPr/>
        </p:nvSpPr>
        <p:spPr>
          <a:xfrm>
            <a:off x="10608310" y="202946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4" name="图片 13"/>
          <p:cNvPicPr/>
          <p:nvPr/>
        </p:nvPicPr>
        <p:blipFill>
          <a:blip r:embed="rId1"/>
          <a:stretch>
            <a:fillRect/>
          </a:stretch>
        </p:blipFill>
        <p:spPr>
          <a:xfrm>
            <a:off x="1362075" y="2423795"/>
            <a:ext cx="278765" cy="387985"/>
          </a:xfrm>
          <a:prstGeom prst="rect">
            <a:avLst/>
          </a:prstGeom>
          <a:noFill/>
          <a:ln w="9525">
            <a:noFill/>
          </a:ln>
        </p:spPr>
      </p:pic>
      <p:sp>
        <p:nvSpPr>
          <p:cNvPr id="141" name="文本框 140"/>
          <p:cNvSpPr txBox="1"/>
          <p:nvPr/>
        </p:nvSpPr>
        <p:spPr>
          <a:xfrm>
            <a:off x="1640840" y="2423795"/>
            <a:ext cx="923671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此时</a:t>
            </a:r>
            <a:r>
              <a:rPr lang="en-US" sz="2000" b="0">
                <a:latin typeface="微软雅黑" panose="020B0503020204020204" charset="-122"/>
                <a:ea typeface="微软雅黑" panose="020B0503020204020204" charset="-122"/>
                <a:cs typeface="微软雅黑" panose="020B0503020204020204" charset="-122"/>
              </a:rPr>
              <a:t>pOH=7.3,</a:t>
            </a:r>
            <a:r>
              <a:rPr lang="zh-CN" sz="2000" b="0">
                <a:latin typeface="微软雅黑" panose="020B0503020204020204" charset="-122"/>
                <a:ea typeface="微软雅黑" panose="020B0503020204020204" charset="-122"/>
                <a:cs typeface="微软雅黑" panose="020B0503020204020204" charset="-122"/>
              </a:rPr>
              <a:t>则</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-6.7</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6.7</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所以反应</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+HP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1"/>
          <a:stretch>
            <a:fillRect/>
          </a:stretch>
        </p:blipFill>
        <p:spPr>
          <a:xfrm>
            <a:off x="10608310" y="2417445"/>
            <a:ext cx="419100" cy="339090"/>
          </a:xfrm>
          <a:prstGeom prst="rect">
            <a:avLst/>
          </a:prstGeom>
          <a:noFill/>
          <a:ln w="9525">
            <a:noFill/>
          </a:ln>
        </p:spPr>
      </p:pic>
      <p:pic>
        <p:nvPicPr>
          <p:cNvPr id="142" name="图片 141"/>
          <p:cNvPicPr/>
          <p:nvPr/>
        </p:nvPicPr>
        <p:blipFill>
          <a:blip r:embed="rId2"/>
          <a:stretch>
            <a:fillRect/>
          </a:stretch>
        </p:blipFill>
        <p:spPr>
          <a:xfrm>
            <a:off x="11040745" y="2472055"/>
            <a:ext cx="506730" cy="280035"/>
          </a:xfrm>
          <a:prstGeom prst="rect">
            <a:avLst/>
          </a:prstGeom>
          <a:noFill/>
          <a:ln w="9525">
            <a:noFill/>
          </a:ln>
        </p:spPr>
      </p:pic>
      <p:sp>
        <p:nvSpPr>
          <p:cNvPr id="143" name="文本框 142"/>
          <p:cNvSpPr txBox="1"/>
          <p:nvPr/>
        </p:nvSpPr>
        <p:spPr>
          <a:xfrm>
            <a:off x="701040" y="29070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P</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6" name="图片 15"/>
          <p:cNvPicPr/>
          <p:nvPr/>
        </p:nvPicPr>
        <p:blipFill>
          <a:blip r:embed="rId3"/>
          <a:stretch>
            <a:fillRect/>
          </a:stretch>
        </p:blipFill>
        <p:spPr>
          <a:xfrm>
            <a:off x="1405255" y="2925445"/>
            <a:ext cx="273685" cy="380365"/>
          </a:xfrm>
          <a:prstGeom prst="rect">
            <a:avLst/>
          </a:prstGeom>
          <a:noFill/>
          <a:ln w="9525">
            <a:noFill/>
          </a:ln>
        </p:spPr>
      </p:pic>
      <p:sp>
        <p:nvSpPr>
          <p:cNvPr id="144" name="文本框 143"/>
          <p:cNvSpPr txBox="1"/>
          <p:nvPr/>
        </p:nvSpPr>
        <p:spPr>
          <a:xfrm>
            <a:off x="1717040" y="2925445"/>
            <a:ext cx="9712325" cy="706755"/>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的平衡常数</a:t>
            </a:r>
            <a:r>
              <a:rPr lang="en-US" sz="2000" b="0" i="1">
                <a:latin typeface="微软雅黑" panose="020B0503020204020204" charset="-122"/>
                <a:ea typeface="微软雅黑" panose="020B0503020204020204" charset="-122"/>
                <a:cs typeface="微软雅黑" panose="020B0503020204020204" charset="-122"/>
              </a:rPr>
              <a:t>K</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5.3</a:t>
            </a:r>
            <a:r>
              <a:rPr lang="en-US" sz="2000" b="0">
                <a:latin typeface="微软雅黑" panose="020B0503020204020204" charset="-122"/>
                <a:ea typeface="微软雅黑" panose="020B0503020204020204" charset="-122"/>
                <a:cs typeface="微软雅黑" panose="020B0503020204020204" charset="-122"/>
              </a:rPr>
              <a:t>&gt;1.0×10</a:t>
            </a:r>
            <a:r>
              <a:rPr lang="en-US" sz="2000" b="0" baseline="30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正确。</a:t>
            </a:r>
            <a:r>
              <a:rPr lang="zh-CN" b="0">
                <a:cs typeface="方正准圆_GBK" charset="0"/>
              </a:rPr>
              <a:t></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701040" y="1988820"/>
            <a:ext cx="752348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则</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)=1.0×10</a:t>
            </a:r>
            <a:r>
              <a:rPr lang="en-US" sz="2000" baseline="30000">
                <a:latin typeface="微软雅黑" panose="020B0503020204020204" charset="-122"/>
                <a:ea typeface="微软雅黑" panose="020B0503020204020204" charset="-122"/>
                <a:cs typeface="微软雅黑" panose="020B0503020204020204" charset="-122"/>
                <a:sym typeface="+mn-ea"/>
              </a:rPr>
              <a:t>-1.4</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=1.0×10</a:t>
            </a:r>
            <a:r>
              <a:rPr lang="en-US" sz="2000" baseline="30000">
                <a:latin typeface="微软雅黑" panose="020B0503020204020204" charset="-122"/>
                <a:ea typeface="微软雅黑" panose="020B0503020204020204" charset="-122"/>
                <a:cs typeface="微软雅黑" panose="020B0503020204020204" charset="-122"/>
                <a:sym typeface="+mn-ea"/>
              </a:rPr>
              <a:t>-1.4</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反应</a:t>
            </a:r>
            <a:r>
              <a:rPr lang="en-US" sz="2000">
                <a:latin typeface="微软雅黑" panose="020B0503020204020204" charset="-122"/>
                <a:ea typeface="微软雅黑" panose="020B0503020204020204" charset="-122"/>
                <a:cs typeface="微软雅黑" panose="020B0503020204020204" charset="-122"/>
                <a:sym typeface="+mn-ea"/>
              </a:rPr>
              <a:t>②</a:t>
            </a:r>
            <a:r>
              <a:rPr lang="zh-CN" sz="2000">
                <a:latin typeface="微软雅黑" panose="020B0503020204020204" charset="-122"/>
                <a:ea typeface="微软雅黑" panose="020B0503020204020204" charset="-122"/>
                <a:cs typeface="微软雅黑" panose="020B0503020204020204" charset="-122"/>
                <a:sym typeface="+mn-ea"/>
              </a:rPr>
              <a:t>的平衡常数</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701040" y="2423795"/>
            <a:ext cx="6096000" cy="398780"/>
          </a:xfrm>
          <a:prstGeom prst="rect">
            <a:avLst/>
          </a:prstGeom>
          <a:noFill/>
        </p:spPr>
        <p:txBody>
          <a:bodyPr wrap="square" rtlCol="0" anchor="t">
            <a:spAutoFit/>
          </a:bodyPr>
          <a:p>
            <a:pPr indent="0"/>
            <a:r>
              <a:rPr lang="en-US" sz="2000" i="1">
                <a:latin typeface="微软雅黑" panose="020B0503020204020204" charset="-122"/>
                <a:ea typeface="微软雅黑" panose="020B0503020204020204" charset="-122"/>
                <a:cs typeface="Times New Roman" panose="02020603050405020304" charset="0"/>
                <a:sym typeface="+mn-ea"/>
              </a:rPr>
              <a:t>c</a:t>
            </a:r>
            <a:r>
              <a:rPr lang="en-US" sz="2000">
                <a:latin typeface="微软雅黑" panose="020B0503020204020204" charset="-122"/>
                <a:ea typeface="微软雅黑" panose="020B0503020204020204" charset="-122"/>
                <a:cs typeface="Times New Roman" panose="02020603050405020304" charset="0"/>
                <a:sym typeface="+mn-ea"/>
              </a:rPr>
              <a:t>(HP</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15" name="文本框 114"/>
          <p:cNvSpPr txBox="1"/>
          <p:nvPr/>
        </p:nvSpPr>
        <p:spPr>
          <a:xfrm>
            <a:off x="765810" y="1108075"/>
            <a:ext cx="11026775" cy="628015"/>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根据盐溶液的酸、碱性判断测定对应盐溶液的酸、碱性。如</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COONa</a:t>
            </a:r>
            <a:r>
              <a:rPr lang="zh-CN" sz="2000" b="0">
                <a:latin typeface="微软雅黑" panose="020B0503020204020204" charset="-122"/>
                <a:ea typeface="微软雅黑" panose="020B0503020204020204" charset="-122"/>
                <a:cs typeface="微软雅黑" panose="020B0503020204020204" charset="-122"/>
              </a:rPr>
              <a:t>溶液呈碱性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则证明醋酸是弱酸。</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16" name="文本框 115"/>
          <p:cNvSpPr txBox="1"/>
          <p:nvPr/>
        </p:nvSpPr>
        <p:spPr>
          <a:xfrm>
            <a:off x="765810" y="1625600"/>
            <a:ext cx="11026775" cy="1012825"/>
          </a:xfrm>
          <a:prstGeom prst="rect">
            <a:avLst/>
          </a:prstGeom>
          <a:noFill/>
          <a:ln w="9525">
            <a:noFill/>
          </a:ln>
        </p:spPr>
        <p:txBody>
          <a:bodyPr>
            <a:noAutofit/>
          </a:bodyPr>
          <a:p>
            <a:pPr indent="0" fontAlgn="auto">
              <a:lnSpc>
                <a:spcPct val="150000"/>
              </a:lnSpc>
            </a:pPr>
            <a:endParaRPr lang="en-US" sz="2000" b="0">
              <a:solidFill>
                <a:srgbClr val="ABD8DA"/>
              </a:solidFill>
              <a:latin typeface="NEU-F6" charset="0"/>
              <a:ea typeface="宋体" panose="02010600030101010101" pitchFamily="2" charset="-122"/>
              <a:cs typeface="Times New Roman" panose="02020603050405020304" charset="0"/>
            </a:endParaRPr>
          </a:p>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根据电离平衡移动情况判断</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比较稀释前后的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变化与稀释倍数的关系。</a:t>
            </a:r>
            <a:r>
              <a:rPr lang="zh-CN" sz="2000" b="0" u="wavy">
                <a:latin typeface="微软雅黑" panose="020B0503020204020204" charset="-122"/>
                <a:ea typeface="微软雅黑" panose="020B0503020204020204" charset="-122"/>
                <a:cs typeface="微软雅黑" panose="020B0503020204020204" charset="-122"/>
              </a:rPr>
              <a:t>等</a:t>
            </a:r>
            <a:r>
              <a:rPr lang="en-US" sz="2000" b="0" u="wavy">
                <a:latin typeface="微软雅黑" panose="020B0503020204020204" charset="-122"/>
                <a:ea typeface="微软雅黑" panose="020B0503020204020204" charset="-122"/>
                <a:cs typeface="微软雅黑" panose="020B0503020204020204" charset="-122"/>
              </a:rPr>
              <a:t>pH</a:t>
            </a:r>
            <a:r>
              <a:rPr lang="zh-CN" sz="2000" b="0" u="wavy">
                <a:latin typeface="微软雅黑" panose="020B0503020204020204" charset="-122"/>
                <a:ea typeface="微软雅黑" panose="020B0503020204020204" charset="-122"/>
                <a:cs typeface="微软雅黑" panose="020B0503020204020204" charset="-122"/>
              </a:rPr>
              <a:t>的两种酸同时稀释</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弱酸稀释时</a:t>
            </a:r>
            <a:r>
              <a:rPr lang="en-US" sz="2000" b="0" u="wavy">
                <a:latin typeface="微软雅黑" panose="020B0503020204020204" charset="-122"/>
                <a:ea typeface="微软雅黑" panose="020B0503020204020204" charset="-122"/>
                <a:cs typeface="微软雅黑" panose="020B0503020204020204" charset="-122"/>
              </a:rPr>
              <a:t>pH</a:t>
            </a:r>
            <a:r>
              <a:rPr lang="zh-CN" sz="2000" b="0" u="wavy">
                <a:latin typeface="微软雅黑" panose="020B0503020204020204" charset="-122"/>
                <a:ea typeface="微软雅黑" panose="020B0503020204020204" charset="-122"/>
                <a:cs typeface="微软雅黑" panose="020B0503020204020204" charset="-122"/>
              </a:rPr>
              <a:t>变化幅度小</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强酸稀释时</a:t>
            </a:r>
            <a:r>
              <a:rPr lang="en-US" sz="2000" b="0" u="wavy">
                <a:latin typeface="微软雅黑" panose="020B0503020204020204" charset="-122"/>
                <a:ea typeface="微软雅黑" panose="020B0503020204020204" charset="-122"/>
                <a:cs typeface="微软雅黑" panose="020B0503020204020204" charset="-122"/>
              </a:rPr>
              <a:t>pH</a:t>
            </a:r>
            <a:r>
              <a:rPr lang="zh-CN" sz="2000" b="0" u="wavy">
                <a:latin typeface="微软雅黑" panose="020B0503020204020204" charset="-122"/>
                <a:ea typeface="微软雅黑" panose="020B0503020204020204" charset="-122"/>
                <a:cs typeface="微软雅黑" panose="020B0503020204020204" charset="-122"/>
              </a:rPr>
              <a:t>变化幅度大</a:t>
            </a:r>
            <a:r>
              <a:rPr lang="zh-CN" sz="2000" b="0">
                <a:latin typeface="微软雅黑" panose="020B0503020204020204" charset="-122"/>
                <a:ea typeface="微软雅黑" panose="020B0503020204020204" charset="-122"/>
                <a:cs typeface="微软雅黑" panose="020B0503020204020204" charset="-122"/>
              </a:rPr>
              <a:t>。变化曲线如图。</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2400300" y="3572510"/>
            <a:ext cx="4899660" cy="2223135"/>
          </a:xfrm>
          <a:prstGeom prst="rect">
            <a:avLst/>
          </a:prstGeom>
          <a:noFill/>
          <a:ln w="9525">
            <a:noFill/>
          </a:ln>
        </p:spPr>
      </p:pic>
      <p:sp>
        <p:nvSpPr>
          <p:cNvPr id="117" name="文本框 116"/>
          <p:cNvSpPr txBox="1"/>
          <p:nvPr/>
        </p:nvSpPr>
        <p:spPr>
          <a:xfrm>
            <a:off x="5952490" y="3811905"/>
            <a:ext cx="4696460" cy="1743710"/>
          </a:xfrm>
          <a:prstGeom prst="rect">
            <a:avLst/>
          </a:prstGeom>
          <a:noFill/>
          <a:ln w="9525">
            <a:noFill/>
          </a:ln>
        </p:spPr>
        <p:txBody>
          <a:bodyPr>
            <a:noAutofit/>
          </a:bodyPr>
          <a:p>
            <a:pPr indent="0" algn="ctr"/>
            <a:endParaRPr lang="zh-CN" altLang="en-US" b="0">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503045"/>
            <a:ext cx="10664190" cy="3256280"/>
          </a:xfrm>
          <a:prstGeom prst="rect">
            <a:avLst/>
          </a:prstGeom>
          <a:noFill/>
          <a:ln w="9525">
            <a:noFill/>
          </a:ln>
        </p:spPr>
        <p:txBody>
          <a:bodyPr wrap="square">
            <a:noAutofit/>
          </a:bodyPr>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(2)测定等pH的HA溶液和盐酸分别与锌反应产生氢气的快慢,若反应过程中HA产生氢气较快,则HA为弱酸。</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测定等浓度的HA溶液和盐酸分别与锌反应产生氢气的快慢,若反应刚开始时HA产生氢气较慢,则HA为弱酸。</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(3)利用实验证明存在电离平衡。如向醋酸溶液中滴入紫色石蕊试液,溶液变红,再加入CH3COONa固体,溶液红色变浅。而向滴有石蕊溶液的HCl溶液中加入NaCl固体,溶液颜色无变化。</a:t>
            </a:r>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85723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P173</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109345"/>
            <a:ext cx="2454275" cy="599440"/>
          </a:xfrm>
          <a:prstGeom prst="rect">
            <a:avLst/>
          </a:prstGeom>
          <a:noFill/>
          <a:ln w="9525">
            <a:noFill/>
          </a:ln>
        </p:spPr>
        <p:txBody>
          <a:bodyPr wrap="square">
            <a:noAutofit/>
          </a:bodyPr>
          <a:p>
            <a:pPr indent="0"/>
            <a:r>
              <a:rPr lang="en-US" altLang="en-US" sz="2400">
                <a:solidFill>
                  <a:srgbClr val="FF0000"/>
                </a:solidFill>
                <a:latin typeface="微软雅黑" panose="020B0503020204020204" charset="-122"/>
                <a:ea typeface="微软雅黑" panose="020B0503020204020204" charset="-122"/>
                <a:cs typeface="微软雅黑" panose="020B0503020204020204" charset="-122"/>
              </a:rPr>
              <a:t>真题例2</a:t>
            </a:r>
            <a:endParaRPr lang="en-US"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7" name="文本框 116"/>
          <p:cNvSpPr txBox="1"/>
          <p:nvPr/>
        </p:nvSpPr>
        <p:spPr>
          <a:xfrm>
            <a:off x="763905" y="1574165"/>
            <a:ext cx="1034034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浙江</a:t>
            </a:r>
            <a:r>
              <a:rPr lang="en-US" sz="2000" b="0">
                <a:latin typeface="微软雅黑" panose="020B0503020204020204" charset="-122"/>
                <a:ea typeface="微软雅黑" panose="020B0503020204020204" charset="-122"/>
                <a:cs typeface="微软雅黑" panose="020B0503020204020204" charset="-122"/>
              </a:rPr>
              <a:t>2021</a:t>
            </a:r>
            <a:r>
              <a:rPr lang="zh-CN" sz="2000" b="0">
                <a:latin typeface="微软雅黑" panose="020B0503020204020204" charset="-122"/>
                <a:ea typeface="微软雅黑" panose="020B0503020204020204" charset="-122"/>
                <a:cs typeface="微软雅黑" panose="020B0503020204020204" charset="-122"/>
              </a:rPr>
              <a:t>年</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月</a:t>
            </a:r>
            <a:r>
              <a:rPr lang="en-US" sz="2000" b="0">
                <a:latin typeface="微软雅黑" panose="020B0503020204020204" charset="-122"/>
                <a:ea typeface="微软雅黑" panose="020B0503020204020204" charset="-122"/>
                <a:cs typeface="微软雅黑" panose="020B0503020204020204" charset="-122"/>
              </a:rPr>
              <a:t>·19,2</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某同学拟用</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计测定溶液</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以探究某酸</a:t>
            </a:r>
            <a:r>
              <a:rPr lang="en-US" sz="2000" b="0">
                <a:latin typeface="微软雅黑" panose="020B0503020204020204" charset="-122"/>
                <a:ea typeface="微软雅黑" panose="020B0503020204020204" charset="-122"/>
                <a:cs typeface="微软雅黑" panose="020B0503020204020204" charset="-122"/>
              </a:rPr>
              <a:t>HR</a:t>
            </a:r>
            <a:r>
              <a:rPr lang="zh-CN" sz="2000" b="0">
                <a:latin typeface="微软雅黑" panose="020B0503020204020204" charset="-122"/>
                <a:ea typeface="微软雅黑" panose="020B0503020204020204" charset="-122"/>
                <a:cs typeface="微软雅黑" panose="020B0503020204020204" charset="-122"/>
              </a:rPr>
              <a:t>是否为弱电解质。下列说法正确的是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62660" y="2588895"/>
            <a:ext cx="9775190" cy="193992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A.25 ℃</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若测得</a:t>
            </a:r>
            <a:r>
              <a:rPr lang="en-US" sz="2000" b="0">
                <a:latin typeface="微软雅黑" panose="020B0503020204020204" charset="-122"/>
                <a:ea typeface="微软雅黑" panose="020B0503020204020204" charset="-122"/>
                <a:cs typeface="微软雅黑" panose="020B0503020204020204" charset="-122"/>
              </a:rPr>
              <a:t>0.01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NaR</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pH=7,</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HR</a:t>
            </a:r>
            <a:r>
              <a:rPr lang="zh-CN" sz="2000" b="0">
                <a:latin typeface="微软雅黑" panose="020B0503020204020204" charset="-122"/>
                <a:ea typeface="微软雅黑" panose="020B0503020204020204" charset="-122"/>
                <a:cs typeface="微软雅黑" panose="020B0503020204020204" charset="-122"/>
              </a:rPr>
              <a:t>是弱酸</a:t>
            </a:r>
            <a:r>
              <a:rPr lang="en-US" sz="2000" b="0">
                <a:latin typeface="微软雅黑" panose="020B0503020204020204" charset="-122"/>
                <a:ea typeface="微软雅黑" panose="020B0503020204020204" charset="-122"/>
                <a:cs typeface="微软雅黑" panose="020B0503020204020204" charset="-122"/>
              </a:rPr>
              <a:t>B.25 ℃</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若测得</a:t>
            </a:r>
            <a:r>
              <a:rPr lang="en-US" sz="2000" b="0">
                <a:latin typeface="微软雅黑" panose="020B0503020204020204" charset="-122"/>
                <a:ea typeface="微软雅黑" panose="020B0503020204020204" charset="-122"/>
                <a:cs typeface="微软雅黑" panose="020B0503020204020204" charset="-122"/>
              </a:rPr>
              <a:t>0.01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HR</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pH&gt;2</a:t>
            </a:r>
            <a:r>
              <a:rPr lang="zh-CN" sz="2000" b="0">
                <a:latin typeface="微软雅黑" panose="020B0503020204020204" charset="-122"/>
                <a:ea typeface="微软雅黑" panose="020B0503020204020204" charset="-122"/>
                <a:cs typeface="微软雅黑" panose="020B0503020204020204" charset="-122"/>
              </a:rPr>
              <a:t>且</a:t>
            </a:r>
            <a:r>
              <a:rPr lang="en-US" sz="2000" b="0">
                <a:latin typeface="微软雅黑" panose="020B0503020204020204" charset="-122"/>
                <a:ea typeface="微软雅黑" panose="020B0503020204020204" charset="-122"/>
                <a:cs typeface="微软雅黑" panose="020B0503020204020204" charset="-122"/>
              </a:rPr>
              <a:t>pH&lt;7,</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HR</a:t>
            </a:r>
            <a:r>
              <a:rPr lang="zh-CN" sz="2000" b="0">
                <a:latin typeface="微软雅黑" panose="020B0503020204020204" charset="-122"/>
                <a:ea typeface="微软雅黑" panose="020B0503020204020204" charset="-122"/>
                <a:cs typeface="微软雅黑" panose="020B0503020204020204" charset="-122"/>
              </a:rPr>
              <a:t>是弱酸</a:t>
            </a:r>
            <a:r>
              <a:rPr lang="en-US" sz="2000" b="0">
                <a:latin typeface="微软雅黑" panose="020B0503020204020204" charset="-122"/>
                <a:ea typeface="微软雅黑" panose="020B0503020204020204" charset="-122"/>
                <a:cs typeface="微软雅黑" panose="020B0503020204020204" charset="-122"/>
              </a:rPr>
              <a:t>C.25 ℃</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若测得</a:t>
            </a:r>
            <a:r>
              <a:rPr lang="en-US" sz="2000" b="0">
                <a:latin typeface="微软雅黑" panose="020B0503020204020204" charset="-122"/>
                <a:ea typeface="微软雅黑" panose="020B0503020204020204" charset="-122"/>
                <a:cs typeface="微软雅黑" panose="020B0503020204020204" charset="-122"/>
              </a:rPr>
              <a:t>HR</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pH=</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取该溶液</a:t>
            </a:r>
            <a:r>
              <a:rPr lang="en-US" sz="2000" b="0">
                <a:latin typeface="微软雅黑" panose="020B0503020204020204" charset="-122"/>
                <a:ea typeface="微软雅黑" panose="020B0503020204020204" charset="-122"/>
                <a:cs typeface="微软雅黑" panose="020B0503020204020204" charset="-122"/>
              </a:rPr>
              <a:t>10.0 mL,</a:t>
            </a:r>
            <a:r>
              <a:rPr lang="zh-CN" sz="2000" b="0">
                <a:latin typeface="微软雅黑" panose="020B0503020204020204" charset="-122"/>
                <a:ea typeface="微软雅黑" panose="020B0503020204020204" charset="-122"/>
                <a:cs typeface="微软雅黑" panose="020B0503020204020204" charset="-122"/>
              </a:rPr>
              <a:t>加蒸馏水稀释至</a:t>
            </a:r>
            <a:r>
              <a:rPr lang="en-US" sz="2000" b="0">
                <a:latin typeface="微软雅黑" panose="020B0503020204020204" charset="-122"/>
                <a:ea typeface="微软雅黑" panose="020B0503020204020204" charset="-122"/>
                <a:cs typeface="微软雅黑" panose="020B0503020204020204" charset="-122"/>
              </a:rPr>
              <a:t>100.0 mL,</a:t>
            </a:r>
            <a:r>
              <a:rPr lang="zh-CN" sz="2000" b="0">
                <a:latin typeface="微软雅黑" panose="020B0503020204020204" charset="-122"/>
                <a:ea typeface="微软雅黑" panose="020B0503020204020204" charset="-122"/>
                <a:cs typeface="微软雅黑" panose="020B0503020204020204" charset="-122"/>
              </a:rPr>
              <a:t>测得</a:t>
            </a:r>
            <a:r>
              <a:rPr lang="en-US" sz="2000" b="0">
                <a:latin typeface="微软雅黑" panose="020B0503020204020204" charset="-122"/>
                <a:ea typeface="微软雅黑" panose="020B0503020204020204" charset="-122"/>
                <a:cs typeface="微软雅黑" panose="020B0503020204020204" charset="-122"/>
              </a:rPr>
              <a:t>pH=</a:t>
            </a:r>
            <a:r>
              <a:rPr lang="en-US" sz="2000" b="0" i="1">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&lt;1,</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HR</a:t>
            </a:r>
            <a:r>
              <a:rPr lang="zh-CN" sz="2000" b="0">
                <a:latin typeface="微软雅黑" panose="020B0503020204020204" charset="-122"/>
                <a:ea typeface="微软雅黑" panose="020B0503020204020204" charset="-122"/>
                <a:cs typeface="微软雅黑" panose="020B0503020204020204" charset="-122"/>
              </a:rPr>
              <a:t>是弱酸</a:t>
            </a:r>
            <a:r>
              <a:rPr lang="en-US" sz="2000" b="0">
                <a:latin typeface="微软雅黑" panose="020B0503020204020204" charset="-122"/>
                <a:ea typeface="微软雅黑" panose="020B0503020204020204" charset="-122"/>
                <a:cs typeface="微软雅黑" panose="020B0503020204020204" charset="-122"/>
              </a:rPr>
              <a:t>D.25 ℃</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若测得</a:t>
            </a:r>
            <a:r>
              <a:rPr lang="en-US" sz="2000" b="0">
                <a:latin typeface="微软雅黑" panose="020B0503020204020204" charset="-122"/>
                <a:ea typeface="微软雅黑" panose="020B0503020204020204" charset="-122"/>
                <a:cs typeface="微软雅黑" panose="020B0503020204020204" charset="-122"/>
              </a:rPr>
              <a:t>NaR</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pH=</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取该溶液</a:t>
            </a:r>
            <a:r>
              <a:rPr lang="en-US" sz="2000" b="0">
                <a:latin typeface="微软雅黑" panose="020B0503020204020204" charset="-122"/>
                <a:ea typeface="微软雅黑" panose="020B0503020204020204" charset="-122"/>
                <a:cs typeface="微软雅黑" panose="020B0503020204020204" charset="-122"/>
              </a:rPr>
              <a:t>10.0 mL,</a:t>
            </a:r>
            <a:r>
              <a:rPr lang="zh-CN" sz="2000" b="0">
                <a:latin typeface="微软雅黑" panose="020B0503020204020204" charset="-122"/>
                <a:ea typeface="微软雅黑" panose="020B0503020204020204" charset="-122"/>
                <a:cs typeface="微软雅黑" panose="020B0503020204020204" charset="-122"/>
              </a:rPr>
              <a:t>升温至</a:t>
            </a:r>
            <a:r>
              <a:rPr lang="en-US" sz="2000" b="0">
                <a:latin typeface="微软雅黑" panose="020B0503020204020204" charset="-122"/>
                <a:ea typeface="微软雅黑" panose="020B0503020204020204" charset="-122"/>
                <a:cs typeface="微软雅黑" panose="020B0503020204020204" charset="-122"/>
              </a:rPr>
              <a:t>50 ℃,</a:t>
            </a:r>
            <a:r>
              <a:rPr lang="zh-CN" sz="2000" b="0">
                <a:latin typeface="微软雅黑" panose="020B0503020204020204" charset="-122"/>
                <a:ea typeface="微软雅黑" panose="020B0503020204020204" charset="-122"/>
                <a:cs typeface="微软雅黑" panose="020B0503020204020204" charset="-122"/>
              </a:rPr>
              <a:t>测得</a:t>
            </a:r>
            <a:r>
              <a:rPr lang="en-US" sz="2000" b="0">
                <a:latin typeface="微软雅黑" panose="020B0503020204020204" charset="-122"/>
                <a:ea typeface="微软雅黑" panose="020B0503020204020204" charset="-122"/>
                <a:cs typeface="微软雅黑" panose="020B0503020204020204" charset="-122"/>
              </a:rPr>
              <a:t>pH=</a:t>
            </a:r>
            <a:r>
              <a:rPr lang="en-US" sz="2000" b="0" i="1">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HR</a:t>
            </a:r>
            <a:r>
              <a:rPr lang="zh-CN" sz="2000" b="0">
                <a:latin typeface="微软雅黑" panose="020B0503020204020204" charset="-122"/>
                <a:ea typeface="微软雅黑" panose="020B0503020204020204" charset="-122"/>
                <a:cs typeface="微软雅黑" panose="020B0503020204020204" charset="-122"/>
              </a:rPr>
              <a:t>是弱酸</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867025" y="2190115"/>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B</a:t>
            </a:r>
            <a:endParaRPr lang="en-US" altLang="zh-CN"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0267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665480" y="1800860"/>
            <a:ext cx="10664190" cy="3256280"/>
          </a:xfrm>
          <a:prstGeom prst="rect">
            <a:avLst/>
          </a:prstGeom>
          <a:noFill/>
          <a:ln w="9525">
            <a:noFill/>
          </a:ln>
        </p:spPr>
        <p:txBody>
          <a:bodyPr wrap="square">
            <a:noAutofit/>
          </a:bodyPr>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【解析】25 ℃时,0.01 mol·L-1的NaR溶液pH=7,呈中性,说明HR为强酸,A项错误;25 ℃时,0.01 mol·L-1的HR溶液2&lt;pH&lt;7,说明HR部分电离,即HR为弱酸,B项正确;25 ℃时,未说HR溶液pH的具体值,若其pH在6~7之间,溶液体积无论稀释多少倍,所得溶液pH接近7而小于7,则b-a一定小于1,与HR是否为弱酸无关,C项错误;若HR为弱酸,溶液由25 ℃升高至50 ℃能促进R-的水解,R-水解使溶液显碱性,则当溶液pH满足:b&gt;a时,可证明HR为弱酸,D项错误。</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02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109345"/>
            <a:ext cx="5711190" cy="599440"/>
          </a:xfrm>
          <a:prstGeom prst="rect">
            <a:avLst/>
          </a:prstGeom>
          <a:noFill/>
          <a:ln w="9525">
            <a:noFill/>
          </a:ln>
        </p:spPr>
        <p:txBody>
          <a:bodyPr wrap="square">
            <a:noAutofit/>
          </a:bodyPr>
          <a:p>
            <a:pPr indent="0"/>
            <a:r>
              <a:rPr lang="en-US" altLang="en-US" sz="2400">
                <a:latin typeface="微软雅黑" panose="020B0503020204020204" charset="-122"/>
                <a:ea typeface="微软雅黑" panose="020B0503020204020204" charset="-122"/>
                <a:cs typeface="微软雅黑" panose="020B0503020204020204" charset="-122"/>
              </a:rPr>
              <a:t>考法3　电解质溶液导电能力的影响因素</a:t>
            </a:r>
            <a:endParaRPr lang="en-US"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8" name="文本框 117"/>
          <p:cNvSpPr txBox="1"/>
          <p:nvPr/>
        </p:nvSpPr>
        <p:spPr>
          <a:xfrm>
            <a:off x="989965" y="1708785"/>
            <a:ext cx="10143490" cy="3420110"/>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自由移动离子浓度</a:t>
            </a:r>
            <a:endParaRPr lang="zh-CN" sz="2000" b="0" u="wavy">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000" b="0" u="wavy">
                <a:solidFill>
                  <a:srgbClr val="FF0000"/>
                </a:solidFill>
                <a:latin typeface="微软雅黑" panose="020B0503020204020204" charset="-122"/>
                <a:ea typeface="微软雅黑" panose="020B0503020204020204" charset="-122"/>
                <a:cs typeface="微软雅黑" panose="020B0503020204020204" charset="-122"/>
              </a:rPr>
              <a:t>离子所带电荷数相同时</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溶液导电能力主要取决于自由移动离子浓度的大小</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溶液离子浓度越大</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导电能力越强</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等浓度的氢氧化钠溶液和氨水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氢氧化钠是强电解质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完全电离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一水合氨是弱电解质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部分电离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因此等浓度时氢氧化钠溶液导电能力更强。</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等浓度的甲酸与乙酸溶液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甲酸的</a:t>
            </a:r>
            <a:r>
              <a:rPr lang="en-US" sz="2000" b="0" i="1">
                <a:solidFill>
                  <a:srgbClr val="FF0000"/>
                </a:solidFill>
                <a:latin typeface="微软雅黑" panose="020B0503020204020204" charset="-122"/>
                <a:ea typeface="微软雅黑" panose="020B0503020204020204" charset="-122"/>
                <a:cs typeface="微软雅黑" panose="020B0503020204020204" charset="-122"/>
              </a:rPr>
              <a:t>K</a:t>
            </a:r>
            <a:r>
              <a:rPr lang="en-US" sz="2000" b="0" baseline="-25000">
                <a:solidFill>
                  <a:srgbClr val="FF0000"/>
                </a:solidFill>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=1.8×10</a:t>
            </a:r>
            <a:r>
              <a:rPr lang="en-US" sz="2000" b="0" baseline="30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乙酸的</a:t>
            </a:r>
            <a:r>
              <a:rPr lang="en-US" sz="2000" b="0" i="1">
                <a:solidFill>
                  <a:srgbClr val="FF0000"/>
                </a:solidFill>
                <a:latin typeface="微软雅黑" panose="020B0503020204020204" charset="-122"/>
                <a:ea typeface="微软雅黑" panose="020B0503020204020204" charset="-122"/>
                <a:cs typeface="微软雅黑" panose="020B0503020204020204" charset="-122"/>
              </a:rPr>
              <a:t>K</a:t>
            </a:r>
            <a:r>
              <a:rPr lang="en-US" sz="2000" b="0" baseline="-25000">
                <a:solidFill>
                  <a:srgbClr val="FF0000"/>
                </a:solidFill>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=1.75×10</a:t>
            </a:r>
            <a:r>
              <a:rPr lang="en-US" sz="2000" b="0" baseline="30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等浓度时甲酸的导电能力更强。</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02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109345"/>
            <a:ext cx="10664190" cy="2165350"/>
          </a:xfrm>
          <a:prstGeom prst="rect">
            <a:avLst/>
          </a:prstGeom>
          <a:noFill/>
          <a:ln w="9525">
            <a:noFill/>
          </a:ln>
        </p:spPr>
        <p:txBody>
          <a:bodyPr wrap="square">
            <a:noAutofit/>
          </a:bodyPr>
          <a:p>
            <a:pPr indent="0"/>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 name="文本框 2"/>
          <p:cNvSpPr txBox="1"/>
          <p:nvPr/>
        </p:nvSpPr>
        <p:spPr>
          <a:xfrm>
            <a:off x="837565" y="1271905"/>
            <a:ext cx="10676255" cy="2003425"/>
          </a:xfrm>
          <a:prstGeom prst="rect">
            <a:avLst/>
          </a:prstGeom>
          <a:noFill/>
          <a:ln w="9525">
            <a:noFill/>
          </a:ln>
        </p:spPr>
        <p:txBody>
          <a:bodyPr wrap="square">
            <a:noAutofit/>
          </a:bodyPr>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2.离子电荷数</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离子浓度相同时,溶液的导电能力主要取决于溶液中离子所带电荷的多少,离子电荷数越多,导电能力越强。</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3.将冰醋酸、浓醋酸和稀醋酸加水稀释,其导电性随加水量的变化曲线如图。</a:t>
            </a:r>
            <a:endParaRPr lang="en-US" altLang="en-US" sz="2000">
              <a:latin typeface="微软雅黑" panose="020B0503020204020204" charset="-122"/>
              <a:ea typeface="微软雅黑" panose="020B0503020204020204" charset="-122"/>
              <a:cs typeface="微软雅黑" panose="020B0503020204020204" charset="-122"/>
            </a:endParaRPr>
          </a:p>
        </p:txBody>
      </p:sp>
      <p:pic>
        <p:nvPicPr>
          <p:cNvPr id="118" name="图片 117"/>
          <p:cNvPicPr/>
          <p:nvPr/>
        </p:nvPicPr>
        <p:blipFill>
          <a:blip r:embed="rId1"/>
          <a:stretch>
            <a:fillRect/>
          </a:stretch>
        </p:blipFill>
        <p:spPr>
          <a:xfrm>
            <a:off x="2220595" y="3542030"/>
            <a:ext cx="6570980" cy="19037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75487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P174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659765" y="1109980"/>
            <a:ext cx="1372870" cy="598170"/>
          </a:xfrm>
          <a:prstGeom prst="rect">
            <a:avLst/>
          </a:prstGeom>
          <a:noFill/>
          <a:ln w="9525">
            <a:noFill/>
          </a:ln>
        </p:spPr>
        <p:txBody>
          <a:bodyPr wrap="square">
            <a:noAutofit/>
          </a:bodyPr>
          <a:p>
            <a:pPr indent="0"/>
            <a:r>
              <a:rPr lang="en-US" altLang="en-US" sz="2400">
                <a:latin typeface="微软雅黑" panose="020B0503020204020204" charset="-122"/>
                <a:ea typeface="微软雅黑" panose="020B0503020204020204" charset="-122"/>
                <a:cs typeface="微软雅黑" panose="020B0503020204020204" charset="-122"/>
              </a:rPr>
              <a:t> </a:t>
            </a:r>
            <a:r>
              <a:rPr lang="en-US" altLang="en-US" sz="2400">
                <a:solidFill>
                  <a:srgbClr val="FF0000"/>
                </a:solidFill>
                <a:latin typeface="微软雅黑" panose="020B0503020204020204" charset="-122"/>
                <a:ea typeface="微软雅黑" panose="020B0503020204020204" charset="-122"/>
                <a:cs typeface="微软雅黑" panose="020B0503020204020204" charset="-122"/>
              </a:rPr>
              <a:t>真题例3</a:t>
            </a:r>
            <a:endParaRPr lang="en-US"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9" name="文本框 118"/>
          <p:cNvSpPr txBox="1"/>
          <p:nvPr/>
        </p:nvSpPr>
        <p:spPr>
          <a:xfrm>
            <a:off x="852805" y="1588770"/>
            <a:ext cx="10720705" cy="248983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全国</a:t>
            </a:r>
            <a:r>
              <a:rPr lang="en-US" sz="2000" b="0">
                <a:latin typeface="微软雅黑" panose="020B0503020204020204" charset="-122"/>
                <a:ea typeface="微软雅黑" panose="020B0503020204020204" charset="-122"/>
                <a:cs typeface="微软雅黑" panose="020B0503020204020204" charset="-122"/>
              </a:rPr>
              <a:t>Ⅰ2019</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11,6</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溶液滴定邻苯二甲酸氢钾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邻苯二甲酸</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的</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en-US" sz="2000" b="0">
                <a:latin typeface="微软雅黑" panose="020B0503020204020204" charset="-122"/>
                <a:ea typeface="微软雅黑" panose="020B0503020204020204" charset="-122"/>
                <a:cs typeface="微软雅黑" panose="020B0503020204020204" charset="-122"/>
              </a:rPr>
              <a:t>=1.1×10</a:t>
            </a:r>
            <a:r>
              <a:rPr lang="en-US" sz="2000" b="0" baseline="3000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en-US" sz="2000" b="0">
                <a:latin typeface="微软雅黑" panose="020B0503020204020204" charset="-122"/>
                <a:ea typeface="微软雅黑" panose="020B0503020204020204" charset="-122"/>
                <a:cs typeface="微软雅黑" panose="020B0503020204020204" charset="-122"/>
              </a:rPr>
              <a:t>=3.9×10</a:t>
            </a:r>
            <a:r>
              <a:rPr lang="en-US" sz="2000" b="0" baseline="30000">
                <a:latin typeface="微软雅黑" panose="020B0503020204020204" charset="-122"/>
                <a:ea typeface="微软雅黑" panose="020B0503020204020204" charset="-122"/>
                <a:cs typeface="微软雅黑" panose="020B0503020204020204" charset="-122"/>
              </a:rPr>
              <a:t>-6  </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混合溶液的相对导电能力变化曲线如图所示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其中</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点为反应终点。</a:t>
            </a:r>
            <a:endParaRPr lang="zh-CN"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下列叙述错误的是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6654165" y="3089910"/>
            <a:ext cx="4132580" cy="2536190"/>
          </a:xfrm>
          <a:prstGeom prst="rect">
            <a:avLst/>
          </a:prstGeom>
          <a:noFill/>
          <a:ln w="9525">
            <a:noFill/>
          </a:ln>
        </p:spPr>
      </p:pic>
      <p:sp>
        <p:nvSpPr>
          <p:cNvPr id="120" name="文本框 119"/>
          <p:cNvSpPr txBox="1"/>
          <p:nvPr/>
        </p:nvSpPr>
        <p:spPr>
          <a:xfrm>
            <a:off x="927735" y="2399030"/>
            <a:ext cx="5726430" cy="3227070"/>
          </a:xfrm>
          <a:prstGeom prst="rect">
            <a:avLst/>
          </a:prstGeom>
          <a:noFill/>
          <a:ln w="9525">
            <a:noFill/>
          </a:ln>
        </p:spPr>
        <p:txBody>
          <a:bodyPr>
            <a:noAutofit/>
          </a:bodyPr>
          <a:p>
            <a:pPr indent="0" algn="l" fontAlgn="auto">
              <a:lnSpc>
                <a:spcPct val="150000"/>
              </a:lnSpc>
            </a:pPr>
            <a:r>
              <a:rPr lang="en-US" b="0">
                <a:latin typeface="Calibri" panose="020F0502020204030204" charset="0"/>
                <a:cs typeface="方正书宋_GBK" charset="0"/>
              </a:rPr>
              <a:t> </a:t>
            </a:r>
            <a:endParaRPr lang="en-US" b="0">
              <a:latin typeface="NEU-BZ" charset="0"/>
              <a:ea typeface="宋体" panose="02010600030101010101" pitchFamily="2" charset="-122"/>
              <a:cs typeface="Times New Roman" panose="02020603050405020304" charset="0"/>
            </a:endParaRPr>
          </a:p>
          <a:p>
            <a:pPr indent="0" algn="l" fontAlgn="auto">
              <a:lnSpc>
                <a:spcPct val="150000"/>
              </a:lnSpc>
            </a:pP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混合溶液的导电能力与离子浓度和种类有关</a:t>
            </a:r>
            <a:r>
              <a:rPr lang="en-US" sz="2000" b="0">
                <a:latin typeface="微软雅黑" panose="020B0503020204020204" charset="-122"/>
                <a:ea typeface="微软雅黑" panose="020B0503020204020204" charset="-122"/>
                <a:cs typeface="微软雅黑" panose="020B0503020204020204" charset="-122"/>
              </a:rPr>
              <a:t>B.Na</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A</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的导电能力之和大于</a:t>
            </a:r>
            <a:r>
              <a:rPr lang="en-US" sz="2000" b="0">
                <a:latin typeface="微软雅黑" panose="020B0503020204020204" charset="-122"/>
                <a:ea typeface="微软雅黑" panose="020B0503020204020204" charset="-122"/>
                <a:cs typeface="微软雅黑" panose="020B0503020204020204" charset="-122"/>
              </a:rPr>
              <a:t>HA</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a:t>
            </a:r>
            <a:endParaRPr lang="zh-CN" sz="2000" b="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en-US" sz="2000" b="0">
                <a:latin typeface="微软雅黑" panose="020B0503020204020204" charset="-122"/>
                <a:ea typeface="微软雅黑" panose="020B0503020204020204" charset="-122"/>
                <a:cs typeface="微软雅黑" panose="020B0503020204020204" charset="-122"/>
              </a:rPr>
              <a:t>C.</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点的混合溶液</a:t>
            </a:r>
            <a:r>
              <a:rPr lang="en-US" sz="2000" b="0">
                <a:latin typeface="微软雅黑" panose="020B0503020204020204" charset="-122"/>
                <a:ea typeface="微软雅黑" panose="020B0503020204020204" charset="-122"/>
                <a:cs typeface="微软雅黑" panose="020B0503020204020204" charset="-122"/>
              </a:rPr>
              <a:t>pH=7D.</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点的混合溶液中</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(Na</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(K</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351770" y="1708150"/>
            <a:ext cx="4064000" cy="398780"/>
          </a:xfrm>
          <a:prstGeom prst="rect">
            <a:avLst/>
          </a:prstGeom>
          <a:noFill/>
        </p:spPr>
        <p:txBody>
          <a:bodyPr wrap="square" rtlCol="0">
            <a:spAutoFit/>
          </a:bodyPr>
          <a:p>
            <a:r>
              <a:rPr lang="en-US" altLang="zh-CN" sz="2000" baseline="30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829685" y="2662555"/>
            <a:ext cx="4064000" cy="368300"/>
          </a:xfrm>
          <a:prstGeom prst="rect">
            <a:avLst/>
          </a:prstGeom>
          <a:noFill/>
        </p:spPr>
        <p:txBody>
          <a:bodyPr wrap="square" rtlCol="0">
            <a:spAutoFit/>
          </a:bodyPr>
          <a:p>
            <a:r>
              <a:rPr lang="en-US" altLang="zh-CN">
                <a:solidFill>
                  <a:srgbClr val="FF0000"/>
                </a:solidFill>
                <a:latin typeface="微软雅黑" panose="020B0503020204020204" charset="-122"/>
                <a:ea typeface="微软雅黑" panose="020B0503020204020204" charset="-122"/>
              </a:rPr>
              <a:t>C</a:t>
            </a:r>
            <a:endParaRPr lang="en-US" altLang="zh-CN">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V="1">
            <a:off x="6257925" y="540893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4" name="文本框 3"/>
          <p:cNvSpPr txBox="1"/>
          <p:nvPr/>
        </p:nvSpPr>
        <p:spPr>
          <a:xfrm>
            <a:off x="2823845" y="3067050"/>
            <a:ext cx="7346315" cy="1014730"/>
          </a:xfrm>
          <a:prstGeom prst="rect">
            <a:avLst/>
          </a:prstGeom>
          <a:noFill/>
        </p:spPr>
        <p:txBody>
          <a:bodyPr wrap="square" rtlCol="0">
            <a:spAutoFit/>
          </a:bodyPr>
          <a:p>
            <a:pPr algn="ctr"/>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第八</a:t>
            </a:r>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章</a:t>
            </a:r>
            <a:r>
              <a:rPr lang="en-US" altLang="zh-CN"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 </a:t>
            </a:r>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物质及其变化</a:t>
            </a:r>
            <a:endPar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345565"/>
            <a:ext cx="10651490" cy="4517390"/>
          </a:xfrm>
          <a:prstGeom prst="rect">
            <a:avLst/>
          </a:prstGeom>
          <a:noFill/>
          <a:ln w="9525">
            <a:noFill/>
          </a:ln>
        </p:spPr>
        <p:txBody>
          <a:bodyPr wrap="square">
            <a:noAutofit/>
          </a:bodyPr>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解析】离子相同时,离子浓度越大,溶液导电能力越强;浓度相同时,离子所带电荷越多,溶液导电能力越强,故混合溶液的导电能力与离子浓度和种类有关,A正确。a点溶液中溶质为KHA,主要含有的离子为K+、HA-,b点溶液中主要含有的离子为K+、Na+、A2-,a点溶液中K+数目与b点的相同,所以c(K+):a&gt;b,但是b点溶液的导电能力大于a点,说明Na+与A2-的导电能力之和大于HA-的导电能力,B正确。b点为反应终点,可看作是邻苯二甲酸钠(Na2A)与邻苯二甲酸钾(K2A)的混合溶液,A2-水解使溶液显碱性,C错误。b点为反应终点,b点时c(Na+)=c(K+),b→c继续滴加NaOH溶液,则c点:c(Na+)&gt;c(K+),c点Na+浓度小于K+浓度的2倍,则继续加入的OH-的浓度小于K+的浓度(A2-水解微弱,水解产生的OH-较少),故c(OH-)&lt;c(K+),D正确。</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endParaRPr lang="zh-CN" altLang="en-US"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623697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电离平衡常数及其应用</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5000" y="3497580"/>
            <a:ext cx="1409065" cy="521970"/>
          </a:xfrm>
          <a:prstGeom prst="rect">
            <a:avLst/>
          </a:prstGeom>
          <a:noFill/>
        </p:spPr>
        <p:txBody>
          <a:bodyPr wrap="square" rtlCol="0">
            <a:spAutoFit/>
          </a:bodyPr>
          <a:p>
            <a:r>
              <a:rPr lang="zh-CN" altLang="en-US" sz="2800">
                <a:solidFill>
                  <a:schemeClr val="bg1"/>
                </a:solidFill>
                <a:latin typeface="微软雅黑" panose="020B0503020204020204" charset="-122"/>
                <a:ea typeface="微软雅黑" panose="020B0503020204020204" charset="-122"/>
                <a:cs typeface="微软雅黑" panose="020B0503020204020204" charset="-122"/>
              </a:rPr>
              <a:t>考点</a:t>
            </a:r>
            <a:r>
              <a:rPr lang="en-US" altLang="zh-CN" sz="2800">
                <a:solidFill>
                  <a:schemeClr val="bg1"/>
                </a:solidFill>
                <a:latin typeface="微软雅黑" panose="020B0503020204020204" charset="-122"/>
                <a:ea typeface="微软雅黑" panose="020B0503020204020204" charset="-122"/>
                <a:cs typeface="微软雅黑" panose="020B0503020204020204" charset="-122"/>
              </a:rPr>
              <a:t>42</a:t>
            </a:r>
            <a:endParaRPr lang="en-US" altLang="zh-CN"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993775"/>
            <a:ext cx="4594860" cy="368300"/>
          </a:xfrm>
          <a:prstGeom prst="rect">
            <a:avLst/>
          </a:prstGeom>
          <a:noFill/>
        </p:spPr>
        <p:txBody>
          <a:bodyPr wrap="square" rtlCol="0">
            <a:spAutoFit/>
          </a:bodyPr>
          <a:p>
            <a:endParaRPr b="1">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25805" y="993775"/>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电离平衡常数</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118" name="文本框 117"/>
          <p:cNvSpPr txBox="1"/>
          <p:nvPr/>
        </p:nvSpPr>
        <p:spPr>
          <a:xfrm>
            <a:off x="789940" y="1421765"/>
            <a:ext cx="133604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表达式</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1146810" y="180911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对于一元弱酸</a:t>
            </a:r>
            <a:r>
              <a:rPr lang="en-US" sz="2000" b="0">
                <a:latin typeface="微软雅黑" panose="020B0503020204020204" charset="-122"/>
                <a:ea typeface="微软雅黑" panose="020B0503020204020204" charset="-122"/>
                <a:cs typeface="微软雅黑" panose="020B0503020204020204" charset="-122"/>
              </a:rPr>
              <a:t>HA:</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1146810" y="2232025"/>
            <a:ext cx="885825" cy="483870"/>
          </a:xfrm>
          <a:prstGeom prst="rect">
            <a:avLst/>
          </a:prstGeom>
          <a:noFill/>
          <a:ln w="9525">
            <a:noFill/>
          </a:ln>
        </p:spPr>
        <p:txBody>
          <a:bodyPr>
            <a:noAutofit/>
          </a:bodyPr>
          <a:p>
            <a:pPr indent="0"/>
            <a:r>
              <a:rPr lang="en-US" sz="2000" b="0">
                <a:latin typeface="微软雅黑" panose="020B0503020204020204" charset="-122"/>
                <a:ea typeface="微软雅黑" panose="020B0503020204020204" charset="-122"/>
                <a:cs typeface="Times New Roman" panose="02020603050405020304" charset="0"/>
              </a:rPr>
              <a:t>HA</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4" name="图片 23"/>
          <p:cNvPicPr/>
          <p:nvPr/>
        </p:nvPicPr>
        <p:blipFill>
          <a:blip r:embed="rId1"/>
          <a:stretch>
            <a:fillRect/>
          </a:stretch>
        </p:blipFill>
        <p:spPr>
          <a:xfrm>
            <a:off x="1654810" y="2232025"/>
            <a:ext cx="234950" cy="367030"/>
          </a:xfrm>
          <a:prstGeom prst="rect">
            <a:avLst/>
          </a:prstGeom>
          <a:noFill/>
          <a:ln w="9525">
            <a:noFill/>
          </a:ln>
        </p:spPr>
      </p:pic>
      <p:sp>
        <p:nvSpPr>
          <p:cNvPr id="119" name="文本框 118"/>
          <p:cNvSpPr txBox="1"/>
          <p:nvPr/>
        </p:nvSpPr>
        <p:spPr>
          <a:xfrm>
            <a:off x="1889760" y="2212975"/>
            <a:ext cx="1495425" cy="372110"/>
          </a:xfrm>
          <a:prstGeom prst="rect">
            <a:avLst/>
          </a:prstGeom>
          <a:noFill/>
          <a:ln w="9525">
            <a:noFill/>
          </a:ln>
        </p:spPr>
        <p:txBody>
          <a:bodyPr>
            <a:no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+A</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K</a:t>
            </a:r>
            <a:r>
              <a:rPr lang="en-US" sz="2000" b="0" baseline="-25000">
                <a:latin typeface="微软雅黑" panose="020B0503020204020204" charset="-122"/>
                <a:ea typeface="微软雅黑" panose="020B0503020204020204" charset="-122"/>
                <a:cs typeface="Times New Roman" panose="02020603050405020304" charset="0"/>
              </a:rPr>
              <a:t>a</a:t>
            </a: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5" name="图片 24"/>
          <p:cNvPicPr/>
          <p:nvPr/>
        </p:nvPicPr>
        <p:blipFill>
          <a:blip r:embed="rId2"/>
          <a:srcRect l="30722"/>
          <a:stretch>
            <a:fillRect/>
          </a:stretch>
        </p:blipFill>
        <p:spPr>
          <a:xfrm>
            <a:off x="3195955" y="2124710"/>
            <a:ext cx="981710" cy="474345"/>
          </a:xfrm>
          <a:prstGeom prst="rect">
            <a:avLst/>
          </a:prstGeom>
          <a:noFill/>
          <a:ln w="9525">
            <a:noFill/>
          </a:ln>
        </p:spPr>
      </p:pic>
      <p:sp>
        <p:nvSpPr>
          <p:cNvPr id="120" name="文本框 119"/>
          <p:cNvSpPr txBox="1"/>
          <p:nvPr/>
        </p:nvSpPr>
        <p:spPr>
          <a:xfrm>
            <a:off x="4091940" y="2335530"/>
            <a:ext cx="666750" cy="342900"/>
          </a:xfrm>
          <a:prstGeom prst="rect">
            <a:avLst/>
          </a:prstGeom>
          <a:noFill/>
          <a:ln w="9525">
            <a:noFill/>
          </a:ln>
        </p:spPr>
        <p:txBody>
          <a:bodyPr>
            <a:noAutofit/>
          </a:bodyPr>
          <a:p>
            <a:pPr indent="0"/>
            <a:r>
              <a:rPr lang="zh-CN" b="0">
                <a:cs typeface="方正书宋_GBK" charset="0"/>
              </a:rPr>
              <a:t>。</a:t>
            </a:r>
            <a:endParaRPr lang="zh-CN" altLang="en-US" b="0">
              <a:cs typeface="方正书宋_GBK" charset="0"/>
            </a:endParaRPr>
          </a:p>
        </p:txBody>
      </p:sp>
      <p:sp>
        <p:nvSpPr>
          <p:cNvPr id="26" name="文本框 25"/>
          <p:cNvSpPr txBox="1"/>
          <p:nvPr/>
        </p:nvSpPr>
        <p:spPr>
          <a:xfrm>
            <a:off x="1146810" y="268160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对于多元弱酸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为例</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27" name="文本框 26"/>
          <p:cNvSpPr txBox="1"/>
          <p:nvPr/>
        </p:nvSpPr>
        <p:spPr>
          <a:xfrm>
            <a:off x="1146810" y="3072130"/>
            <a:ext cx="1077595" cy="452120"/>
          </a:xfrm>
          <a:prstGeom prst="rect">
            <a:avLst/>
          </a:prstGeom>
          <a:noFill/>
          <a:ln w="9525">
            <a:noFill/>
          </a:ln>
        </p:spPr>
        <p:txBody>
          <a:bodyPr wrap="square">
            <a:no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3</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28" name="图片 27"/>
          <p:cNvPicPr/>
          <p:nvPr/>
        </p:nvPicPr>
        <p:blipFill>
          <a:blip r:embed="rId1"/>
          <a:stretch>
            <a:fillRect/>
          </a:stretch>
        </p:blipFill>
        <p:spPr>
          <a:xfrm>
            <a:off x="2019300" y="3176905"/>
            <a:ext cx="465455" cy="264795"/>
          </a:xfrm>
          <a:prstGeom prst="rect">
            <a:avLst/>
          </a:prstGeom>
          <a:noFill/>
          <a:ln w="9525">
            <a:noFill/>
          </a:ln>
        </p:spPr>
      </p:pic>
      <p:sp>
        <p:nvSpPr>
          <p:cNvPr id="121" name="文本框 120"/>
          <p:cNvSpPr txBox="1"/>
          <p:nvPr/>
        </p:nvSpPr>
        <p:spPr>
          <a:xfrm>
            <a:off x="2352040" y="3131185"/>
            <a:ext cx="130937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 H</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+HC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9" name="图片 28"/>
          <p:cNvPicPr/>
          <p:nvPr/>
        </p:nvPicPr>
        <p:blipFill>
          <a:blip r:embed="rId3"/>
          <a:srcRect l="62950" b="-2083"/>
          <a:stretch>
            <a:fillRect/>
          </a:stretch>
        </p:blipFill>
        <p:spPr>
          <a:xfrm>
            <a:off x="3385185" y="3162935"/>
            <a:ext cx="322580" cy="342265"/>
          </a:xfrm>
          <a:prstGeom prst="rect">
            <a:avLst/>
          </a:prstGeom>
          <a:noFill/>
          <a:ln w="9525">
            <a:noFill/>
          </a:ln>
        </p:spPr>
      </p:pic>
      <p:sp>
        <p:nvSpPr>
          <p:cNvPr id="122" name="文本框 121"/>
          <p:cNvSpPr txBox="1"/>
          <p:nvPr/>
        </p:nvSpPr>
        <p:spPr>
          <a:xfrm>
            <a:off x="3634740" y="3139440"/>
            <a:ext cx="8890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K</a:t>
            </a:r>
            <a:r>
              <a:rPr lang="en-US" sz="2000" b="0" baseline="-25000">
                <a:latin typeface="微软雅黑" panose="020B0503020204020204" charset="-122"/>
                <a:ea typeface="微软雅黑" panose="020B0503020204020204" charset="-122"/>
                <a:cs typeface="Times New Roman" panose="02020603050405020304" charset="0"/>
              </a:rPr>
              <a:t>a1</a:t>
            </a: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30" name="图片 29"/>
          <p:cNvPicPr/>
          <p:nvPr/>
        </p:nvPicPr>
        <p:blipFill>
          <a:blip r:embed="rId4"/>
          <a:srcRect l="26329" b="-11986"/>
          <a:stretch>
            <a:fillRect/>
          </a:stretch>
        </p:blipFill>
        <p:spPr>
          <a:xfrm>
            <a:off x="4326255" y="3121025"/>
            <a:ext cx="968375" cy="605155"/>
          </a:xfrm>
          <a:prstGeom prst="rect">
            <a:avLst/>
          </a:prstGeom>
          <a:noFill/>
          <a:ln w="9525">
            <a:noFill/>
          </a:ln>
        </p:spPr>
      </p:pic>
      <p:sp>
        <p:nvSpPr>
          <p:cNvPr id="127" name="文本框 126"/>
          <p:cNvSpPr txBox="1"/>
          <p:nvPr/>
        </p:nvSpPr>
        <p:spPr>
          <a:xfrm>
            <a:off x="1146810" y="3505200"/>
            <a:ext cx="76136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HC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36" name="图片 35"/>
          <p:cNvPicPr/>
          <p:nvPr/>
        </p:nvPicPr>
        <p:blipFill>
          <a:blip r:embed="rId3"/>
          <a:srcRect l="60222"/>
          <a:stretch>
            <a:fillRect/>
          </a:stretch>
        </p:blipFill>
        <p:spPr>
          <a:xfrm>
            <a:off x="1570990" y="3517265"/>
            <a:ext cx="337185" cy="372110"/>
          </a:xfrm>
          <a:prstGeom prst="rect">
            <a:avLst/>
          </a:prstGeom>
          <a:noFill/>
          <a:ln w="9525">
            <a:noFill/>
          </a:ln>
        </p:spPr>
      </p:pic>
      <p:sp>
        <p:nvSpPr>
          <p:cNvPr id="129" name="文本框 128"/>
          <p:cNvSpPr txBox="1"/>
          <p:nvPr/>
        </p:nvSpPr>
        <p:spPr>
          <a:xfrm>
            <a:off x="2373630" y="3554095"/>
            <a:ext cx="101282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37" name="图片 36"/>
          <p:cNvPicPr/>
          <p:nvPr/>
        </p:nvPicPr>
        <p:blipFill>
          <a:blip r:embed="rId5"/>
          <a:srcRect l="55975" t="-3974"/>
          <a:stretch>
            <a:fillRect/>
          </a:stretch>
        </p:blipFill>
        <p:spPr>
          <a:xfrm>
            <a:off x="3126105" y="3510915"/>
            <a:ext cx="447675" cy="421005"/>
          </a:xfrm>
          <a:prstGeom prst="rect">
            <a:avLst/>
          </a:prstGeom>
          <a:noFill/>
          <a:ln w="9525">
            <a:noFill/>
          </a:ln>
        </p:spPr>
      </p:pic>
      <p:sp>
        <p:nvSpPr>
          <p:cNvPr id="130" name="文本框 129"/>
          <p:cNvSpPr txBox="1"/>
          <p:nvPr/>
        </p:nvSpPr>
        <p:spPr>
          <a:xfrm>
            <a:off x="3573780" y="3587750"/>
            <a:ext cx="129286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K</a:t>
            </a:r>
            <a:r>
              <a:rPr lang="en-US" sz="2000" b="0" baseline="-25000">
                <a:latin typeface="微软雅黑" panose="020B0503020204020204" charset="-122"/>
                <a:ea typeface="微软雅黑" panose="020B0503020204020204" charset="-122"/>
                <a:cs typeface="Times New Roman" panose="02020603050405020304" charset="0"/>
              </a:rPr>
              <a:t>a2</a:t>
            </a: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38" name="图片 37"/>
          <p:cNvPicPr/>
          <p:nvPr/>
        </p:nvPicPr>
        <p:blipFill>
          <a:blip r:embed="rId6"/>
          <a:srcRect l="27916" t="2261"/>
          <a:stretch>
            <a:fillRect/>
          </a:stretch>
        </p:blipFill>
        <p:spPr>
          <a:xfrm>
            <a:off x="4326255" y="3651885"/>
            <a:ext cx="899795" cy="471170"/>
          </a:xfrm>
          <a:prstGeom prst="rect">
            <a:avLst/>
          </a:prstGeom>
          <a:noFill/>
          <a:ln w="9525">
            <a:noFill/>
          </a:ln>
        </p:spPr>
      </p:pic>
      <p:pic>
        <p:nvPicPr>
          <p:cNvPr id="39" name="图片 38"/>
          <p:cNvPicPr/>
          <p:nvPr>
            <p:custDataLst>
              <p:tags r:id="rId7"/>
            </p:custDataLst>
          </p:nvPr>
        </p:nvPicPr>
        <p:blipFill>
          <a:blip r:embed="rId1"/>
          <a:stretch>
            <a:fillRect/>
          </a:stretch>
        </p:blipFill>
        <p:spPr>
          <a:xfrm>
            <a:off x="1908175" y="3601720"/>
            <a:ext cx="465455" cy="264795"/>
          </a:xfrm>
          <a:prstGeom prst="rect">
            <a:avLst/>
          </a:prstGeom>
          <a:noFill/>
          <a:ln w="9525">
            <a:noFill/>
          </a:ln>
        </p:spPr>
      </p:pic>
      <p:sp>
        <p:nvSpPr>
          <p:cNvPr id="131" name="文本框 130"/>
          <p:cNvSpPr txBox="1"/>
          <p:nvPr/>
        </p:nvSpPr>
        <p:spPr>
          <a:xfrm>
            <a:off x="863600" y="3766820"/>
            <a:ext cx="10616565" cy="2294255"/>
          </a:xfrm>
          <a:prstGeom prst="rect">
            <a:avLst/>
          </a:prstGeom>
          <a:noFill/>
          <a:ln w="9525">
            <a:noFill/>
          </a:ln>
        </p:spPr>
        <p:txBody>
          <a:bodyPr wrap="square">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特点</a:t>
            </a:r>
            <a:r>
              <a:rPr lang="en-US" sz="2000" b="0">
                <a:latin typeface="微软雅黑" panose="020B0503020204020204" charset="-122"/>
                <a:ea typeface="微软雅黑" panose="020B0503020204020204" charset="-122"/>
                <a:cs typeface="微软雅黑" panose="020B0503020204020204" charset="-122"/>
              </a:rPr>
              <a:t>①</a:t>
            </a:r>
            <a:r>
              <a:rPr lang="zh-CN" sz="2000" b="0" u="wavy">
                <a:latin typeface="微软雅黑" panose="020B0503020204020204" charset="-122"/>
                <a:ea typeface="微软雅黑" panose="020B0503020204020204" charset="-122"/>
                <a:cs typeface="微软雅黑" panose="020B0503020204020204" charset="-122"/>
              </a:rPr>
              <a:t>电离平衡常数只与温度有关</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与电解质的浓度、酸碱性无关</a:t>
            </a:r>
            <a:r>
              <a:rPr lang="en-US" sz="2000" b="0">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由于电离过程是吸热的</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故温度升高</a:t>
            </a:r>
            <a:r>
              <a:rPr lang="en-US" sz="2000" b="0" u="wavy">
                <a:latin typeface="微软雅黑" panose="020B0503020204020204" charset="-122"/>
                <a:ea typeface="微软雅黑" panose="020B0503020204020204" charset="-122"/>
                <a:cs typeface="微软雅黑" panose="020B0503020204020204" charset="-122"/>
              </a:rPr>
              <a:t>,</a:t>
            </a:r>
            <a:r>
              <a:rPr lang="en-US" sz="2000" b="0" i="1" u="wavy">
                <a:latin typeface="微软雅黑" panose="020B0503020204020204" charset="-122"/>
                <a:ea typeface="微软雅黑" panose="020B0503020204020204" charset="-122"/>
                <a:cs typeface="微软雅黑" panose="020B0503020204020204" charset="-122"/>
              </a:rPr>
              <a:t>K</a:t>
            </a:r>
            <a:r>
              <a:rPr lang="zh-CN" sz="2000" b="0" u="wavy">
                <a:latin typeface="微软雅黑" panose="020B0503020204020204" charset="-122"/>
                <a:ea typeface="微软雅黑" panose="020B0503020204020204" charset="-122"/>
                <a:cs typeface="微软雅黑" panose="020B0503020204020204" charset="-122"/>
              </a:rPr>
              <a:t>增大</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②</a:t>
            </a:r>
            <a:r>
              <a:rPr lang="zh-CN" sz="2000" b="0" u="wavy">
                <a:latin typeface="微软雅黑" panose="020B0503020204020204" charset="-122"/>
                <a:ea typeface="微软雅黑" panose="020B0503020204020204" charset="-122"/>
                <a:cs typeface="微软雅黑" panose="020B0503020204020204" charset="-122"/>
              </a:rPr>
              <a:t>多元弱酸是分步电离的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各级电离常数的大小关系是</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a:t>
            </a:r>
            <a:r>
              <a:rPr lang="zh-CN" sz="2000" b="0" u="wavy">
                <a:latin typeface="微软雅黑" panose="020B0503020204020204" charset="-122"/>
                <a:ea typeface="微软雅黑" panose="020B0503020204020204" charset="-122"/>
                <a:cs typeface="微软雅黑" panose="020B0503020204020204" charset="-122"/>
              </a:rPr>
              <a:t>其酸性主要取决于第一步电离</a:t>
            </a:r>
            <a:r>
              <a:rPr lang="zh-CN" b="0">
                <a:cs typeface="方正书宋_GBK" charset="0"/>
              </a:rPr>
              <a:t>。</a:t>
            </a:r>
            <a:endParaRPr lang="zh-CN" altLang="en-US" b="0">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993775"/>
            <a:ext cx="4594860" cy="368300"/>
          </a:xfrm>
          <a:prstGeom prst="rect">
            <a:avLst/>
          </a:prstGeom>
          <a:noFill/>
        </p:spPr>
        <p:txBody>
          <a:bodyPr wrap="square" rtlCol="0">
            <a:spAutoFit/>
          </a:bodyPr>
          <a:p>
            <a:endParaRPr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49935" y="993775"/>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电离度</a:t>
            </a:r>
            <a:r>
              <a:rPr lang="en-US" sz="2400" b="0">
                <a:latin typeface="微软雅黑" panose="020B0503020204020204" charset="-122"/>
                <a:ea typeface="微软雅黑" panose="020B0503020204020204" charset="-122"/>
                <a:cs typeface="微软雅黑" panose="020B0503020204020204" charset="-122"/>
              </a:rPr>
              <a:t>(</a:t>
            </a:r>
            <a:r>
              <a:rPr lang="en-US" sz="2400" b="0" i="1">
                <a:latin typeface="微软雅黑" panose="020B0503020204020204" charset="-122"/>
                <a:ea typeface="微软雅黑" panose="020B0503020204020204" charset="-122"/>
                <a:cs typeface="微软雅黑" panose="020B0503020204020204" charset="-122"/>
              </a:rPr>
              <a:t>α</a:t>
            </a:r>
            <a:r>
              <a:rPr lang="en-US" sz="2400" b="0">
                <a:latin typeface="微软雅黑" panose="020B0503020204020204" charset="-122"/>
                <a:ea typeface="微软雅黑" panose="020B0503020204020204" charset="-122"/>
                <a:cs typeface="微软雅黑" panose="020B0503020204020204" charset="-122"/>
              </a:rPr>
              <a:t>)</a:t>
            </a:r>
            <a:endParaRPr lang="en-US" altLang="en-US" sz="24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978535" y="1454150"/>
            <a:ext cx="235458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表示方法</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1040765" y="1852930"/>
            <a:ext cx="5785485" cy="598170"/>
            <a:chOff x="1181" y="2918"/>
            <a:chExt cx="9111" cy="942"/>
          </a:xfrm>
        </p:grpSpPr>
        <p:sp>
          <p:nvSpPr>
            <p:cNvPr id="9" name="文本框 8"/>
            <p:cNvSpPr txBox="1"/>
            <p:nvPr/>
          </p:nvSpPr>
          <p:spPr>
            <a:xfrm>
              <a:off x="1181" y="3097"/>
              <a:ext cx="8000" cy="580"/>
            </a:xfrm>
            <a:prstGeom prst="rect">
              <a:avLst/>
            </a:prstGeom>
            <a:noFill/>
            <a:ln w="9525">
              <a:noFill/>
            </a:ln>
          </p:spPr>
          <p:txBody>
            <a:bodyPr>
              <a:spAutoFit/>
            </a:bodyPr>
            <a:p>
              <a:pPr indent="0"/>
              <a:r>
                <a:rPr lang="en-US" b="0" i="1">
                  <a:latin typeface="NEU-BZ" charset="0"/>
                  <a:ea typeface="宋体" panose="02010600030101010101" pitchFamily="2" charset="-122"/>
                </a:rPr>
                <a:t>α</a:t>
              </a:r>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10" name="图片 9"/>
            <p:cNvPicPr/>
            <p:nvPr/>
          </p:nvPicPr>
          <p:blipFill>
            <a:blip r:embed="rId1"/>
            <a:srcRect l="16058" t="7031"/>
            <a:stretch>
              <a:fillRect/>
            </a:stretch>
          </p:blipFill>
          <p:spPr>
            <a:xfrm>
              <a:off x="1947" y="3025"/>
              <a:ext cx="2356" cy="795"/>
            </a:xfrm>
            <a:prstGeom prst="rect">
              <a:avLst/>
            </a:prstGeom>
            <a:noFill/>
            <a:ln w="9525">
              <a:noFill/>
            </a:ln>
          </p:spPr>
        </p:pic>
        <p:sp>
          <p:nvSpPr>
            <p:cNvPr id="134" name="文本框 133"/>
            <p:cNvSpPr txBox="1"/>
            <p:nvPr/>
          </p:nvSpPr>
          <p:spPr>
            <a:xfrm>
              <a:off x="4303" y="3143"/>
              <a:ext cx="2072" cy="580"/>
            </a:xfrm>
            <a:prstGeom prst="rect">
              <a:avLst/>
            </a:prstGeom>
            <a:noFill/>
            <a:ln w="9525">
              <a:noFill/>
            </a:ln>
          </p:spPr>
          <p:txBody>
            <a:bodyPr wrap="square">
              <a:spAutoFit/>
            </a:bodyPr>
            <a:p>
              <a:pPr indent="0"/>
              <a:r>
                <a:rPr lang="en-US" b="0">
                  <a:latin typeface="NEU-BZ" charset="0"/>
                  <a:ea typeface="宋体" panose="02010600030101010101" pitchFamily="2" charset="-122"/>
                </a:rPr>
                <a:t>×100%</a:t>
              </a:r>
              <a:endParaRPr lang="en-US" altLang="en-US" b="0">
                <a:latin typeface="NEU-BZ" charset="0"/>
                <a:ea typeface="宋体" panose="02010600030101010101" pitchFamily="2" charset="-122"/>
              </a:endParaRPr>
            </a:p>
          </p:txBody>
        </p:sp>
        <p:sp>
          <p:nvSpPr>
            <p:cNvPr id="11" name="文本框 10"/>
            <p:cNvSpPr txBox="1"/>
            <p:nvPr/>
          </p:nvSpPr>
          <p:spPr>
            <a:xfrm>
              <a:off x="5882" y="3189"/>
              <a:ext cx="493" cy="58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12" name="图片 11"/>
            <p:cNvPicPr/>
            <p:nvPr/>
          </p:nvPicPr>
          <p:blipFill>
            <a:blip r:embed="rId2"/>
            <a:stretch>
              <a:fillRect/>
            </a:stretch>
          </p:blipFill>
          <p:spPr>
            <a:xfrm>
              <a:off x="6375" y="2918"/>
              <a:ext cx="2199" cy="942"/>
            </a:xfrm>
            <a:prstGeom prst="rect">
              <a:avLst/>
            </a:prstGeom>
            <a:noFill/>
            <a:ln w="9525">
              <a:noFill/>
            </a:ln>
          </p:spPr>
        </p:pic>
        <p:sp>
          <p:nvSpPr>
            <p:cNvPr id="135" name="文本框 134"/>
            <p:cNvSpPr txBox="1"/>
            <p:nvPr/>
          </p:nvSpPr>
          <p:spPr>
            <a:xfrm>
              <a:off x="8574" y="3189"/>
              <a:ext cx="1718" cy="580"/>
            </a:xfrm>
            <a:prstGeom prst="rect">
              <a:avLst/>
            </a:prstGeom>
            <a:noFill/>
            <a:ln w="9525">
              <a:noFill/>
            </a:ln>
          </p:spPr>
          <p:txBody>
            <a:bodyPr wrap="square">
              <a:spAutoFit/>
            </a:bodyPr>
            <a:p>
              <a:pPr indent="0"/>
              <a:r>
                <a:rPr lang="en-US" b="0">
                  <a:latin typeface="NEU-BZ" charset="0"/>
                  <a:ea typeface="宋体" panose="02010600030101010101" pitchFamily="2" charset="-122"/>
                </a:rPr>
                <a:t>×100%</a:t>
              </a:r>
              <a:endParaRPr lang="en-US" altLang="en-US" b="0">
                <a:latin typeface="NEU-BZ" charset="0"/>
                <a:ea typeface="宋体" panose="02010600030101010101" pitchFamily="2" charset="-122"/>
              </a:endParaRPr>
            </a:p>
          </p:txBody>
        </p:sp>
      </p:grpSp>
      <p:sp>
        <p:nvSpPr>
          <p:cNvPr id="13" name="文本框 12"/>
          <p:cNvSpPr txBox="1"/>
          <p:nvPr/>
        </p:nvSpPr>
        <p:spPr>
          <a:xfrm>
            <a:off x="1141095" y="250698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影响因素</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14" name="表格 13"/>
          <p:cNvGraphicFramePr/>
          <p:nvPr>
            <p:custDataLst>
              <p:tags r:id="rId3"/>
            </p:custDataLst>
          </p:nvPr>
        </p:nvGraphicFramePr>
        <p:xfrm>
          <a:off x="2585085" y="2976880"/>
          <a:ext cx="5679440" cy="1926590"/>
        </p:xfrm>
        <a:graphic>
          <a:graphicData uri="http://schemas.openxmlformats.org/drawingml/2006/table">
            <a:tbl>
              <a:tblPr/>
              <a:tblGrid>
                <a:gridCol w="885190"/>
                <a:gridCol w="4794250"/>
              </a:tblGrid>
              <a:tr h="929005">
                <a:tc>
                  <a:txBody>
                    <a:bodyPr/>
                    <a:p>
                      <a:pPr indent="0" algn="ctr">
                        <a:buNone/>
                      </a:pPr>
                      <a:r>
                        <a:rPr lang="en-US" sz="2000" b="0">
                          <a:latin typeface="微软雅黑" panose="020B0503020204020204" charset="-122"/>
                          <a:ea typeface="微软雅黑" panose="020B0503020204020204" charset="-122"/>
                          <a:cs typeface="Calibri" panose="020F0502020204030204" charset="0"/>
                        </a:rPr>
                        <a:t>温度</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升高温度</a:t>
                      </a:r>
                      <a:r>
                        <a:rPr lang="en-US" sz="2000" b="0">
                          <a:latin typeface="微软雅黑" panose="020B0503020204020204" charset="-122"/>
                          <a:ea typeface="微软雅黑" panose="020B0503020204020204" charset="-122"/>
                          <a:cs typeface="微软雅黑" panose="020B0503020204020204" charset="-122"/>
                        </a:rPr>
                        <a:t>,电离平衡向右移动</a:t>
                      </a:r>
                      <a:r>
                        <a:rPr lang="en-US" sz="2000" b="0">
                          <a:latin typeface="微软雅黑" panose="020B0503020204020204" charset="-122"/>
                          <a:ea typeface="微软雅黑" panose="020B0503020204020204" charset="-122"/>
                          <a:cs typeface="微软雅黑" panose="020B0503020204020204" charset="-122"/>
                        </a:rPr>
                        <a:t>,电离度增大</a:t>
                      </a:r>
                      <a:r>
                        <a:rPr lang="en-US" sz="2000" b="0">
                          <a:latin typeface="微软雅黑" panose="020B0503020204020204" charset="-122"/>
                          <a:ea typeface="微软雅黑" panose="020B0503020204020204" charset="-122"/>
                          <a:cs typeface="微软雅黑" panose="020B0503020204020204" charset="-122"/>
                        </a:rPr>
                        <a:t>;降低温度</a:t>
                      </a:r>
                      <a:r>
                        <a:rPr lang="en-US" sz="2000" b="0">
                          <a:latin typeface="微软雅黑" panose="020B0503020204020204" charset="-122"/>
                          <a:ea typeface="微软雅黑" panose="020B0503020204020204" charset="-122"/>
                          <a:cs typeface="微软雅黑" panose="020B0503020204020204" charset="-122"/>
                        </a:rPr>
                        <a:t>,电离平衡向左移动</a:t>
                      </a:r>
                      <a:r>
                        <a:rPr lang="en-US" sz="2000" b="0">
                          <a:latin typeface="微软雅黑" panose="020B0503020204020204" charset="-122"/>
                          <a:ea typeface="微软雅黑" panose="020B0503020204020204" charset="-122"/>
                          <a:cs typeface="微软雅黑" panose="020B0503020204020204" charset="-122"/>
                        </a:rPr>
                        <a:t>,电离度减小</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97585">
                <a:tc>
                  <a:txBody>
                    <a:bodyPr/>
                    <a:p>
                      <a:pPr indent="0" algn="ctr">
                        <a:buNone/>
                      </a:pPr>
                      <a:r>
                        <a:rPr lang="en-US" sz="2000" b="0">
                          <a:latin typeface="微软雅黑" panose="020B0503020204020204" charset="-122"/>
                          <a:ea typeface="微软雅黑" panose="020B0503020204020204" charset="-122"/>
                          <a:cs typeface="Calibri" panose="020F0502020204030204" charset="0"/>
                        </a:rPr>
                        <a:t>浓度</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当弱电解质溶液浓度增大时</a:t>
                      </a:r>
                      <a:r>
                        <a:rPr lang="en-US" sz="2000" b="0">
                          <a:latin typeface="微软雅黑" panose="020B0503020204020204" charset="-122"/>
                          <a:ea typeface="微软雅黑" panose="020B0503020204020204" charset="-122"/>
                          <a:cs typeface="微软雅黑" panose="020B0503020204020204" charset="-122"/>
                        </a:rPr>
                        <a:t>,电离度减小</a:t>
                      </a:r>
                      <a:r>
                        <a:rPr lang="en-US" sz="2000" b="0">
                          <a:latin typeface="微软雅黑" panose="020B0503020204020204" charset="-122"/>
                          <a:ea typeface="微软雅黑" panose="020B0503020204020204" charset="-122"/>
                          <a:cs typeface="微软雅黑" panose="020B0503020204020204" charset="-122"/>
                        </a:rPr>
                        <a:t>;当弱电解质溶液浓度减小时</a:t>
                      </a:r>
                      <a:r>
                        <a:rPr lang="en-US" sz="2000" b="0">
                          <a:latin typeface="微软雅黑" panose="020B0503020204020204" charset="-122"/>
                          <a:ea typeface="微软雅黑" panose="020B0503020204020204" charset="-122"/>
                          <a:cs typeface="微软雅黑" panose="020B0503020204020204" charset="-122"/>
                        </a:rPr>
                        <a:t>,电离度增大</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15" name="图片 14"/>
          <p:cNvPicPr/>
          <p:nvPr/>
        </p:nvPicPr>
        <p:blipFill>
          <a:blip r:embed="rId4"/>
          <a:stretch>
            <a:fillRect/>
          </a:stretch>
        </p:blipFill>
        <p:spPr>
          <a:xfrm>
            <a:off x="1040765" y="5164455"/>
            <a:ext cx="851535" cy="550545"/>
          </a:xfrm>
          <a:prstGeom prst="rect">
            <a:avLst/>
          </a:prstGeom>
          <a:noFill/>
          <a:ln w="9525">
            <a:noFill/>
          </a:ln>
        </p:spPr>
      </p:pic>
      <p:sp>
        <p:nvSpPr>
          <p:cNvPr id="136" name="文本框 135"/>
          <p:cNvSpPr txBox="1"/>
          <p:nvPr/>
        </p:nvSpPr>
        <p:spPr>
          <a:xfrm>
            <a:off x="2063750" y="5255895"/>
            <a:ext cx="5080000" cy="460375"/>
          </a:xfrm>
          <a:prstGeom prst="rect">
            <a:avLst/>
          </a:prstGeom>
          <a:noFill/>
          <a:ln w="9525">
            <a:noFill/>
          </a:ln>
        </p:spPr>
        <p:txBody>
          <a:bodyPr>
            <a:spAutoFit/>
          </a:bodyPr>
          <a:p>
            <a:pPr indent="0"/>
            <a:r>
              <a:rPr lang="zh-CN" sz="2400" b="0">
                <a:solidFill>
                  <a:srgbClr val="FF0000"/>
                </a:solidFill>
                <a:cs typeface="方正楷体_GBK" charset="0"/>
              </a:rPr>
              <a:t>电离度相当于化学平衡中的转化率。</a:t>
            </a:r>
            <a:endParaRPr lang="zh-CN" altLang="en-US" sz="2400" b="0">
              <a:solidFill>
                <a:srgbClr val="FF0000"/>
              </a:solidFill>
              <a:cs typeface="方正楷体_GBK"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91210" y="1046480"/>
            <a:ext cx="6191250" cy="599440"/>
          </a:xfrm>
          <a:prstGeom prst="rect">
            <a:avLst/>
          </a:prstGeom>
          <a:noFill/>
          <a:ln w="9525">
            <a:noFill/>
          </a:ln>
        </p:spPr>
        <p:txBody>
          <a:bodyPr wrap="square">
            <a:noAutofit/>
          </a:bodyPr>
          <a:p>
            <a:pPr indent="0"/>
            <a:r>
              <a:rPr lang="en-US" altLang="en-US" sz="2400">
                <a:latin typeface="微软雅黑" panose="020B0503020204020204" charset="-122"/>
                <a:ea typeface="微软雅黑" panose="020B0503020204020204" charset="-122"/>
                <a:cs typeface="微软雅黑" panose="020B0503020204020204" charset="-122"/>
              </a:rPr>
              <a:t>考法1　电离平衡常数的影响因素及其应用</a:t>
            </a:r>
            <a:r>
              <a:rPr lang="en-US" altLang="en-US" sz="2000">
                <a:latin typeface="微软雅黑" panose="020B0503020204020204" charset="-122"/>
                <a:ea typeface="微软雅黑" panose="020B0503020204020204" charset="-122"/>
                <a:cs typeface="微软雅黑" panose="020B0503020204020204" charset="-122"/>
              </a:rPr>
              <a:t>　</a:t>
            </a:r>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136" name="图片 135"/>
          <p:cNvPicPr/>
          <p:nvPr>
            <p:custDataLst>
              <p:tags r:id="rId1"/>
            </p:custDataLst>
          </p:nvPr>
        </p:nvPicPr>
        <p:blipFill>
          <a:blip r:embed="rId2"/>
          <a:stretch>
            <a:fillRect/>
          </a:stretch>
        </p:blipFill>
        <p:spPr>
          <a:xfrm>
            <a:off x="6705600" y="1046480"/>
            <a:ext cx="772160" cy="481965"/>
          </a:xfrm>
          <a:prstGeom prst="rect">
            <a:avLst/>
          </a:prstGeom>
          <a:noFill/>
          <a:ln w="9525">
            <a:noFill/>
          </a:ln>
        </p:spPr>
      </p:pic>
      <p:sp>
        <p:nvSpPr>
          <p:cNvPr id="137" name="文本框 136"/>
          <p:cNvSpPr txBox="1"/>
          <p:nvPr/>
        </p:nvSpPr>
        <p:spPr>
          <a:xfrm>
            <a:off x="884555" y="1377315"/>
            <a:ext cx="9705340" cy="442595"/>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电离平衡常数的影响因素电离平衡常数</a:t>
            </a:r>
            <a:r>
              <a:rPr lang="zh-CN" sz="2000" b="0" u="wavy">
                <a:latin typeface="微软雅黑" panose="020B0503020204020204" charset="-122"/>
                <a:ea typeface="微软雅黑" panose="020B0503020204020204" charset="-122"/>
                <a:cs typeface="微软雅黑" panose="020B0503020204020204" charset="-122"/>
              </a:rPr>
              <a:t>只随温度的变化而变化。温度升高</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电离平衡常数增大</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38" name="文本框 137"/>
          <p:cNvSpPr txBox="1"/>
          <p:nvPr/>
        </p:nvSpPr>
        <p:spPr>
          <a:xfrm>
            <a:off x="791210" y="1823720"/>
            <a:ext cx="10135235" cy="1741170"/>
          </a:xfrm>
          <a:prstGeom prst="rect">
            <a:avLst/>
          </a:prstGeom>
          <a:noFill/>
          <a:ln w="9525">
            <a:noFill/>
          </a:ln>
        </p:spPr>
        <p:txBody>
          <a:bodyPr>
            <a:noAutofit/>
          </a:bodyPr>
          <a:p>
            <a:pPr indent="0" fontAlgn="auto">
              <a:lnSpc>
                <a:spcPct val="150000"/>
              </a:lnSpc>
            </a:pPr>
            <a:endParaRPr lang="en-US" sz="2000" b="0">
              <a:solidFill>
                <a:srgbClr val="ABD8DA"/>
              </a:solidFill>
              <a:latin typeface="NEU-F6" charset="0"/>
              <a:ea typeface="宋体" panose="02010600030101010101" pitchFamily="2" charset="-122"/>
              <a:cs typeface="Times New Roman" panose="02020603050405020304" charset="0"/>
            </a:endParaRPr>
          </a:p>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电离平衡常数的四大应用</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判断弱酸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或弱碱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的相对强弱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电离常数越大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酸性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越强。</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判断盐溶液的酸性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强弱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电离常数越大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对应盐的水解程度越小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盐溶液的碱性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或酸性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越弱。</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判断反应能否发生或者判断产物是否正确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一般符合</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强酸制弱酸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规律。如</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en-US" sz="2000" b="0">
                <a:latin typeface="微软雅黑" panose="020B0503020204020204" charset="-122"/>
                <a:ea typeface="微软雅黑" panose="020B0503020204020204" charset="-122"/>
                <a:cs typeface="微软雅黑" panose="020B0503020204020204" charset="-122"/>
              </a:rPr>
              <a:t>=4.5×10</a:t>
            </a:r>
            <a:r>
              <a:rPr lang="en-US" sz="2000" b="0" baseline="30000">
                <a:latin typeface="微软雅黑" panose="020B0503020204020204" charset="-122"/>
                <a:ea typeface="微软雅黑" panose="020B0503020204020204" charset="-122"/>
                <a:cs typeface="微软雅黑" panose="020B0503020204020204" charset="-122"/>
              </a:rPr>
              <a:t>-7</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en-US" sz="2000" b="0">
                <a:latin typeface="微软雅黑" panose="020B0503020204020204" charset="-122"/>
                <a:ea typeface="微软雅黑" panose="020B0503020204020204" charset="-122"/>
                <a:cs typeface="微软雅黑" panose="020B0503020204020204" charset="-122"/>
              </a:rPr>
              <a:t>=4.7×10</a:t>
            </a:r>
            <a:r>
              <a:rPr lang="en-US" sz="2000" b="0" baseline="30000">
                <a:latin typeface="微软雅黑" panose="020B0503020204020204" charset="-122"/>
                <a:ea typeface="微软雅黑" panose="020B0503020204020204" charset="-122"/>
                <a:cs typeface="微软雅黑" panose="020B0503020204020204" charset="-122"/>
              </a:rPr>
              <a:t>-11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苯酚</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OH):</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=1.3×10</a:t>
            </a:r>
            <a:r>
              <a:rPr lang="en-US" sz="2000" b="0" baseline="30000">
                <a:latin typeface="微软雅黑" panose="020B0503020204020204" charset="-122"/>
                <a:ea typeface="微软雅黑" panose="020B0503020204020204" charset="-122"/>
                <a:cs typeface="微软雅黑" panose="020B0503020204020204" charset="-122"/>
              </a:rPr>
              <a:t>-10</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向苯酚钠</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ONa)</a:t>
            </a:r>
            <a:r>
              <a:rPr lang="zh-CN" sz="2000" b="0">
                <a:latin typeface="微软雅黑" panose="020B0503020204020204" charset="-122"/>
                <a:ea typeface="微软雅黑" panose="020B0503020204020204" charset="-122"/>
                <a:cs typeface="微软雅黑" panose="020B0503020204020204" charset="-122"/>
              </a:rPr>
              <a:t>溶液中通入</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不论是少量还是过量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反应的化学方程式均为</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ONa+CO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endParaRPr lang="en-US"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993775"/>
            <a:ext cx="4594860" cy="368300"/>
          </a:xfrm>
          <a:prstGeom prst="rect">
            <a:avLst/>
          </a:prstGeom>
          <a:noFill/>
        </p:spPr>
        <p:txBody>
          <a:bodyPr wrap="square" rtlCol="0">
            <a:spAutoFit/>
          </a:bodyPr>
          <a:p>
            <a:endParaRPr b="1">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600075" y="1089025"/>
            <a:ext cx="906907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判断溶液微粒浓度比值的变化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利用温度不变</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电离常数不变来判断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726440" y="148780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①0.1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溶液加水稀释</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1"/>
          <a:stretch>
            <a:fillRect/>
          </a:stretch>
        </p:blipFill>
        <p:spPr>
          <a:xfrm>
            <a:off x="5334000" y="1454785"/>
            <a:ext cx="932180" cy="553085"/>
          </a:xfrm>
          <a:prstGeom prst="rect">
            <a:avLst/>
          </a:prstGeom>
          <a:noFill/>
          <a:ln w="9525">
            <a:noFill/>
          </a:ln>
        </p:spPr>
      </p:pic>
      <p:sp>
        <p:nvSpPr>
          <p:cNvPr id="149" name="文本框 148"/>
          <p:cNvSpPr txBox="1"/>
          <p:nvPr/>
        </p:nvSpPr>
        <p:spPr>
          <a:xfrm flipV="1">
            <a:off x="6338570" y="2084070"/>
            <a:ext cx="343535" cy="76200"/>
          </a:xfrm>
          <a:prstGeom prst="rect">
            <a:avLst/>
          </a:prstGeom>
          <a:noFill/>
          <a:ln w="9525">
            <a:noFill/>
          </a:ln>
        </p:spPr>
        <p:txBody>
          <a:bodyPr wrap="square">
            <a:noAutofit/>
          </a:bodyPr>
          <a:p>
            <a:pPr indent="0"/>
            <a:r>
              <a:rPr lang="en-US" b="0">
                <a:latin typeface="NEU-BZ" charset="0"/>
                <a:ea typeface="宋体" panose="02010600030101010101" pitchFamily="2" charset="-122"/>
                <a:cs typeface="Times New Roman" panose="02020603050405020304" charset="0"/>
              </a:rPr>
              <a:t>=</a:t>
            </a:r>
            <a:endParaRPr lang="en-US" altLang="en-US" b="0">
              <a:latin typeface="NEU-BZ" charset="0"/>
              <a:ea typeface="宋体" panose="02010600030101010101" pitchFamily="2" charset="-122"/>
              <a:cs typeface="Times New Roman" panose="02020603050405020304" charset="0"/>
            </a:endParaRPr>
          </a:p>
        </p:txBody>
      </p:sp>
      <p:pic>
        <p:nvPicPr>
          <p:cNvPr id="16" name="图片 15"/>
          <p:cNvPicPr/>
          <p:nvPr/>
        </p:nvPicPr>
        <p:blipFill>
          <a:blip r:embed="rId2"/>
          <a:stretch>
            <a:fillRect/>
          </a:stretch>
        </p:blipFill>
        <p:spPr>
          <a:xfrm>
            <a:off x="6682105" y="1454785"/>
            <a:ext cx="1625600" cy="525145"/>
          </a:xfrm>
          <a:prstGeom prst="rect">
            <a:avLst/>
          </a:prstGeom>
          <a:noFill/>
          <a:ln w="9525">
            <a:noFill/>
          </a:ln>
        </p:spPr>
      </p:pic>
      <p:sp>
        <p:nvSpPr>
          <p:cNvPr id="150" name="文本框 149"/>
          <p:cNvSpPr txBox="1"/>
          <p:nvPr/>
        </p:nvSpPr>
        <p:spPr>
          <a:xfrm>
            <a:off x="8391525" y="1518285"/>
            <a:ext cx="400685"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17" name="图片 16"/>
          <p:cNvPicPr/>
          <p:nvPr/>
        </p:nvPicPr>
        <p:blipFill>
          <a:blip r:embed="rId3"/>
          <a:stretch>
            <a:fillRect/>
          </a:stretch>
        </p:blipFill>
        <p:spPr>
          <a:xfrm>
            <a:off x="8767445" y="1518285"/>
            <a:ext cx="509905" cy="393700"/>
          </a:xfrm>
          <a:prstGeom prst="rect">
            <a:avLst/>
          </a:prstGeom>
          <a:noFill/>
          <a:ln w="9525">
            <a:noFill/>
          </a:ln>
        </p:spPr>
      </p:pic>
      <p:sp>
        <p:nvSpPr>
          <p:cNvPr id="151" name="文本框 150"/>
          <p:cNvSpPr txBox="1"/>
          <p:nvPr/>
        </p:nvSpPr>
        <p:spPr>
          <a:xfrm>
            <a:off x="9377045" y="1518285"/>
            <a:ext cx="4458335" cy="706755"/>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稀释时温度不变</a:t>
            </a:r>
            <a:r>
              <a:rPr lang="en-US" sz="2000" b="0">
                <a:latin typeface="微软雅黑" panose="020B0503020204020204" charset="-122"/>
                <a:ea typeface="微软雅黑" panose="020B0503020204020204" charset="-122"/>
                <a:cs typeface="微软雅黑" panose="020B0503020204020204" charset="-122"/>
              </a:rPr>
              <a:t>,</a:t>
            </a:r>
            <a:endParaRPr lang="en-US" sz="2000" b="0">
              <a:latin typeface="微软雅黑" panose="020B0503020204020204" charset="-122"/>
              <a:ea typeface="微软雅黑" panose="020B0503020204020204" charset="-122"/>
              <a:cs typeface="微软雅黑" panose="020B0503020204020204" charset="-122"/>
            </a:endParaRPr>
          </a:p>
          <a:p>
            <a:pPr indent="0"/>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8" name="图片 17"/>
          <p:cNvPicPr/>
          <p:nvPr/>
        </p:nvPicPr>
        <p:blipFill>
          <a:blip r:embed="rId1"/>
          <a:stretch>
            <a:fillRect/>
          </a:stretch>
        </p:blipFill>
        <p:spPr>
          <a:xfrm>
            <a:off x="3290570" y="1905635"/>
            <a:ext cx="591185" cy="527050"/>
          </a:xfrm>
          <a:prstGeom prst="rect">
            <a:avLst/>
          </a:prstGeom>
          <a:noFill/>
          <a:ln w="9525">
            <a:noFill/>
          </a:ln>
        </p:spPr>
      </p:pic>
      <p:sp>
        <p:nvSpPr>
          <p:cNvPr id="152" name="文本框 151"/>
          <p:cNvSpPr txBox="1"/>
          <p:nvPr/>
        </p:nvSpPr>
        <p:spPr>
          <a:xfrm>
            <a:off x="4006215" y="1916430"/>
            <a:ext cx="91186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方正书宋_GBK" charset="0"/>
              </a:rPr>
              <a:t>增大。</a:t>
            </a:r>
            <a:endParaRPr lang="zh-CN" altLang="en-US" sz="2000" b="0">
              <a:latin typeface="微软雅黑" panose="020B0503020204020204" charset="-122"/>
              <a:ea typeface="微软雅黑" panose="020B0503020204020204" charset="-122"/>
              <a:cs typeface="方正书宋_GBK" charset="0"/>
            </a:endParaRPr>
          </a:p>
        </p:txBody>
      </p:sp>
      <p:sp>
        <p:nvSpPr>
          <p:cNvPr id="19" name="文本框 18"/>
          <p:cNvSpPr txBox="1"/>
          <p:nvPr/>
        </p:nvSpPr>
        <p:spPr>
          <a:xfrm>
            <a:off x="842645" y="1886585"/>
            <a:ext cx="6096000" cy="398780"/>
          </a:xfrm>
          <a:prstGeom prst="rect">
            <a:avLst/>
          </a:prstGeom>
          <a:noFill/>
        </p:spPr>
        <p:txBody>
          <a:bodyPr wrap="square" rtlCol="0" anchor="t">
            <a:spAutoFit/>
          </a:bodyPr>
          <a:p>
            <a:pPr indent="0"/>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减小</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不变</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则</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842645" y="2407920"/>
            <a:ext cx="913320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常温下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向</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溶液中滴加相同浓度的氨水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判断在滴加过程中溶液中</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1" name="图片 20"/>
          <p:cNvPicPr/>
          <p:nvPr/>
        </p:nvPicPr>
        <p:blipFill>
          <a:blip r:embed="rId4"/>
          <a:srcRect l="32425" t="745"/>
          <a:stretch>
            <a:fillRect/>
          </a:stretch>
        </p:blipFill>
        <p:spPr>
          <a:xfrm>
            <a:off x="9448800" y="2299335"/>
            <a:ext cx="836930" cy="507365"/>
          </a:xfrm>
          <a:prstGeom prst="rect">
            <a:avLst/>
          </a:prstGeom>
          <a:noFill/>
          <a:ln w="9525">
            <a:noFill/>
          </a:ln>
        </p:spPr>
      </p:pic>
      <p:sp>
        <p:nvSpPr>
          <p:cNvPr id="153" name="文本框 152"/>
          <p:cNvSpPr txBox="1"/>
          <p:nvPr/>
        </p:nvSpPr>
        <p:spPr>
          <a:xfrm>
            <a:off x="10345420" y="2438400"/>
            <a:ext cx="141287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方正书宋_GBK" charset="0"/>
              </a:rPr>
              <a:t>的变化情</a:t>
            </a:r>
            <a:endParaRPr lang="zh-CN" altLang="en-US" b="0">
              <a:cs typeface="方正书宋_GBK" charset="0"/>
            </a:endParaRPr>
          </a:p>
        </p:txBody>
      </p:sp>
      <p:grpSp>
        <p:nvGrpSpPr>
          <p:cNvPr id="5" name="组合 4"/>
          <p:cNvGrpSpPr/>
          <p:nvPr/>
        </p:nvGrpSpPr>
        <p:grpSpPr>
          <a:xfrm>
            <a:off x="923290" y="2910840"/>
            <a:ext cx="10601960" cy="1262380"/>
            <a:chOff x="1327" y="5324"/>
            <a:chExt cx="16696" cy="1988"/>
          </a:xfrm>
        </p:grpSpPr>
        <p:sp>
          <p:nvSpPr>
            <p:cNvPr id="22" name="文本框 21"/>
            <p:cNvSpPr txBox="1"/>
            <p:nvPr/>
          </p:nvSpPr>
          <p:spPr>
            <a:xfrm>
              <a:off x="1327" y="5617"/>
              <a:ext cx="739" cy="628"/>
            </a:xfrm>
            <a:prstGeom prst="rect">
              <a:avLst/>
            </a:prstGeom>
            <a:noFill/>
          </p:spPr>
          <p:txBody>
            <a:bodyPr wrap="square" rtlCol="0">
              <a:spAutoFit/>
            </a:bodyPr>
            <a:p>
              <a:r>
                <a:rPr lang="zh-CN" altLang="en-US" sz="2000">
                  <a:latin typeface="微软雅黑" panose="020B0503020204020204" charset="-122"/>
                  <a:ea typeface="微软雅黑" panose="020B0503020204020204" charset="-122"/>
                </a:rPr>
                <a:t>况</a:t>
              </a:r>
              <a:endParaRPr lang="zh-CN" altLang="en-US" sz="2000">
                <a:latin typeface="微软雅黑" panose="020B0503020204020204" charset="-122"/>
                <a:ea typeface="微软雅黑" panose="020B0503020204020204" charset="-122"/>
              </a:endParaRPr>
            </a:p>
          </p:txBody>
        </p:sp>
        <p:grpSp>
          <p:nvGrpSpPr>
            <p:cNvPr id="3" name="组合 2"/>
            <p:cNvGrpSpPr/>
            <p:nvPr/>
          </p:nvGrpSpPr>
          <p:grpSpPr>
            <a:xfrm>
              <a:off x="1878" y="5324"/>
              <a:ext cx="16145" cy="1146"/>
              <a:chOff x="1878" y="5324"/>
              <a:chExt cx="16145" cy="1146"/>
            </a:xfrm>
          </p:grpSpPr>
          <p:pic>
            <p:nvPicPr>
              <p:cNvPr id="23" name="图片 22"/>
              <p:cNvPicPr/>
              <p:nvPr/>
            </p:nvPicPr>
            <p:blipFill>
              <a:blip r:embed="rId4"/>
              <a:stretch>
                <a:fillRect/>
              </a:stretch>
            </p:blipFill>
            <p:spPr>
              <a:xfrm>
                <a:off x="1878" y="5360"/>
                <a:ext cx="1162" cy="885"/>
              </a:xfrm>
              <a:prstGeom prst="rect">
                <a:avLst/>
              </a:prstGeom>
              <a:noFill/>
              <a:ln w="9525">
                <a:noFill/>
              </a:ln>
            </p:spPr>
          </p:pic>
          <p:sp>
            <p:nvSpPr>
              <p:cNvPr id="154" name="文本框 153"/>
              <p:cNvSpPr txBox="1"/>
              <p:nvPr/>
            </p:nvSpPr>
            <p:spPr>
              <a:xfrm>
                <a:off x="3039" y="5584"/>
                <a:ext cx="585" cy="551"/>
              </a:xfrm>
              <a:prstGeom prst="rect">
                <a:avLst/>
              </a:prstGeom>
              <a:noFill/>
              <a:ln w="9525">
                <a:noFill/>
              </a:ln>
            </p:spPr>
            <p:txBody>
              <a:bodyPr wrap="square">
                <a:no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24" name="图片 23"/>
              <p:cNvPicPr/>
              <p:nvPr/>
            </p:nvPicPr>
            <p:blipFill>
              <a:blip r:embed="rId5"/>
              <a:srcRect l="19618" t="-504"/>
              <a:stretch>
                <a:fillRect/>
              </a:stretch>
            </p:blipFill>
            <p:spPr>
              <a:xfrm>
                <a:off x="3480" y="5324"/>
                <a:ext cx="1557" cy="997"/>
              </a:xfrm>
              <a:prstGeom prst="rect">
                <a:avLst/>
              </a:prstGeom>
              <a:noFill/>
              <a:ln w="9525">
                <a:noFill/>
              </a:ln>
            </p:spPr>
          </p:pic>
          <p:sp>
            <p:nvSpPr>
              <p:cNvPr id="155" name="文本框 154"/>
              <p:cNvSpPr txBox="1"/>
              <p:nvPr/>
            </p:nvSpPr>
            <p:spPr>
              <a:xfrm>
                <a:off x="5182" y="5584"/>
                <a:ext cx="472" cy="58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25" name="图片 24"/>
              <p:cNvPicPr/>
              <p:nvPr/>
            </p:nvPicPr>
            <p:blipFill>
              <a:blip r:embed="rId6"/>
              <a:srcRect l="35439"/>
              <a:stretch>
                <a:fillRect/>
              </a:stretch>
            </p:blipFill>
            <p:spPr>
              <a:xfrm>
                <a:off x="5654" y="5420"/>
                <a:ext cx="1124" cy="879"/>
              </a:xfrm>
              <a:prstGeom prst="rect">
                <a:avLst/>
              </a:prstGeom>
              <a:noFill/>
              <a:ln w="9525">
                <a:noFill/>
              </a:ln>
            </p:spPr>
          </p:pic>
          <p:sp>
            <p:nvSpPr>
              <p:cNvPr id="156" name="文本框 155"/>
              <p:cNvSpPr txBox="1"/>
              <p:nvPr/>
            </p:nvSpPr>
            <p:spPr>
              <a:xfrm>
                <a:off x="6828" y="5590"/>
                <a:ext cx="9950"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因滴入氨水的过程中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增大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而温度不变</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不变</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6" name="图片 25"/>
              <p:cNvPicPr/>
              <p:nvPr/>
            </p:nvPicPr>
            <p:blipFill>
              <a:blip r:embed="rId4"/>
              <a:srcRect l="28433" t="-2920"/>
              <a:stretch>
                <a:fillRect/>
              </a:stretch>
            </p:blipFill>
            <p:spPr>
              <a:xfrm>
                <a:off x="16673" y="5324"/>
                <a:ext cx="1350" cy="1146"/>
              </a:xfrm>
              <a:prstGeom prst="rect">
                <a:avLst/>
              </a:prstGeom>
              <a:noFill/>
              <a:ln w="9525">
                <a:noFill/>
              </a:ln>
            </p:spPr>
          </p:pic>
        </p:grpSp>
        <p:sp>
          <p:nvSpPr>
            <p:cNvPr id="157" name="文本框 156"/>
            <p:cNvSpPr txBox="1"/>
            <p:nvPr/>
          </p:nvSpPr>
          <p:spPr>
            <a:xfrm>
              <a:off x="1327" y="6684"/>
              <a:ext cx="1211" cy="628"/>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方正书宋_GBK" charset="0"/>
                </a:rPr>
                <a:t>减小</a:t>
              </a:r>
              <a:r>
                <a:rPr lang="zh-CN" b="0">
                  <a:cs typeface="方正书宋_GBK" charset="0"/>
                </a:rPr>
                <a:t>。</a:t>
              </a:r>
              <a:endParaRPr lang="zh-CN" altLang="en-US" b="0">
                <a:cs typeface="方正书宋_GBK"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77265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P175</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109345"/>
            <a:ext cx="1840230" cy="455295"/>
          </a:xfrm>
          <a:prstGeom prst="rect">
            <a:avLst/>
          </a:prstGeom>
          <a:noFill/>
          <a:ln w="9525">
            <a:noFill/>
          </a:ln>
        </p:spPr>
        <p:txBody>
          <a:bodyPr wrap="square">
            <a:noAutofit/>
          </a:bodyPr>
          <a:p>
            <a:pPr indent="0"/>
            <a:r>
              <a:rPr lang="en-US" altLang="en-US" sz="2400">
                <a:solidFill>
                  <a:srgbClr val="FF0000"/>
                </a:solidFill>
                <a:latin typeface="微软雅黑" panose="020B0503020204020204" charset="-122"/>
                <a:ea typeface="微软雅黑" panose="020B0503020204020204" charset="-122"/>
                <a:cs typeface="微软雅黑" panose="020B0503020204020204" charset="-122"/>
              </a:rPr>
              <a:t>真题例1</a:t>
            </a:r>
            <a:endParaRPr lang="en-US"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0" name="文本框 99"/>
          <p:cNvSpPr txBox="1"/>
          <p:nvPr/>
        </p:nvSpPr>
        <p:spPr>
          <a:xfrm>
            <a:off x="1035050" y="1648460"/>
            <a:ext cx="10219055" cy="354965"/>
          </a:xfrm>
          <a:prstGeom prst="rect">
            <a:avLst/>
          </a:prstGeom>
          <a:noFill/>
          <a:ln w="9525">
            <a:noFill/>
          </a:ln>
        </p:spPr>
        <p:txBody>
          <a:bodyPr>
            <a:no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湖南</a:t>
            </a:r>
            <a:r>
              <a:rPr lang="en-US" sz="2000" b="0">
                <a:latin typeface="微软雅黑" panose="020B0503020204020204" charset="-122"/>
                <a:ea typeface="微软雅黑" panose="020B0503020204020204" charset="-122"/>
                <a:cs typeface="微软雅黑" panose="020B0503020204020204" charset="-122"/>
              </a:rPr>
              <a:t>2022</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16</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某温度下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吸收塔中</a:t>
            </a:r>
            <a:r>
              <a:rPr lang="en-US" sz="2000" b="0">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溶液吸收一定量的</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后</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94105" y="2569845"/>
            <a:ext cx="10500360" cy="143002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重庆</a:t>
            </a:r>
            <a:r>
              <a:rPr lang="en-US" sz="2000" b="0">
                <a:latin typeface="微软雅黑" panose="020B0503020204020204" charset="-122"/>
                <a:ea typeface="微软雅黑" panose="020B0503020204020204" charset="-122"/>
                <a:cs typeface="微软雅黑" panose="020B0503020204020204" charset="-122"/>
              </a:rPr>
              <a:t>2022</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3D]</a:t>
            </a:r>
            <a:r>
              <a:rPr lang="zh-CN" sz="2000" b="0">
                <a:latin typeface="微软雅黑" panose="020B0503020204020204" charset="-122"/>
                <a:ea typeface="微软雅黑" panose="020B0503020204020204" charset="-122"/>
                <a:cs typeface="微软雅黑" panose="020B0503020204020204" charset="-122"/>
              </a:rPr>
              <a:t>判断正误</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醋酸和</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硼酸分别加入适量</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中均可得到</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endParaRPr lang="zh-CN" b="0">
              <a:cs typeface="方正准圆_GBK" charset="0"/>
            </a:endParaRPr>
          </a:p>
          <a:p>
            <a:endParaRPr lang="en-US" altLang="en-US" b="0">
              <a:latin typeface="NEU-BZ" charset="0"/>
              <a:ea typeface="宋体" panose="02010600030101010101" pitchFamily="2" charset="-122"/>
              <a:cs typeface="Times New Roman" panose="02020603050405020304" charset="0"/>
            </a:endParaRPr>
          </a:p>
        </p:txBody>
      </p:sp>
      <p:pic>
        <p:nvPicPr>
          <p:cNvPr id="12" name="图片 11"/>
          <p:cNvPicPr/>
          <p:nvPr/>
        </p:nvPicPr>
        <p:blipFill>
          <a:blip r:embed="rId1"/>
          <a:stretch>
            <a:fillRect/>
          </a:stretch>
        </p:blipFill>
        <p:spPr>
          <a:xfrm>
            <a:off x="9613900" y="1616075"/>
            <a:ext cx="422910" cy="387350"/>
          </a:xfrm>
          <a:prstGeom prst="rect">
            <a:avLst/>
          </a:prstGeom>
          <a:noFill/>
          <a:ln w="9525">
            <a:noFill/>
          </a:ln>
        </p:spPr>
      </p:pic>
      <p:sp>
        <p:nvSpPr>
          <p:cNvPr id="107" name="文本框 106"/>
          <p:cNvSpPr txBox="1"/>
          <p:nvPr/>
        </p:nvSpPr>
        <p:spPr>
          <a:xfrm>
            <a:off x="10036810" y="1616075"/>
            <a:ext cx="1128395" cy="480060"/>
          </a:xfrm>
          <a:prstGeom prst="rect">
            <a:avLst/>
          </a:prstGeom>
          <a:noFill/>
          <a:ln w="9525">
            <a:noFill/>
          </a:ln>
        </p:spPr>
        <p:txBody>
          <a:bodyPr>
            <a:noAutofit/>
          </a:bodyPr>
          <a:p>
            <a:pPr indent="0"/>
            <a:r>
              <a:rPr lang="en-US" b="0">
                <a:latin typeface="方正书宋_GBK" charset="0"/>
                <a:ea typeface="宋体" panose="02010600030101010101" pitchFamily="2" charset="-122"/>
                <a:cs typeface="Times New Roman" panose="02020603050405020304" charset="0"/>
              </a:rPr>
              <a:t>)</a:t>
            </a:r>
            <a:r>
              <a:rPr lang="en-US" b="0">
                <a:latin typeface="NEU-BZ" charset="0"/>
                <a:cs typeface="方正书宋_GBK" charset="0"/>
              </a:rPr>
              <a:t>∶</a:t>
            </a:r>
            <a:r>
              <a:rPr lang="en-US" b="0" i="1">
                <a:latin typeface="NEU-BZ" charset="0"/>
                <a:ea typeface="宋体" panose="02010600030101010101" pitchFamily="2" charset="-122"/>
                <a:cs typeface="Times New Roman" panose="02020603050405020304" charset="0"/>
              </a:rPr>
              <a:t>c</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HC</a:t>
            </a:r>
            <a:endParaRPr lang="en-US" altLang="en-US" b="0">
              <a:latin typeface="NEU-BZ" charset="0"/>
              <a:ea typeface="宋体" panose="02010600030101010101" pitchFamily="2" charset="-122"/>
              <a:cs typeface="Times New Roman" panose="02020603050405020304" charset="0"/>
            </a:endParaRPr>
          </a:p>
        </p:txBody>
      </p:sp>
      <p:pic>
        <p:nvPicPr>
          <p:cNvPr id="13" name="图片 12"/>
          <p:cNvPicPr/>
          <p:nvPr/>
        </p:nvPicPr>
        <p:blipFill>
          <a:blip r:embed="rId2"/>
          <a:stretch>
            <a:fillRect/>
          </a:stretch>
        </p:blipFill>
        <p:spPr>
          <a:xfrm>
            <a:off x="10967720" y="1616075"/>
            <a:ext cx="347980" cy="373380"/>
          </a:xfrm>
          <a:prstGeom prst="rect">
            <a:avLst/>
          </a:prstGeom>
          <a:noFill/>
          <a:ln w="9525">
            <a:noFill/>
          </a:ln>
        </p:spPr>
      </p:pic>
      <p:sp>
        <p:nvSpPr>
          <p:cNvPr id="108" name="文本框 107"/>
          <p:cNvSpPr txBox="1"/>
          <p:nvPr/>
        </p:nvSpPr>
        <p:spPr>
          <a:xfrm>
            <a:off x="1367790" y="2087245"/>
            <a:ext cx="10113010" cy="39878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r>
              <a:rPr lang="en-US" sz="2000" b="0">
                <a:latin typeface="微软雅黑" panose="020B0503020204020204" charset="-122"/>
                <a:ea typeface="微软雅黑" panose="020B0503020204020204" charset="-122"/>
                <a:cs typeface="微软雅黑" panose="020B0503020204020204" charset="-122"/>
              </a:rPr>
              <a:t>1∶2,</a:t>
            </a:r>
            <a:r>
              <a:rPr lang="zh-CN" sz="2000" b="0">
                <a:latin typeface="微软雅黑" panose="020B0503020204020204" charset="-122"/>
                <a:ea typeface="微软雅黑" panose="020B0503020204020204" charset="-122"/>
                <a:cs typeface="微软雅黑" panose="020B0503020204020204" charset="-122"/>
              </a:rPr>
              <a:t>则该溶液的</a:t>
            </a:r>
            <a:r>
              <a:rPr lang="en-US" sz="2000" b="0">
                <a:latin typeface="微软雅黑" panose="020B0503020204020204" charset="-122"/>
                <a:ea typeface="微软雅黑" panose="020B0503020204020204" charset="-122"/>
                <a:cs typeface="微软雅黑" panose="020B0503020204020204" charset="-122"/>
              </a:rPr>
              <a:t>pH=</a:t>
            </a:r>
            <a:r>
              <a:rPr lang="zh-CN" sz="2000" b="0" u="sng">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该温度下</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的</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en-US" sz="2000" b="0">
                <a:latin typeface="微软雅黑" panose="020B0503020204020204" charset="-122"/>
                <a:ea typeface="微软雅黑" panose="020B0503020204020204" charset="-122"/>
                <a:cs typeface="微软雅黑" panose="020B0503020204020204" charset="-122"/>
              </a:rPr>
              <a:t>=4.6×10</a:t>
            </a:r>
            <a:r>
              <a:rPr lang="en-US" sz="2000" b="0" baseline="30000">
                <a:latin typeface="微软雅黑" panose="020B0503020204020204" charset="-122"/>
                <a:ea typeface="微软雅黑" panose="020B0503020204020204" charset="-122"/>
                <a:cs typeface="微软雅黑" panose="020B0503020204020204" charset="-122"/>
              </a:rPr>
              <a:t>-7</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en-US" sz="2000" b="0">
                <a:latin typeface="微软雅黑" panose="020B0503020204020204" charset="-122"/>
                <a:ea typeface="微软雅黑" panose="020B0503020204020204" charset="-122"/>
                <a:cs typeface="微软雅黑" panose="020B0503020204020204" charset="-122"/>
              </a:rPr>
              <a:t>=5.0×10</a:t>
            </a:r>
            <a:r>
              <a:rPr lang="en-US" sz="2000" b="0" baseline="30000">
                <a:latin typeface="微软雅黑" panose="020B0503020204020204" charset="-122"/>
                <a:ea typeface="微软雅黑" panose="020B0503020204020204" charset="-122"/>
                <a:cs typeface="微软雅黑" panose="020B0503020204020204" charset="-122"/>
              </a:rPr>
              <a:t>-11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b="0">
                <a:latin typeface="方正书宋_GBK" charset="0"/>
                <a:ea typeface="宋体" panose="02010600030101010101" pitchFamily="2" charset="-122"/>
                <a:cs typeface="Times New Roman" panose="02020603050405020304" charset="0"/>
              </a:rPr>
              <a:t> </a:t>
            </a:r>
            <a:endParaRPr lang="en-US" altLang="en-US" b="0">
              <a:latin typeface="方正书宋_GBK" charset="0"/>
              <a:ea typeface="宋体" panose="02010600030101010101" pitchFamily="2" charset="-122"/>
              <a:cs typeface="Times New Roman" panose="02020603050405020304" charset="0"/>
            </a:endParaRPr>
          </a:p>
        </p:txBody>
      </p:sp>
      <p:sp>
        <p:nvSpPr>
          <p:cNvPr id="14" name="文本框 13"/>
          <p:cNvSpPr txBox="1"/>
          <p:nvPr/>
        </p:nvSpPr>
        <p:spPr>
          <a:xfrm>
            <a:off x="11315700" y="1621155"/>
            <a:ext cx="278765" cy="368300"/>
          </a:xfrm>
          <a:prstGeom prst="rect">
            <a:avLst/>
          </a:prstGeom>
          <a:noFill/>
        </p:spPr>
        <p:txBody>
          <a:bodyPr wrap="square" rtlCol="0" anchor="t">
            <a:spAutoFit/>
          </a:bodyPr>
          <a:p>
            <a:r>
              <a:rPr lang="en-US">
                <a:latin typeface="方正书宋_GBK" charset="0"/>
                <a:ea typeface="宋体" panose="02010600030101010101" pitchFamily="2" charset="-122"/>
                <a:cs typeface="Times New Roman" panose="02020603050405020304" charset="0"/>
                <a:sym typeface="+mn-ea"/>
              </a:rPr>
              <a:t>)</a:t>
            </a:r>
            <a:endParaRPr lang="en-US" altLang="en-US">
              <a:latin typeface="方正书宋_GBK" charset="0"/>
              <a:ea typeface="宋体" panose="02010600030101010101" pitchFamily="2" charset="-122"/>
              <a:cs typeface="Times New Roman" panose="02020603050405020304" charset="0"/>
              <a:sym typeface="+mn-ea"/>
            </a:endParaRPr>
          </a:p>
        </p:txBody>
      </p:sp>
      <p:grpSp>
        <p:nvGrpSpPr>
          <p:cNvPr id="3" name="组合 2"/>
          <p:cNvGrpSpPr/>
          <p:nvPr/>
        </p:nvGrpSpPr>
        <p:grpSpPr>
          <a:xfrm>
            <a:off x="1035050" y="3731260"/>
            <a:ext cx="10280650" cy="2185670"/>
            <a:chOff x="1630" y="5876"/>
            <a:chExt cx="16190" cy="3442"/>
          </a:xfrm>
        </p:grpSpPr>
        <p:sp>
          <p:nvSpPr>
            <p:cNvPr id="15" name="文本框 14"/>
            <p:cNvSpPr txBox="1"/>
            <p:nvPr/>
          </p:nvSpPr>
          <p:spPr>
            <a:xfrm>
              <a:off x="1630" y="6143"/>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因为吸收塔溶液中存在</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6" name="图片 15"/>
            <p:cNvPicPr/>
            <p:nvPr/>
          </p:nvPicPr>
          <p:blipFill>
            <a:blip r:embed="rId1"/>
            <a:stretch>
              <a:fillRect/>
            </a:stretch>
          </p:blipFill>
          <p:spPr>
            <a:xfrm>
              <a:off x="8470" y="6143"/>
              <a:ext cx="748" cy="607"/>
            </a:xfrm>
            <a:prstGeom prst="rect">
              <a:avLst/>
            </a:prstGeom>
            <a:noFill/>
            <a:ln w="9525">
              <a:noFill/>
            </a:ln>
          </p:spPr>
        </p:pic>
        <p:sp>
          <p:nvSpPr>
            <p:cNvPr id="109" name="文本框 108"/>
            <p:cNvSpPr txBox="1"/>
            <p:nvPr/>
          </p:nvSpPr>
          <p:spPr>
            <a:xfrm>
              <a:off x="9272" y="6162"/>
              <a:ext cx="8000" cy="580"/>
            </a:xfrm>
            <a:prstGeom prst="rect">
              <a:avLst/>
            </a:prstGeom>
            <a:noFill/>
            <a:ln w="9525">
              <a:noFill/>
            </a:ln>
          </p:spPr>
          <p:txBody>
            <a:bodyPr>
              <a:spAutoFit/>
            </a:bodyPr>
            <a:p>
              <a:pPr indent="0"/>
              <a:r>
                <a:rPr lang="en-US" b="0">
                  <a:latin typeface="方正楷体_GBK" charset="0"/>
                  <a:ea typeface="宋体" panose="02010600030101010101" pitchFamily="2" charset="-122"/>
                  <a:cs typeface="Times New Roman" panose="02020603050405020304" charset="0"/>
                </a:rPr>
                <a:t>)</a:t>
              </a:r>
              <a:r>
                <a:rPr lang="en-US" b="0">
                  <a:latin typeface="NEU-BZ" charset="0"/>
                  <a:cs typeface="方正书宋_GBK" charset="0"/>
                </a:rPr>
                <a:t>∶</a:t>
              </a:r>
              <a:r>
                <a:rPr lang="en-US" b="0" i="1">
                  <a:latin typeface="NEU-BZ" charset="0"/>
                  <a:ea typeface="宋体" panose="02010600030101010101" pitchFamily="2" charset="-122"/>
                  <a:cs typeface="Times New Roman" panose="02020603050405020304" charset="0"/>
                </a:rPr>
                <a:t>c</a:t>
              </a:r>
              <a:r>
                <a:rPr lang="en-US" b="0">
                  <a:latin typeface="方正楷体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HC</a:t>
              </a:r>
              <a:endParaRPr lang="en-US" altLang="en-US" b="0">
                <a:latin typeface="NEU-BZ" charset="0"/>
                <a:ea typeface="宋体" panose="02010600030101010101" pitchFamily="2" charset="-122"/>
                <a:cs typeface="Times New Roman" panose="02020603050405020304" charset="0"/>
              </a:endParaRPr>
            </a:p>
          </p:txBody>
        </p:sp>
        <p:pic>
          <p:nvPicPr>
            <p:cNvPr id="17" name="图片 16"/>
            <p:cNvPicPr/>
            <p:nvPr/>
          </p:nvPicPr>
          <p:blipFill>
            <a:blip r:embed="rId2"/>
            <a:stretch>
              <a:fillRect/>
            </a:stretch>
          </p:blipFill>
          <p:spPr>
            <a:xfrm>
              <a:off x="10742" y="6156"/>
              <a:ext cx="600" cy="542"/>
            </a:xfrm>
            <a:prstGeom prst="rect">
              <a:avLst/>
            </a:prstGeom>
            <a:noFill/>
            <a:ln w="9525">
              <a:noFill/>
            </a:ln>
          </p:spPr>
        </p:pic>
        <p:sp>
          <p:nvSpPr>
            <p:cNvPr id="110" name="文本框 109"/>
            <p:cNvSpPr txBox="1"/>
            <p:nvPr/>
          </p:nvSpPr>
          <p:spPr>
            <a:xfrm>
              <a:off x="11342" y="6114"/>
              <a:ext cx="3303"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已知</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8" name="图片 17"/>
            <p:cNvPicPr/>
            <p:nvPr/>
          </p:nvPicPr>
          <p:blipFill>
            <a:blip r:embed="rId3"/>
            <a:stretch>
              <a:fillRect/>
            </a:stretch>
          </p:blipFill>
          <p:spPr>
            <a:xfrm>
              <a:off x="14645" y="5876"/>
              <a:ext cx="2626" cy="951"/>
            </a:xfrm>
            <a:prstGeom prst="rect">
              <a:avLst/>
            </a:prstGeom>
            <a:noFill/>
            <a:ln w="9525">
              <a:noFill/>
            </a:ln>
          </p:spPr>
        </p:pic>
        <p:sp>
          <p:nvSpPr>
            <p:cNvPr id="111" name="文本框 110"/>
            <p:cNvSpPr txBox="1"/>
            <p:nvPr/>
          </p:nvSpPr>
          <p:spPr>
            <a:xfrm>
              <a:off x="1930" y="7045"/>
              <a:ext cx="2875"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9" name="图片 18"/>
            <p:cNvPicPr/>
            <p:nvPr/>
          </p:nvPicPr>
          <p:blipFill>
            <a:blip r:embed="rId4"/>
            <a:stretch>
              <a:fillRect/>
            </a:stretch>
          </p:blipFill>
          <p:spPr>
            <a:xfrm>
              <a:off x="3616" y="6771"/>
              <a:ext cx="264" cy="1057"/>
            </a:xfrm>
            <a:prstGeom prst="rect">
              <a:avLst/>
            </a:prstGeom>
            <a:noFill/>
            <a:ln w="9525">
              <a:noFill/>
            </a:ln>
          </p:spPr>
        </p:pic>
        <p:sp>
          <p:nvSpPr>
            <p:cNvPr id="112" name="文本框 111"/>
            <p:cNvSpPr txBox="1"/>
            <p:nvPr/>
          </p:nvSpPr>
          <p:spPr>
            <a:xfrm>
              <a:off x="4101" y="7045"/>
              <a:ext cx="13719" cy="1064"/>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=5.0×10</a:t>
              </a:r>
              <a:r>
                <a:rPr lang="en-US" sz="2000" b="0" baseline="30000">
                  <a:latin typeface="微软雅黑" panose="020B0503020204020204" charset="-122"/>
                  <a:ea typeface="微软雅黑" panose="020B0503020204020204" charset="-122"/>
                  <a:cs typeface="微软雅黑" panose="020B0503020204020204" charset="-122"/>
                </a:rPr>
                <a:t>-11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-10</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r>
                <a:rPr lang="en-US" sz="2000" b="0">
                  <a:latin typeface="微软雅黑" panose="020B0503020204020204" charset="-122"/>
                  <a:ea typeface="微软雅黑" panose="020B0503020204020204" charset="-122"/>
                  <a:cs typeface="微软雅黑" panose="020B0503020204020204" charset="-122"/>
                </a:rPr>
                <a:t>pH=10</a:t>
              </a:r>
              <a:r>
                <a:rPr lang="zh-CN" sz="2000" b="0">
                  <a:latin typeface="微软雅黑" panose="020B0503020204020204" charset="-122"/>
                  <a:ea typeface="微软雅黑" panose="020B0503020204020204" charset="-122"/>
                  <a:cs typeface="微软雅黑" panose="020B0503020204020204" charset="-122"/>
                </a:rPr>
                <a:t>。</a:t>
              </a:r>
              <a:endParaRPr lang="en-US" b="0">
                <a:latin typeface="方正楷体_GBK" charset="0"/>
                <a:ea typeface="宋体" panose="02010600030101010101" pitchFamily="2" charset="-122"/>
                <a:cs typeface="Times New Roman" panose="02020603050405020304" charset="0"/>
              </a:endParaRPr>
            </a:p>
            <a:p>
              <a:endParaRPr lang="en-US" altLang="en-US" b="0">
                <a:latin typeface="NEU-BZ" charset="0"/>
                <a:ea typeface="宋体" panose="02010600030101010101" pitchFamily="2" charset="-122"/>
              </a:endParaRPr>
            </a:p>
          </p:txBody>
        </p:sp>
        <p:sp>
          <p:nvSpPr>
            <p:cNvPr id="20" name="文本框 19"/>
            <p:cNvSpPr txBox="1"/>
            <p:nvPr/>
          </p:nvSpPr>
          <p:spPr>
            <a:xfrm>
              <a:off x="1930" y="7882"/>
              <a:ext cx="14826" cy="1064"/>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硼酸的酸性比碳酸弱</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不能与</a:t>
              </a:r>
              <a:r>
                <a:rPr lang="en-US" sz="2000">
                  <a:latin typeface="微软雅黑" panose="020B0503020204020204" charset="-122"/>
                  <a:ea typeface="微软雅黑" panose="020B0503020204020204" charset="-122"/>
                  <a:cs typeface="微软雅黑" panose="020B0503020204020204" charset="-122"/>
                  <a:sym typeface="+mn-ea"/>
                </a:rPr>
                <a:t>Na</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CO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溶液反应生成</a:t>
              </a:r>
              <a:r>
                <a:rPr lang="en-US" sz="2000">
                  <a:latin typeface="微软雅黑" panose="020B0503020204020204" charset="-122"/>
                  <a:ea typeface="微软雅黑" panose="020B0503020204020204" charset="-122"/>
                  <a:cs typeface="微软雅黑" panose="020B0503020204020204" charset="-122"/>
                  <a:sym typeface="+mn-ea"/>
                </a:rPr>
                <a:t>CO</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气体</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故错误。</a:t>
              </a:r>
              <a:endParaRPr lang="zh-CN">
                <a:cs typeface="方正准圆_GBK" charset="0"/>
                <a:sym typeface="+mn-ea"/>
              </a:endParaRPr>
            </a:p>
            <a:p>
              <a:endParaRPr lang="en-US" altLang="en-US">
                <a:latin typeface="NEU-BZ" charset="0"/>
                <a:ea typeface="宋体" panose="02010600030101010101" pitchFamily="2" charset="-122"/>
                <a:sym typeface="+mn-ea"/>
              </a:endParaRPr>
            </a:p>
          </p:txBody>
        </p:sp>
        <p:sp>
          <p:nvSpPr>
            <p:cNvPr id="21" name="文本框 20"/>
            <p:cNvSpPr txBox="1"/>
            <p:nvPr/>
          </p:nvSpPr>
          <p:spPr>
            <a:xfrm>
              <a:off x="1930" y="8690"/>
              <a:ext cx="9600" cy="628"/>
            </a:xfrm>
            <a:prstGeom prst="rect">
              <a:avLst/>
            </a:prstGeom>
            <a:noFill/>
          </p:spPr>
          <p:txBody>
            <a:bodyPr wrap="square" rtlCol="0" anchor="t">
              <a:spAutoFit/>
            </a:bodyPr>
            <a:p>
              <a:pPr indent="0"/>
              <a:endParaRPr lang="en-US" altLang="en-US" sz="2000">
                <a:latin typeface="微软雅黑" panose="020B0503020204020204" charset="-122"/>
                <a:ea typeface="微软雅黑" panose="020B0503020204020204" charset="-122"/>
                <a:cs typeface="微软雅黑" panose="020B0503020204020204" charset="-122"/>
                <a:sym typeface="+mn-ea"/>
              </a:endParaRPr>
            </a:p>
          </p:txBody>
        </p:sp>
      </p:grpSp>
      <p:sp>
        <p:nvSpPr>
          <p:cNvPr id="4" name="文本框 3"/>
          <p:cNvSpPr txBox="1"/>
          <p:nvPr/>
        </p:nvSpPr>
        <p:spPr>
          <a:xfrm>
            <a:off x="4220845" y="2087245"/>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10</a:t>
            </a:r>
            <a:endParaRPr lang="en-US" altLang="zh-CN" sz="2000">
              <a:solidFill>
                <a:srgbClr val="FF0000"/>
              </a:solidFill>
              <a:latin typeface="微软雅黑" panose="020B0503020204020204" charset="-122"/>
              <a:ea typeface="微软雅黑" panose="020B0503020204020204" charset="-122"/>
            </a:endParaRPr>
          </a:p>
        </p:txBody>
      </p:sp>
      <p:sp>
        <p:nvSpPr>
          <p:cNvPr id="7" name="文本框 6"/>
          <p:cNvSpPr txBox="1"/>
          <p:nvPr/>
        </p:nvSpPr>
        <p:spPr>
          <a:xfrm>
            <a:off x="3138170" y="3194050"/>
            <a:ext cx="4064000" cy="706755"/>
          </a:xfrm>
          <a:prstGeom prst="rect">
            <a:avLst/>
          </a:prstGeom>
          <a:noFill/>
        </p:spPr>
        <p:txBody>
          <a:bodyPr wrap="square" rtlCol="0">
            <a:spAutoFit/>
          </a:bodyPr>
          <a:p>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en-US"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endParaRPr lang="en-US"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P spid="4" grpId="0"/>
      <p:bldP spid="4" grpId="1"/>
      <p:bldP spid="7" grpId="0"/>
      <p:bldP spid="7"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02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668020" y="1080135"/>
            <a:ext cx="4904105" cy="628015"/>
          </a:xfrm>
          <a:prstGeom prst="rect">
            <a:avLst/>
          </a:prstGeom>
          <a:noFill/>
          <a:ln w="9525">
            <a:noFill/>
          </a:ln>
        </p:spPr>
        <p:txBody>
          <a:bodyPr wrap="square">
            <a:noAutofit/>
          </a:bodyPr>
          <a:p>
            <a:pPr indent="0"/>
            <a:r>
              <a:rPr lang="en-US" altLang="en-US" sz="2400">
                <a:latin typeface="微软雅黑" panose="020B0503020204020204" charset="-122"/>
                <a:ea typeface="微软雅黑" panose="020B0503020204020204" charset="-122"/>
                <a:cs typeface="微软雅黑" panose="020B0503020204020204" charset="-122"/>
              </a:rPr>
              <a:t>考法2　有关电离平衡常数的计算</a:t>
            </a:r>
            <a:endParaRPr lang="en-US"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2" name="文本框 111"/>
          <p:cNvSpPr txBox="1"/>
          <p:nvPr/>
        </p:nvSpPr>
        <p:spPr>
          <a:xfrm>
            <a:off x="771525" y="1398270"/>
            <a:ext cx="13597255" cy="105537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根据弱酸或弱碱的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计算其电离平衡常数已知常温时</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溶液的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约为</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则常温时</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 </a:t>
            </a:r>
            <a:r>
              <a:rPr lang="zh-CN" sz="2000" b="0">
                <a:latin typeface="微软雅黑" panose="020B0503020204020204" charset="-122"/>
                <a:ea typeface="微软雅黑" panose="020B0503020204020204" charset="-122"/>
                <a:cs typeface="微软雅黑" panose="020B0503020204020204" charset="-122"/>
              </a:rPr>
              <a:t>的电离常数</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2256155" y="2349500"/>
            <a:ext cx="2130425" cy="855980"/>
          </a:xfrm>
          <a:prstGeom prst="rect">
            <a:avLst/>
          </a:prstGeom>
          <a:noFill/>
          <a:ln w="9525">
            <a:noFill/>
          </a:ln>
        </p:spPr>
      </p:pic>
      <p:sp>
        <p:nvSpPr>
          <p:cNvPr id="114" name="文本框 113"/>
          <p:cNvSpPr txBox="1"/>
          <p:nvPr/>
        </p:nvSpPr>
        <p:spPr>
          <a:xfrm>
            <a:off x="6189980" y="2638108"/>
            <a:ext cx="5080000" cy="368300"/>
          </a:xfrm>
          <a:prstGeom prst="rect">
            <a:avLst/>
          </a:prstGeom>
          <a:noFill/>
          <a:ln w="9525">
            <a:noFill/>
          </a:ln>
        </p:spPr>
        <p:txBody>
          <a:bodyPr>
            <a:spAutoFit/>
          </a:bodyPr>
          <a:p>
            <a:pPr indent="0"/>
            <a:r>
              <a:rPr lang="en-US" b="0">
                <a:latin typeface="NEU-BZ" charset="0"/>
                <a:ea typeface="宋体" panose="02010600030101010101" pitchFamily="2" charset="-122"/>
              </a:rPr>
              <a:t>≈</a:t>
            </a:r>
            <a:endParaRPr lang="en-US" altLang="en-US" b="0">
              <a:latin typeface="NEU-BZ" charset="0"/>
              <a:ea typeface="宋体" panose="02010600030101010101" pitchFamily="2" charset="-122"/>
            </a:endParaRPr>
          </a:p>
        </p:txBody>
      </p:sp>
      <p:grpSp>
        <p:nvGrpSpPr>
          <p:cNvPr id="12" name="组合 11"/>
          <p:cNvGrpSpPr/>
          <p:nvPr/>
        </p:nvGrpSpPr>
        <p:grpSpPr>
          <a:xfrm>
            <a:off x="4386580" y="2326049"/>
            <a:ext cx="4660900" cy="1001048"/>
            <a:chOff x="4243" y="3830"/>
            <a:chExt cx="7340" cy="1693"/>
          </a:xfrm>
        </p:grpSpPr>
        <p:pic>
          <p:nvPicPr>
            <p:cNvPr id="4" name="图片 3"/>
            <p:cNvPicPr/>
            <p:nvPr/>
          </p:nvPicPr>
          <p:blipFill>
            <a:blip r:embed="rId2"/>
            <a:srcRect l="31403" b="-8865"/>
            <a:stretch>
              <a:fillRect/>
            </a:stretch>
          </p:blipFill>
          <p:spPr>
            <a:xfrm>
              <a:off x="4738" y="3830"/>
              <a:ext cx="2062" cy="1504"/>
            </a:xfrm>
            <a:prstGeom prst="rect">
              <a:avLst/>
            </a:prstGeom>
            <a:noFill/>
            <a:ln w="9525">
              <a:noFill/>
            </a:ln>
          </p:spPr>
        </p:pic>
        <p:pic>
          <p:nvPicPr>
            <p:cNvPr id="5" name="图片 4"/>
            <p:cNvPicPr/>
            <p:nvPr/>
          </p:nvPicPr>
          <p:blipFill>
            <a:blip r:embed="rId3"/>
            <a:srcRect l="32013" b="-23169"/>
            <a:stretch>
              <a:fillRect/>
            </a:stretch>
          </p:blipFill>
          <p:spPr>
            <a:xfrm>
              <a:off x="7840" y="3862"/>
              <a:ext cx="1813" cy="1661"/>
            </a:xfrm>
            <a:prstGeom prst="rect">
              <a:avLst/>
            </a:prstGeom>
            <a:noFill/>
            <a:ln w="9525">
              <a:noFill/>
            </a:ln>
          </p:spPr>
        </p:pic>
        <p:sp>
          <p:nvSpPr>
            <p:cNvPr id="115" name="文本框 114"/>
            <p:cNvSpPr txBox="1"/>
            <p:nvPr/>
          </p:nvSpPr>
          <p:spPr>
            <a:xfrm>
              <a:off x="9929" y="4198"/>
              <a:ext cx="1654" cy="829"/>
            </a:xfrm>
            <a:prstGeom prst="rect">
              <a:avLst/>
            </a:prstGeom>
            <a:noFill/>
            <a:ln w="9525">
              <a:noFill/>
            </a:ln>
          </p:spPr>
          <p:txBody>
            <a:bodyPr>
              <a:noAutofit/>
            </a:bodyPr>
            <a:p>
              <a:pPr indent="0"/>
              <a:r>
                <a:rPr lang="en-US" b="0">
                  <a:latin typeface="NEU-BZ" charset="0"/>
                  <a:ea typeface="宋体" panose="02010600030101010101" pitchFamily="2" charset="-122"/>
                  <a:cs typeface="Times New Roman" panose="02020603050405020304" charset="0"/>
                </a:rPr>
                <a:t>=10</a:t>
              </a:r>
              <a:r>
                <a:rPr lang="en-US" b="0" baseline="30000">
                  <a:latin typeface="NEU-BZ" charset="0"/>
                  <a:ea typeface="宋体" panose="02010600030101010101" pitchFamily="2" charset="-122"/>
                  <a:cs typeface="Times New Roman" panose="02020603050405020304" charset="0"/>
                </a:rPr>
                <a:t>-5</a:t>
              </a:r>
              <a:r>
                <a:rPr lang="zh-CN" b="0">
                  <a:cs typeface="方正书宋_GBK" charset="0"/>
                </a:rPr>
                <a:t>。</a:t>
              </a:r>
              <a:endParaRPr lang="zh-CN" altLang="en-US" b="0">
                <a:cs typeface="方正书宋_GBK" charset="0"/>
              </a:endParaRPr>
            </a:p>
          </p:txBody>
        </p:sp>
        <p:sp>
          <p:nvSpPr>
            <p:cNvPr id="7" name="文本框 6"/>
            <p:cNvSpPr txBox="1"/>
            <p:nvPr>
              <p:custDataLst>
                <p:tags r:id="rId4"/>
              </p:custDataLst>
            </p:nvPr>
          </p:nvSpPr>
          <p:spPr>
            <a:xfrm>
              <a:off x="4243" y="4198"/>
              <a:ext cx="963" cy="581"/>
            </a:xfrm>
            <a:prstGeom prst="rect">
              <a:avLst/>
            </a:prstGeom>
            <a:noFill/>
            <a:ln w="9525">
              <a:noFill/>
            </a:ln>
          </p:spPr>
          <p:txBody>
            <a:bodyPr>
              <a:no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grpSp>
      <p:sp>
        <p:nvSpPr>
          <p:cNvPr id="8" name="文本框 7"/>
          <p:cNvSpPr txBox="1"/>
          <p:nvPr/>
        </p:nvSpPr>
        <p:spPr>
          <a:xfrm>
            <a:off x="771525" y="3283585"/>
            <a:ext cx="634555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根据分布分数图计算多元弱酸的电离平衡常数</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71525" y="3679825"/>
            <a:ext cx="11541125" cy="125666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对于多元弱酸</a:t>
            </a:r>
            <a:r>
              <a:rPr lang="en-US" sz="2000" b="0">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一般选择分布分数图</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交点</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处不同微粒的等浓度关系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代入公式计算。如</a:t>
            </a:r>
            <a:r>
              <a:rPr lang="en-US" sz="2000" b="0">
                <a:latin typeface="微软雅黑" panose="020B0503020204020204" charset="-122"/>
                <a:ea typeface="微软雅黑" panose="020B0503020204020204" charset="-122"/>
                <a:cs typeface="微软雅黑" panose="020B0503020204020204" charset="-122"/>
              </a:rPr>
              <a:t>25 ℃</a:t>
            </a:r>
            <a:r>
              <a:rPr lang="zh-CN" sz="2000" b="0">
                <a:latin typeface="微软雅黑" panose="020B0503020204020204" charset="-122"/>
                <a:ea typeface="微软雅黑" panose="020B0503020204020204" charset="-122"/>
                <a:cs typeface="微软雅黑" panose="020B0503020204020204" charset="-122"/>
              </a:rPr>
              <a:t>时</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83" name="image71.jpeg"/>
          <p:cNvPicPr>
            <a:picLocks noChangeAspect="1"/>
          </p:cNvPicPr>
          <p:nvPr>
            <p:custDataLst>
              <p:tags r:id="rId5"/>
            </p:custDataLst>
          </p:nvPr>
        </p:nvPicPr>
        <p:blipFill>
          <a:blip r:embed="rId6"/>
          <a:stretch>
            <a:fillRect/>
          </a:stretch>
        </p:blipFill>
        <p:spPr>
          <a:xfrm>
            <a:off x="8399780" y="4446905"/>
            <a:ext cx="2732405" cy="1649730"/>
          </a:xfrm>
          <a:prstGeom prst="rect">
            <a:avLst/>
          </a:prstGeom>
        </p:spPr>
      </p:pic>
      <p:sp>
        <p:nvSpPr>
          <p:cNvPr id="13" name="文本框 12"/>
          <p:cNvSpPr txBox="1"/>
          <p:nvPr/>
        </p:nvSpPr>
        <p:spPr>
          <a:xfrm>
            <a:off x="771525" y="2452370"/>
            <a:ext cx="2075815" cy="553085"/>
          </a:xfrm>
          <a:prstGeom prst="rect">
            <a:avLst/>
          </a:prstGeom>
          <a:noFill/>
        </p:spPr>
        <p:txBody>
          <a:bodyPr wrap="square" rtlCol="0" anchor="t">
            <a:spAutoFit/>
          </a:bodyPr>
          <a:p>
            <a:pPr indent="0" fontAlgn="auto">
              <a:lnSpc>
                <a:spcPct val="150000"/>
              </a:lnSpc>
            </a:pP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a:t>
            </a:r>
            <a:r>
              <a:rPr lang="en-US" sz="2000">
                <a:latin typeface="微软雅黑" panose="020B0503020204020204" charset="-122"/>
                <a:ea typeface="微软雅黑" panose="020B0503020204020204" charset="-122"/>
                <a:cs typeface="微软雅黑" panose="020B0503020204020204" charset="-122"/>
                <a:sym typeface="+mn-ea"/>
              </a:rPr>
              <a:t>(CH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COOH)=</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771525" y="4234815"/>
            <a:ext cx="7559675" cy="1014730"/>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在</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PO</a:t>
            </a:r>
            <a:r>
              <a:rPr lang="en-US" sz="2000" baseline="-25000">
                <a:latin typeface="微软雅黑" panose="020B0503020204020204" charset="-122"/>
                <a:ea typeface="微软雅黑" panose="020B0503020204020204" charset="-122"/>
                <a:cs typeface="微软雅黑" panose="020B0503020204020204" charset="-122"/>
                <a:sym typeface="+mn-ea"/>
              </a:rPr>
              <a:t>4</a:t>
            </a:r>
            <a:r>
              <a:rPr lang="zh-CN" sz="2000">
                <a:latin typeface="微软雅黑" panose="020B0503020204020204" charset="-122"/>
                <a:ea typeface="微软雅黑" panose="020B0503020204020204" charset="-122"/>
                <a:cs typeface="微软雅黑" panose="020B0503020204020204" charset="-122"/>
                <a:sym typeface="+mn-ea"/>
              </a:rPr>
              <a:t>溶液中滴入</a:t>
            </a:r>
            <a:r>
              <a:rPr lang="en-US" sz="2000">
                <a:latin typeface="微软雅黑" panose="020B0503020204020204" charset="-122"/>
                <a:ea typeface="微软雅黑" panose="020B0503020204020204" charset="-122"/>
                <a:cs typeface="微软雅黑" panose="020B0503020204020204" charset="-122"/>
                <a:sym typeface="+mn-ea"/>
              </a:rPr>
              <a:t>NaOH</a:t>
            </a:r>
            <a:r>
              <a:rPr lang="zh-CN" sz="2000">
                <a:latin typeface="微软雅黑" panose="020B0503020204020204" charset="-122"/>
                <a:ea typeface="微软雅黑" panose="020B0503020204020204" charset="-122"/>
                <a:cs typeface="微软雅黑" panose="020B0503020204020204" charset="-122"/>
                <a:sym typeface="+mn-ea"/>
              </a:rPr>
              <a:t>溶液</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含磷元素的各物种的分布分数</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平衡时某物种的浓度占各物种浓度之和的分数</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与</a:t>
            </a:r>
            <a:r>
              <a:rPr lang="en-US" sz="2000">
                <a:latin typeface="微软雅黑" panose="020B0503020204020204" charset="-122"/>
                <a:ea typeface="微软雅黑" panose="020B0503020204020204" charset="-122"/>
                <a:cs typeface="微软雅黑" panose="020B0503020204020204" charset="-122"/>
                <a:sym typeface="+mn-ea"/>
              </a:rPr>
              <a:t>pH</a:t>
            </a:r>
            <a:r>
              <a:rPr lang="zh-CN" sz="2000">
                <a:latin typeface="微软雅黑" panose="020B0503020204020204" charset="-122"/>
                <a:ea typeface="微软雅黑" panose="020B0503020204020204" charset="-122"/>
                <a:cs typeface="微软雅黑" panose="020B0503020204020204" charset="-122"/>
                <a:sym typeface="+mn-ea"/>
              </a:rPr>
              <a:t>的关系如图所示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5" name="文本框 114"/>
          <p:cNvSpPr txBox="1"/>
          <p:nvPr/>
        </p:nvSpPr>
        <p:spPr>
          <a:xfrm>
            <a:off x="845820" y="1181100"/>
            <a:ext cx="1038225" cy="695960"/>
          </a:xfrm>
          <a:prstGeom prst="rect">
            <a:avLst/>
          </a:prstGeom>
          <a:noFill/>
          <a:ln w="9525">
            <a:noFill/>
          </a:ln>
        </p:spPr>
        <p:txBody>
          <a:bodyPr wrap="square">
            <a:noAutofit/>
          </a:bodyPr>
          <a:p>
            <a:pPr indent="0"/>
            <a:r>
              <a:rPr lang="en-US" sz="2000" b="0" i="1">
                <a:latin typeface="微软雅黑" panose="020B0503020204020204" charset="-122"/>
                <a:ea typeface="微软雅黑" panose="020B0503020204020204" charset="-122"/>
                <a:cs typeface="Times New Roman" panose="02020603050405020304" charset="0"/>
              </a:rPr>
              <a:t>K</a:t>
            </a:r>
            <a:r>
              <a:rPr lang="en-US" sz="2000" b="0" baseline="-25000">
                <a:latin typeface="微软雅黑" panose="020B0503020204020204" charset="-122"/>
                <a:ea typeface="微软雅黑" panose="020B0503020204020204" charset="-122"/>
                <a:cs typeface="Times New Roman" panose="02020603050405020304" charset="0"/>
              </a:rPr>
              <a:t>a1</a:t>
            </a: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3" name="图片 2"/>
          <p:cNvPicPr/>
          <p:nvPr/>
        </p:nvPicPr>
        <p:blipFill>
          <a:blip r:embed="rId1"/>
          <a:srcRect l="25416" t="-707"/>
          <a:stretch>
            <a:fillRect/>
          </a:stretch>
        </p:blipFill>
        <p:spPr>
          <a:xfrm>
            <a:off x="1537335" y="1012825"/>
            <a:ext cx="1122680" cy="775970"/>
          </a:xfrm>
          <a:prstGeom prst="rect">
            <a:avLst/>
          </a:prstGeom>
          <a:noFill/>
          <a:ln w="9525">
            <a:noFill/>
          </a:ln>
        </p:spPr>
      </p:pic>
      <p:sp>
        <p:nvSpPr>
          <p:cNvPr id="116" name="文本框 115"/>
          <p:cNvSpPr txBox="1"/>
          <p:nvPr/>
        </p:nvSpPr>
        <p:spPr>
          <a:xfrm>
            <a:off x="2795270" y="125857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图中</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rcRect l="60181" t="-2240"/>
          <a:stretch>
            <a:fillRect/>
          </a:stretch>
        </p:blipFill>
        <p:spPr>
          <a:xfrm>
            <a:off x="5798185" y="1215390"/>
            <a:ext cx="362585" cy="492760"/>
          </a:xfrm>
          <a:prstGeom prst="rect">
            <a:avLst/>
          </a:prstGeom>
          <a:noFill/>
          <a:ln w="9525">
            <a:noFill/>
          </a:ln>
        </p:spPr>
      </p:pic>
      <p:sp>
        <p:nvSpPr>
          <p:cNvPr id="117" name="文本框 116"/>
          <p:cNvSpPr txBox="1"/>
          <p:nvPr/>
        </p:nvSpPr>
        <p:spPr>
          <a:xfrm>
            <a:off x="6160770" y="1289050"/>
            <a:ext cx="6242050" cy="398780"/>
          </a:xfrm>
          <a:prstGeom prst="rect">
            <a:avLst/>
          </a:prstGeom>
          <a:noFill/>
          <a:ln w="9525">
            <a:noFill/>
          </a:ln>
        </p:spPr>
        <p:txBody>
          <a:bodyPr wrap="square">
            <a:spAutoFit/>
          </a:bodyPr>
          <a:p>
            <a:pPr indent="0"/>
            <a:r>
              <a:rPr lang="en-US" b="0">
                <a:latin typeface="方正书宋_GBK" charset="0"/>
                <a:ea typeface="宋体" panose="02010600030101010101" pitchFamily="2" charset="-122"/>
                <a:cs typeface="Times New Roman" panose="02020603050405020304" charset="0"/>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-2.1</a:t>
            </a:r>
            <a:r>
              <a:rPr lang="zh-CN" sz="2000" b="0">
                <a:latin typeface="微软雅黑" panose="020B0503020204020204" charset="-122"/>
                <a:ea typeface="微软雅黑" panose="020B0503020204020204" charset="-122"/>
                <a:cs typeface="微软雅黑" panose="020B0503020204020204" charset="-122"/>
              </a:rPr>
              <a:t>。以此类推可得</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a3</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68655" y="1877060"/>
            <a:ext cx="7404735"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电离平衡常数与电离度</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的关系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以一元弱酸为例</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363470" y="2518410"/>
            <a:ext cx="572770" cy="368300"/>
          </a:xfrm>
          <a:prstGeom prst="rect">
            <a:avLst/>
          </a:prstGeom>
          <a:noFill/>
          <a:ln w="9525">
            <a:noFill/>
          </a:ln>
        </p:spPr>
        <p:txBody>
          <a:bodyPr wrap="square">
            <a:spAutoFit/>
          </a:bodyPr>
          <a:p>
            <a:pPr indent="0" algn="r"/>
            <a:r>
              <a:rPr lang="en-US" b="0">
                <a:latin typeface="NEU-BZ" charset="0"/>
                <a:ea typeface="宋体" panose="02010600030101010101" pitchFamily="2" charset="-122"/>
                <a:cs typeface="Times New Roman" panose="02020603050405020304" charset="0"/>
              </a:rPr>
              <a:t>HA</a:t>
            </a:r>
            <a:r>
              <a:rPr lang="zh-CN" b="0">
                <a:cs typeface="方正书宋_GBK" charset="0"/>
              </a:rPr>
              <a:t>　　</a:t>
            </a:r>
            <a:endParaRPr lang="zh-CN" altLang="en-US" b="0">
              <a:cs typeface="方正书宋_GBK" charset="0"/>
            </a:endParaRPr>
          </a:p>
        </p:txBody>
      </p:sp>
      <p:pic>
        <p:nvPicPr>
          <p:cNvPr id="8" name="图片 7"/>
          <p:cNvPicPr/>
          <p:nvPr/>
        </p:nvPicPr>
        <p:blipFill>
          <a:blip r:embed="rId3"/>
          <a:stretch>
            <a:fillRect/>
          </a:stretch>
        </p:blipFill>
        <p:spPr>
          <a:xfrm>
            <a:off x="3543935" y="2619375"/>
            <a:ext cx="228600" cy="144780"/>
          </a:xfrm>
          <a:prstGeom prst="rect">
            <a:avLst/>
          </a:prstGeom>
          <a:noFill/>
          <a:ln w="9525">
            <a:noFill/>
          </a:ln>
        </p:spPr>
      </p:pic>
      <p:sp>
        <p:nvSpPr>
          <p:cNvPr id="118" name="文本框 117"/>
          <p:cNvSpPr txBox="1"/>
          <p:nvPr/>
        </p:nvSpPr>
        <p:spPr>
          <a:xfrm>
            <a:off x="3772535" y="2476500"/>
            <a:ext cx="2388235" cy="368300"/>
          </a:xfrm>
          <a:prstGeom prst="rect">
            <a:avLst/>
          </a:prstGeom>
          <a:noFill/>
          <a:ln w="9525">
            <a:noFill/>
          </a:ln>
        </p:spPr>
        <p:txBody>
          <a:bodyPr wrap="square">
            <a:spAutoFit/>
          </a:bodyPr>
          <a:p>
            <a:pPr indent="0" algn="r"/>
            <a:r>
              <a:rPr lang="zh-CN" b="0">
                <a:cs typeface="方正书宋_GBK" charset="0"/>
              </a:rPr>
              <a:t>　　</a:t>
            </a:r>
            <a:r>
              <a:rPr lang="en-US" b="0">
                <a:latin typeface="NEU-BZ" charset="0"/>
                <a:ea typeface="宋体" panose="02010600030101010101" pitchFamily="2" charset="-122"/>
                <a:cs typeface="Times New Roman" panose="02020603050405020304" charset="0"/>
              </a:rPr>
              <a:t>H</a:t>
            </a:r>
            <a:r>
              <a:rPr lang="en-US" b="0" baseline="30000">
                <a:latin typeface="NEU-BZ" charset="0"/>
                <a:ea typeface="宋体" panose="02010600030101010101" pitchFamily="2" charset="-122"/>
                <a:cs typeface="Times New Roman" panose="02020603050405020304" charset="0"/>
              </a:rPr>
              <a:t>+</a:t>
            </a:r>
            <a:r>
              <a:rPr lang="zh-CN" b="0">
                <a:cs typeface="方正书宋_GBK" charset="0"/>
              </a:rPr>
              <a:t>　</a:t>
            </a:r>
            <a:r>
              <a:rPr lang="en-US" b="0">
                <a:latin typeface="NEU-BZ" charset="0"/>
                <a:ea typeface="宋体" panose="02010600030101010101" pitchFamily="2" charset="-122"/>
                <a:cs typeface="Times New Roman" panose="02020603050405020304" charset="0"/>
              </a:rPr>
              <a:t>+</a:t>
            </a:r>
            <a:r>
              <a:rPr lang="zh-CN" b="0">
                <a:cs typeface="方正书宋_GBK" charset="0"/>
              </a:rPr>
              <a:t>　　</a:t>
            </a:r>
            <a:r>
              <a:rPr lang="en-US" altLang="zh-CN" b="0">
                <a:cs typeface="方正书宋_GBK" charset="0"/>
              </a:rPr>
              <a:t>    </a:t>
            </a:r>
            <a:r>
              <a:rPr lang="en-US" b="0">
                <a:latin typeface="NEU-BZ" charset="0"/>
                <a:ea typeface="宋体" panose="02010600030101010101" pitchFamily="2" charset="-122"/>
                <a:cs typeface="Times New Roman" panose="02020603050405020304" charset="0"/>
              </a:rPr>
              <a:t> A</a:t>
            </a:r>
            <a:r>
              <a:rPr lang="en-US" b="0" baseline="30000">
                <a:latin typeface="NEU-BZ" charset="0"/>
                <a:ea typeface="宋体" panose="02010600030101010101" pitchFamily="2" charset="-122"/>
                <a:cs typeface="Times New Roman" panose="02020603050405020304" charset="0"/>
              </a:rPr>
              <a:t>-</a:t>
            </a:r>
            <a:endParaRPr lang="en-US" altLang="en-US" b="0" baseline="30000">
              <a:latin typeface="NEU-BZ" charset="0"/>
              <a:ea typeface="宋体" panose="02010600030101010101" pitchFamily="2" charset="-122"/>
              <a:cs typeface="Times New Roman" panose="02020603050405020304" charset="0"/>
            </a:endParaRPr>
          </a:p>
        </p:txBody>
      </p:sp>
      <p:sp>
        <p:nvSpPr>
          <p:cNvPr id="9" name="文本框 8"/>
          <p:cNvSpPr txBox="1"/>
          <p:nvPr/>
        </p:nvSpPr>
        <p:spPr>
          <a:xfrm>
            <a:off x="668655" y="2891155"/>
            <a:ext cx="7674610" cy="112966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起始浓度	</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酸</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0</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0</a:t>
            </a:r>
            <a:r>
              <a:rPr lang="zh-CN" sz="2000" b="0">
                <a:latin typeface="微软雅黑" panose="020B0503020204020204" charset="-122"/>
                <a:ea typeface="微软雅黑" panose="020B0503020204020204" charset="-122"/>
                <a:cs typeface="微软雅黑" panose="020B0503020204020204" charset="-122"/>
              </a:rPr>
              <a:t>转化浓度	</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酸</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α</a:t>
            </a:r>
            <a:r>
              <a:rPr lang="en-US" sz="2000" b="0">
                <a:latin typeface="微软雅黑" panose="020B0503020204020204" charset="-122"/>
                <a:ea typeface="微软雅黑" panose="020B0503020204020204" charset="-122"/>
                <a:cs typeface="微软雅黑" panose="020B0503020204020204" charset="-122"/>
              </a:rPr>
              <a:t>	            </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酸</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α</a:t>
            </a:r>
            <a:r>
              <a:rPr lang="en-US" sz="2000" b="0">
                <a:latin typeface="微软雅黑" panose="020B0503020204020204" charset="-122"/>
                <a:ea typeface="微软雅黑" panose="020B0503020204020204" charset="-122"/>
                <a:cs typeface="微软雅黑" panose="020B0503020204020204" charset="-122"/>
              </a:rPr>
              <a:t>	      </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酸</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α</a:t>
            </a:r>
            <a:r>
              <a:rPr lang="zh-CN" sz="2000" b="0">
                <a:latin typeface="微软雅黑" panose="020B0503020204020204" charset="-122"/>
                <a:ea typeface="微软雅黑" panose="020B0503020204020204" charset="-122"/>
                <a:cs typeface="微软雅黑" panose="020B0503020204020204" charset="-122"/>
              </a:rPr>
              <a:t>平衡浓度	</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酸</a:t>
            </a:r>
            <a:r>
              <a:rPr lang="en-US" sz="2000" b="0">
                <a:latin typeface="微软雅黑" panose="020B0503020204020204" charset="-122"/>
                <a:ea typeface="微软雅黑" panose="020B0503020204020204" charset="-122"/>
                <a:cs typeface="微软雅黑" panose="020B0503020204020204" charset="-122"/>
              </a:rPr>
              <a:t>·(1-</a:t>
            </a:r>
            <a:r>
              <a:rPr lang="en-US" sz="2000" b="0" i="1">
                <a:latin typeface="微软雅黑" panose="020B0503020204020204" charset="-122"/>
                <a:ea typeface="微软雅黑" panose="020B0503020204020204" charset="-122"/>
                <a:cs typeface="微软雅黑" panose="020B0503020204020204" charset="-122"/>
              </a:rPr>
              <a:t>α</a:t>
            </a:r>
            <a:r>
              <a:rPr lang="en-US" sz="2000" b="0">
                <a:latin typeface="微软雅黑" panose="020B0503020204020204" charset="-122"/>
                <a:ea typeface="微软雅黑" panose="020B0503020204020204" charset="-122"/>
                <a:cs typeface="微软雅黑" panose="020B0503020204020204" charset="-122"/>
              </a:rPr>
              <a:t>)	</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酸</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α</a:t>
            </a:r>
            <a:r>
              <a:rPr lang="en-US" sz="2000" b="0">
                <a:latin typeface="微软雅黑" panose="020B0503020204020204" charset="-122"/>
                <a:ea typeface="微软雅黑" panose="020B0503020204020204" charset="-122"/>
                <a:cs typeface="微软雅黑" panose="020B0503020204020204" charset="-122"/>
              </a:rPr>
              <a:t>	      </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酸</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α</a:t>
            </a:r>
            <a:endParaRPr lang="en-US" altLang="en-US" sz="2000" b="0" i="1">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68655" y="4723130"/>
            <a:ext cx="796925" cy="368300"/>
          </a:xfrm>
          <a:prstGeom prst="rect">
            <a:avLst/>
          </a:prstGeom>
          <a:noFill/>
          <a:ln w="9525">
            <a:noFill/>
          </a:ln>
        </p:spPr>
        <p:txBody>
          <a:bodyPr wrap="square">
            <a:spAutoFit/>
          </a:bodyPr>
          <a:p>
            <a:pPr indent="0"/>
            <a:r>
              <a:rPr lang="en-US" b="0" i="1">
                <a:latin typeface="NEU-BZ" charset="0"/>
                <a:ea typeface="宋体" panose="02010600030101010101" pitchFamily="2" charset="-122"/>
                <a:cs typeface="Times New Roman" panose="02020603050405020304" charset="0"/>
              </a:rPr>
              <a:t>K</a:t>
            </a:r>
            <a:r>
              <a:rPr lang="en-US" b="0" baseline="-25000">
                <a:latin typeface="NEU-BZ" charset="0"/>
                <a:ea typeface="宋体" panose="02010600030101010101" pitchFamily="2" charset="-122"/>
                <a:cs typeface="Times New Roman" panose="02020603050405020304" charset="0"/>
              </a:rPr>
              <a:t>a</a:t>
            </a:r>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11" name="图片 10"/>
          <p:cNvPicPr/>
          <p:nvPr/>
        </p:nvPicPr>
        <p:blipFill>
          <a:blip r:embed="rId4"/>
          <a:stretch>
            <a:fillRect/>
          </a:stretch>
        </p:blipFill>
        <p:spPr>
          <a:xfrm>
            <a:off x="1231900" y="4607560"/>
            <a:ext cx="1206500" cy="569595"/>
          </a:xfrm>
          <a:prstGeom prst="rect">
            <a:avLst/>
          </a:prstGeom>
          <a:noFill/>
          <a:ln w="9525">
            <a:noFill/>
          </a:ln>
        </p:spPr>
      </p:pic>
      <p:sp>
        <p:nvSpPr>
          <p:cNvPr id="119" name="文本框 118"/>
          <p:cNvSpPr txBox="1"/>
          <p:nvPr/>
        </p:nvSpPr>
        <p:spPr>
          <a:xfrm>
            <a:off x="2660015" y="4723130"/>
            <a:ext cx="434340"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12" name="图片 11"/>
          <p:cNvPicPr/>
          <p:nvPr/>
        </p:nvPicPr>
        <p:blipFill>
          <a:blip r:embed="rId5"/>
          <a:stretch>
            <a:fillRect/>
          </a:stretch>
        </p:blipFill>
        <p:spPr>
          <a:xfrm>
            <a:off x="3094355" y="4590415"/>
            <a:ext cx="856615" cy="599440"/>
          </a:xfrm>
          <a:prstGeom prst="rect">
            <a:avLst/>
          </a:prstGeom>
          <a:noFill/>
          <a:ln w="9525">
            <a:noFill/>
          </a:ln>
        </p:spPr>
      </p:pic>
      <p:sp>
        <p:nvSpPr>
          <p:cNvPr id="120" name="文本框 119"/>
          <p:cNvSpPr txBox="1"/>
          <p:nvPr/>
        </p:nvSpPr>
        <p:spPr>
          <a:xfrm>
            <a:off x="4137660" y="47224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α</a:t>
            </a:r>
            <a:r>
              <a:rPr lang="zh-CN" sz="2000" b="0">
                <a:latin typeface="微软雅黑" panose="020B0503020204020204" charset="-122"/>
                <a:ea typeface="微软雅黑" panose="020B0503020204020204" charset="-122"/>
                <a:cs typeface="微软雅黑" panose="020B0503020204020204" charset="-122"/>
              </a:rPr>
              <a:t>很小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可认为</a:t>
            </a:r>
            <a:r>
              <a:rPr lang="en-US" sz="2000" b="0">
                <a:latin typeface="微软雅黑" panose="020B0503020204020204" charset="-122"/>
                <a:ea typeface="微软雅黑" panose="020B0503020204020204" charset="-122"/>
                <a:cs typeface="微软雅黑" panose="020B0503020204020204" charset="-122"/>
              </a:rPr>
              <a:t>1-</a:t>
            </a:r>
            <a:r>
              <a:rPr lang="en-US" sz="2000" b="0" i="1">
                <a:latin typeface="微软雅黑" panose="020B0503020204020204" charset="-122"/>
                <a:ea typeface="微软雅黑" panose="020B0503020204020204" charset="-122"/>
                <a:cs typeface="微软雅黑" panose="020B0503020204020204" charset="-122"/>
              </a:rPr>
              <a:t>α</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则</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酸</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α</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或</a:t>
            </a:r>
            <a:r>
              <a:rPr lang="en-US" sz="2000" b="0" i="1">
                <a:latin typeface="微软雅黑" panose="020B0503020204020204" charset="-122"/>
                <a:ea typeface="微软雅黑" panose="020B0503020204020204" charset="-122"/>
                <a:cs typeface="微软雅黑" panose="020B0503020204020204" charset="-122"/>
              </a:rPr>
              <a:t>α</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6"/>
          <a:srcRect l="17469" t="3755"/>
          <a:stretch>
            <a:fillRect/>
          </a:stretch>
        </p:blipFill>
        <p:spPr>
          <a:xfrm>
            <a:off x="8574405" y="4662170"/>
            <a:ext cx="501015" cy="569595"/>
          </a:xfrm>
          <a:prstGeom prst="rect">
            <a:avLst/>
          </a:prstGeom>
          <a:noFill/>
          <a:ln w="9525">
            <a:noFill/>
          </a:ln>
        </p:spPr>
      </p:pic>
      <p:sp>
        <p:nvSpPr>
          <p:cNvPr id="121" name="文本框 120"/>
          <p:cNvSpPr txBox="1"/>
          <p:nvPr/>
        </p:nvSpPr>
        <p:spPr>
          <a:xfrm>
            <a:off x="5364480" y="6170930"/>
            <a:ext cx="5080000" cy="36830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P176</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683895" y="982345"/>
            <a:ext cx="1675765" cy="725805"/>
          </a:xfrm>
          <a:prstGeom prst="rect">
            <a:avLst/>
          </a:prstGeom>
          <a:noFill/>
          <a:ln w="9525">
            <a:noFill/>
          </a:ln>
        </p:spPr>
        <p:txBody>
          <a:bodyPr wrap="square">
            <a:noAutofit/>
          </a:bodyPr>
          <a:p>
            <a:pPr indent="0"/>
            <a:r>
              <a:rPr lang="en-US" altLang="en-US" sz="2400">
                <a:solidFill>
                  <a:srgbClr val="FF0000"/>
                </a:solidFill>
                <a:latin typeface="微软雅黑" panose="020B0503020204020204" charset="-122"/>
                <a:ea typeface="微软雅黑" panose="020B0503020204020204" charset="-122"/>
                <a:cs typeface="微软雅黑" panose="020B0503020204020204" charset="-122"/>
              </a:rPr>
              <a:t>真题例2</a:t>
            </a:r>
            <a:endParaRPr lang="en-US"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1" name="文本框 120"/>
          <p:cNvSpPr txBox="1"/>
          <p:nvPr/>
        </p:nvSpPr>
        <p:spPr>
          <a:xfrm>
            <a:off x="878205" y="1524000"/>
            <a:ext cx="10568940" cy="137350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辽宁</a:t>
            </a:r>
            <a:r>
              <a:rPr lang="en-US" sz="2000" b="0">
                <a:latin typeface="微软雅黑" panose="020B0503020204020204" charset="-122"/>
                <a:ea typeface="微软雅黑" panose="020B0503020204020204" charset="-122"/>
                <a:cs typeface="微软雅黑" panose="020B0503020204020204" charset="-122"/>
              </a:rPr>
              <a:t>2021</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15,3</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用</a:t>
            </a:r>
            <a:r>
              <a:rPr lang="en-US" sz="2000" b="0">
                <a:latin typeface="微软雅黑" panose="020B0503020204020204" charset="-122"/>
                <a:ea typeface="微软雅黑" panose="020B0503020204020204" charset="-122"/>
                <a:cs typeface="微软雅黑" panose="020B0503020204020204" charset="-122"/>
              </a:rPr>
              <a:t>0.100 0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盐酸滴定</a:t>
            </a:r>
            <a:r>
              <a:rPr lang="en-US" sz="2000" b="0">
                <a:latin typeface="微软雅黑" panose="020B0503020204020204" charset="-122"/>
                <a:ea typeface="微软雅黑" panose="020B0503020204020204" charset="-122"/>
                <a:cs typeface="微软雅黑" panose="020B0503020204020204" charset="-122"/>
              </a:rPr>
              <a:t>20.00 mL 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的分布分数</a:t>
            </a:r>
            <a:r>
              <a:rPr lang="en-US" sz="2000" b="0" i="1">
                <a:latin typeface="微软雅黑" panose="020B0503020204020204" charset="-122"/>
                <a:ea typeface="微软雅黑" panose="020B0503020204020204" charset="-122"/>
                <a:cs typeface="微软雅黑" panose="020B0503020204020204" charset="-122"/>
              </a:rPr>
              <a:t>δ</a:t>
            </a:r>
            <a:r>
              <a:rPr lang="zh-CN" sz="2000" b="0">
                <a:latin typeface="微软雅黑" panose="020B0503020204020204" charset="-122"/>
                <a:ea typeface="微软雅黑" panose="020B0503020204020204" charset="-122"/>
                <a:cs typeface="微软雅黑" panose="020B0503020204020204" charset="-122"/>
              </a:rPr>
              <a:t>随</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变化曲线及滴定曲线如图。下列说法正确的是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A</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分布分数</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δ</a:t>
            </a:r>
            <a:r>
              <a:rPr lang="en-US" sz="2000" b="0">
                <a:latin typeface="微软雅黑" panose="020B0503020204020204" charset="-122"/>
                <a:ea typeface="微软雅黑" panose="020B0503020204020204" charset="-122"/>
                <a:cs typeface="微软雅黑" panose="020B0503020204020204" charset="-122"/>
              </a:rPr>
              <a:t>(A</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3691255" y="2482850"/>
            <a:ext cx="1951355" cy="548640"/>
          </a:xfrm>
          <a:prstGeom prst="rect">
            <a:avLst/>
          </a:prstGeom>
          <a:noFill/>
          <a:ln w="9525">
            <a:noFill/>
          </a:ln>
        </p:spPr>
      </p:pic>
      <p:sp>
        <p:nvSpPr>
          <p:cNvPr id="122" name="文本框 121"/>
          <p:cNvSpPr txBox="1"/>
          <p:nvPr/>
        </p:nvSpPr>
        <p:spPr>
          <a:xfrm>
            <a:off x="5822315" y="2585720"/>
            <a:ext cx="10568940" cy="342900"/>
          </a:xfrm>
          <a:prstGeom prst="rect">
            <a:avLst/>
          </a:prstGeom>
          <a:noFill/>
          <a:ln w="9525">
            <a:noFill/>
          </a:ln>
        </p:spPr>
        <p:txBody>
          <a:bodyPr>
            <a:noAutofit/>
          </a:bodyPr>
          <a:p>
            <a:pPr indent="0"/>
            <a:r>
              <a:rPr lang="en-US" b="0">
                <a:latin typeface="方正书宋_GBK" charset="0"/>
                <a:ea typeface="宋体" panose="02010600030101010101" pitchFamily="2" charset="-122"/>
                <a:cs typeface="Times New Roman" panose="02020603050405020304" charset="0"/>
              </a:rPr>
              <a:t>]</a:t>
            </a:r>
            <a:endParaRPr lang="en-US" altLang="en-US" b="0">
              <a:latin typeface="方正书宋_GBK" charset="0"/>
              <a:ea typeface="宋体" panose="02010600030101010101" pitchFamily="2" charset="-122"/>
              <a:cs typeface="Times New Roman" panose="02020603050405020304" charset="0"/>
            </a:endParaRPr>
          </a:p>
        </p:txBody>
      </p:sp>
      <p:pic>
        <p:nvPicPr>
          <p:cNvPr id="87" name="image75.jpeg"/>
          <p:cNvPicPr>
            <a:picLocks noChangeAspect="1"/>
          </p:cNvPicPr>
          <p:nvPr>
            <p:custDataLst>
              <p:tags r:id="rId2"/>
            </p:custDataLst>
          </p:nvPr>
        </p:nvPicPr>
        <p:blipFill>
          <a:blip r:embed="rId3"/>
          <a:stretch>
            <a:fillRect/>
          </a:stretch>
        </p:blipFill>
        <p:spPr>
          <a:xfrm>
            <a:off x="7734300" y="2897505"/>
            <a:ext cx="3460750" cy="2627630"/>
          </a:xfrm>
          <a:prstGeom prst="rect">
            <a:avLst/>
          </a:prstGeom>
        </p:spPr>
      </p:pic>
      <p:sp>
        <p:nvSpPr>
          <p:cNvPr id="4" name="文本框 3"/>
          <p:cNvSpPr txBox="1"/>
          <p:nvPr/>
        </p:nvSpPr>
        <p:spPr>
          <a:xfrm>
            <a:off x="1384300" y="3131820"/>
            <a:ext cx="4711700" cy="266636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的</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zh-CN" sz="2000" b="0">
                <a:latin typeface="微软雅黑" panose="020B0503020204020204" charset="-122"/>
                <a:ea typeface="微软雅黑" panose="020B0503020204020204" charset="-122"/>
                <a:cs typeface="微软雅黑" panose="020B0503020204020204" charset="-122"/>
              </a:rPr>
              <a:t>为</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-10.25</a:t>
            </a:r>
            <a:r>
              <a:rPr lang="en-US" sz="2000" b="0">
                <a:latin typeface="微软雅黑" panose="020B0503020204020204" charset="-122"/>
                <a:ea typeface="微软雅黑" panose="020B0503020204020204" charset="-122"/>
                <a:cs typeface="微软雅黑" panose="020B0503020204020204" charset="-122"/>
              </a:rPr>
              <a:t>B.</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点</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C.</a:t>
            </a:r>
            <a:r>
              <a:rPr lang="zh-CN" sz="2000" b="0">
                <a:latin typeface="微软雅黑" panose="020B0503020204020204" charset="-122"/>
                <a:ea typeface="微软雅黑" panose="020B0503020204020204" charset="-122"/>
                <a:cs typeface="微软雅黑" panose="020B0503020204020204" charset="-122"/>
              </a:rPr>
              <a:t>第一次突变</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可选酚酞作指示剂</a:t>
            </a:r>
            <a:r>
              <a:rPr lang="en-US" sz="2000" b="0">
                <a:latin typeface="微软雅黑" panose="020B0503020204020204" charset="-122"/>
                <a:ea typeface="微软雅黑" panose="020B0503020204020204" charset="-122"/>
                <a:cs typeface="微软雅黑" panose="020B0503020204020204" charset="-122"/>
              </a:rPr>
              <a:t>D.</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)=0.200 0 mol·L</a:t>
            </a:r>
            <a:r>
              <a:rPr lang="en-US" sz="2000" b="0" baseline="30000">
                <a:latin typeface="微软雅黑" panose="020B0503020204020204" charset="-122"/>
                <a:ea typeface="微软雅黑" panose="020B0503020204020204" charset="-122"/>
                <a:cs typeface="微软雅黑" panose="020B0503020204020204" charset="-122"/>
              </a:rPr>
              <a:t>-1</a:t>
            </a:r>
            <a:endParaRPr lang="en-US" altLang="en-US" sz="2000" b="0" baseline="30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471535" y="2136140"/>
            <a:ext cx="4064000" cy="398780"/>
          </a:xfrm>
          <a:prstGeom prst="rect">
            <a:avLst/>
          </a:prstGeom>
          <a:noFill/>
        </p:spPr>
        <p:txBody>
          <a:bodyPr wrap="square" rtlCol="0">
            <a:spAutoFit/>
          </a:bodyPr>
          <a:p>
            <a:r>
              <a:rPr lang="en-US" altLang="zh-CN" sz="2000">
                <a:solidFill>
                  <a:srgbClr val="FF0000"/>
                </a:solidFill>
              </a:rPr>
              <a:t>C</a:t>
            </a:r>
            <a:endParaRPr lang="en-US" altLang="zh-CN" sz="20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3670" y="2793365"/>
            <a:ext cx="3934460" cy="763270"/>
          </a:xfrm>
          <a:prstGeom prst="rect">
            <a:avLst/>
          </a:prstGeom>
          <a:noFill/>
        </p:spPr>
        <p:txBody>
          <a:bodyPr wrap="square" rtlCol="0">
            <a:noAutofit/>
          </a:bodyPr>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目</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录</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p:txBody>
      </p:sp>
      <p:grpSp>
        <p:nvGrpSpPr>
          <p:cNvPr id="66" name="组合 65"/>
          <p:cNvGrpSpPr/>
          <p:nvPr/>
        </p:nvGrpSpPr>
        <p:grpSpPr>
          <a:xfrm>
            <a:off x="2528099" y="2235537"/>
            <a:ext cx="9082306" cy="641024"/>
            <a:chOff x="4413" y="2074"/>
            <a:chExt cx="16067" cy="1134"/>
          </a:xfrm>
        </p:grpSpPr>
        <p:sp>
          <p:nvSpPr>
            <p:cNvPr id="67" name="椭圆 66"/>
            <p:cNvSpPr/>
            <p:nvPr>
              <p:custDataLst>
                <p:tags r:id="rId1"/>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68" name="文本框 67"/>
            <p:cNvSpPr txBox="1"/>
            <p:nvPr>
              <p:custDataLst>
                <p:tags r:id="rId2"/>
              </p:custDataLst>
            </p:nvPr>
          </p:nvSpPr>
          <p:spPr>
            <a:xfrm>
              <a:off x="6052" y="2207"/>
              <a:ext cx="14428" cy="869"/>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考点43　考点43　水的电离平衡与溶液的酸</a:t>
              </a:r>
              <a:r>
                <a:rPr lang="zh-CN" sz="2400" b="1" dirty="0">
                  <a:solidFill>
                    <a:schemeClr val="bg1"/>
                  </a:solidFill>
                  <a:latin typeface="微软雅黑" panose="020B0503020204020204" charset="-122"/>
                  <a:ea typeface="微软雅黑" panose="020B0503020204020204" charset="-122"/>
                  <a:cs typeface="微软雅黑" panose="020B0503020204020204" charset="-122"/>
                  <a:sym typeface="+mn-ea"/>
                </a:rPr>
                <a:t>碱性</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a:p>
              <a:endParaRPr lang="zh-CN"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69" name="文本框 68"/>
            <p:cNvSpPr txBox="1"/>
            <p:nvPr>
              <p:custDataLst>
                <p:tags r:id="rId3"/>
              </p:custDataLst>
            </p:nvPr>
          </p:nvSpPr>
          <p:spPr>
            <a:xfrm>
              <a:off x="4413" y="2116"/>
              <a:ext cx="1203" cy="928"/>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03</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3" name="组合 2"/>
          <p:cNvGrpSpPr/>
          <p:nvPr/>
        </p:nvGrpSpPr>
        <p:grpSpPr>
          <a:xfrm>
            <a:off x="2526665" y="904875"/>
            <a:ext cx="6787515" cy="5942965"/>
            <a:chOff x="3979" y="1425"/>
            <a:chExt cx="10689" cy="9359"/>
          </a:xfrm>
        </p:grpSpPr>
        <p:grpSp>
          <p:nvGrpSpPr>
            <p:cNvPr id="55" name="组合 54"/>
            <p:cNvGrpSpPr/>
            <p:nvPr/>
          </p:nvGrpSpPr>
          <p:grpSpPr>
            <a:xfrm>
              <a:off x="3979" y="1425"/>
              <a:ext cx="9302" cy="1009"/>
              <a:chOff x="4413" y="2074"/>
              <a:chExt cx="10449" cy="1134"/>
            </a:xfrm>
          </p:grpSpPr>
          <p:sp>
            <p:nvSpPr>
              <p:cNvPr id="56" name="椭圆 55"/>
              <p:cNvSpPr/>
              <p:nvPr>
                <p:custDataLst>
                  <p:tags r:id="rId4"/>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57" name="文本框 56"/>
              <p:cNvSpPr txBox="1"/>
              <p:nvPr>
                <p:custDataLst>
                  <p:tags r:id="rId5"/>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考点41　弱电解质的电离平衡</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58" name="文本框 57"/>
              <p:cNvSpPr txBox="1"/>
              <p:nvPr>
                <p:custDataLst>
                  <p:tags r:id="rId6"/>
                </p:custDataLst>
              </p:nvPr>
            </p:nvSpPr>
            <p:spPr>
              <a:xfrm>
                <a:off x="4413" y="2151"/>
                <a:ext cx="1205"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01</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74" name="组合 73"/>
            <p:cNvGrpSpPr/>
            <p:nvPr/>
          </p:nvGrpSpPr>
          <p:grpSpPr>
            <a:xfrm>
              <a:off x="4036" y="5616"/>
              <a:ext cx="10633" cy="1009"/>
              <a:chOff x="4472" y="2074"/>
              <a:chExt cx="11945" cy="1134"/>
            </a:xfrm>
          </p:grpSpPr>
          <p:sp>
            <p:nvSpPr>
              <p:cNvPr id="75" name="椭圆 74"/>
              <p:cNvSpPr/>
              <p:nvPr>
                <p:custDataLst>
                  <p:tags r:id="rId7"/>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76" name="文本框 75"/>
              <p:cNvSpPr txBox="1"/>
              <p:nvPr>
                <p:custDataLst>
                  <p:tags r:id="rId8"/>
                </p:custDataLst>
              </p:nvPr>
            </p:nvSpPr>
            <p:spPr>
              <a:xfrm>
                <a:off x="6052" y="2206"/>
                <a:ext cx="10365"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考点45　盐类水解及其应用</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77" name="文本框 76"/>
              <p:cNvSpPr txBox="1"/>
              <p:nvPr>
                <p:custDataLst>
                  <p:tags r:id="rId9"/>
                </p:custDataLst>
              </p:nvPr>
            </p:nvSpPr>
            <p:spPr>
              <a:xfrm>
                <a:off x="4475" y="2154"/>
                <a:ext cx="106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05</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2" name="组合 1"/>
            <p:cNvGrpSpPr/>
            <p:nvPr/>
          </p:nvGrpSpPr>
          <p:grpSpPr>
            <a:xfrm>
              <a:off x="4028" y="2473"/>
              <a:ext cx="9890" cy="7294"/>
              <a:chOff x="4028" y="2473"/>
              <a:chExt cx="9890" cy="7294"/>
            </a:xfrm>
          </p:grpSpPr>
          <p:grpSp>
            <p:nvGrpSpPr>
              <p:cNvPr id="62" name="组合 61"/>
              <p:cNvGrpSpPr/>
              <p:nvPr/>
            </p:nvGrpSpPr>
            <p:grpSpPr>
              <a:xfrm>
                <a:off x="4033" y="2473"/>
                <a:ext cx="9249" cy="1009"/>
                <a:chOff x="4472" y="2074"/>
                <a:chExt cx="10390" cy="1134"/>
              </a:xfrm>
            </p:grpSpPr>
            <p:sp>
              <p:nvSpPr>
                <p:cNvPr id="63" name="椭圆 62"/>
                <p:cNvSpPr/>
                <p:nvPr>
                  <p:custDataLst>
                    <p:tags r:id="rId10"/>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64" name="文本框 63"/>
                <p:cNvSpPr txBox="1"/>
                <p:nvPr>
                  <p:custDataLst>
                    <p:tags r:id="rId11"/>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考点42　电离平衡常数及其应用</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65" name="文本框 64"/>
                <p:cNvSpPr txBox="1"/>
                <p:nvPr>
                  <p:custDataLst>
                    <p:tags r:id="rId12"/>
                  </p:custDataLst>
                </p:nvPr>
              </p:nvSpPr>
              <p:spPr>
                <a:xfrm>
                  <a:off x="4478" y="2134"/>
                  <a:ext cx="1066" cy="1013"/>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02</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70" name="组合 69"/>
              <p:cNvGrpSpPr/>
              <p:nvPr/>
            </p:nvGrpSpPr>
            <p:grpSpPr>
              <a:xfrm>
                <a:off x="4028" y="4568"/>
                <a:ext cx="9601" cy="1009"/>
                <a:chOff x="4465" y="2074"/>
                <a:chExt cx="10785" cy="1134"/>
              </a:xfrm>
            </p:grpSpPr>
            <p:sp>
              <p:nvSpPr>
                <p:cNvPr id="71" name="椭圆 70"/>
                <p:cNvSpPr/>
                <p:nvPr>
                  <p:custDataLst>
                    <p:tags r:id="rId13"/>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72" name="文本框 71"/>
                <p:cNvSpPr txBox="1"/>
                <p:nvPr>
                  <p:custDataLst>
                    <p:tags r:id="rId14"/>
                  </p:custDataLst>
                </p:nvPr>
              </p:nvSpPr>
              <p:spPr>
                <a:xfrm>
                  <a:off x="6052" y="2207"/>
                  <a:ext cx="9198" cy="869"/>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考点44　酸碱中和滴定及其综合应用</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73" name="文本框 72"/>
                <p:cNvSpPr txBox="1"/>
                <p:nvPr>
                  <p:custDataLst>
                    <p:tags r:id="rId15"/>
                  </p:custDataLst>
                </p:nvPr>
              </p:nvSpPr>
              <p:spPr>
                <a:xfrm>
                  <a:off x="4465" y="2113"/>
                  <a:ext cx="1068"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04</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78" name="组合 77"/>
              <p:cNvGrpSpPr/>
              <p:nvPr/>
            </p:nvGrpSpPr>
            <p:grpSpPr>
              <a:xfrm>
                <a:off x="4028" y="6664"/>
                <a:ext cx="9258" cy="1009"/>
                <a:chOff x="4462" y="2074"/>
                <a:chExt cx="10400" cy="1134"/>
              </a:xfrm>
            </p:grpSpPr>
            <p:sp>
              <p:nvSpPr>
                <p:cNvPr id="79" name="椭圆 78"/>
                <p:cNvSpPr/>
                <p:nvPr>
                  <p:custDataLst>
                    <p:tags r:id="rId16"/>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80" name="文本框 79"/>
                <p:cNvSpPr txBox="1"/>
                <p:nvPr>
                  <p:custDataLst>
                    <p:tags r:id="rId17"/>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考点46　粒子浓度大小的比较</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1" name="文本框 80"/>
                <p:cNvSpPr txBox="1"/>
                <p:nvPr>
                  <p:custDataLst>
                    <p:tags r:id="rId18"/>
                  </p:custDataLst>
                </p:nvPr>
              </p:nvSpPr>
              <p:spPr>
                <a:xfrm>
                  <a:off x="4462" y="2124"/>
                  <a:ext cx="1068" cy="959"/>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06</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82" name="组合 81"/>
              <p:cNvGrpSpPr/>
              <p:nvPr/>
            </p:nvGrpSpPr>
            <p:grpSpPr>
              <a:xfrm>
                <a:off x="4037" y="7712"/>
                <a:ext cx="9724" cy="1009"/>
                <a:chOff x="4472" y="2074"/>
                <a:chExt cx="10923" cy="1134"/>
              </a:xfrm>
            </p:grpSpPr>
            <p:sp>
              <p:nvSpPr>
                <p:cNvPr id="83" name="椭圆 82"/>
                <p:cNvSpPr/>
                <p:nvPr>
                  <p:custDataLst>
                    <p:tags r:id="rId19"/>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84" name="文本框 83"/>
                <p:cNvSpPr txBox="1"/>
                <p:nvPr>
                  <p:custDataLst>
                    <p:tags r:id="rId20"/>
                  </p:custDataLst>
                </p:nvPr>
              </p:nvSpPr>
              <p:spPr>
                <a:xfrm>
                  <a:off x="6053" y="2207"/>
                  <a:ext cx="9342" cy="869"/>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考点47　难溶电解质的沉淀溶解平衡</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5" name="文本框 84"/>
                <p:cNvSpPr txBox="1"/>
                <p:nvPr>
                  <p:custDataLst>
                    <p:tags r:id="rId21"/>
                  </p:custDataLst>
                </p:nvPr>
              </p:nvSpPr>
              <p:spPr>
                <a:xfrm>
                  <a:off x="4477" y="2156"/>
                  <a:ext cx="1066" cy="927"/>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07</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86" name="组合 85"/>
              <p:cNvGrpSpPr/>
              <p:nvPr/>
            </p:nvGrpSpPr>
            <p:grpSpPr>
              <a:xfrm>
                <a:off x="4038" y="8759"/>
                <a:ext cx="9881" cy="1009"/>
                <a:chOff x="4472" y="2074"/>
                <a:chExt cx="11100" cy="1134"/>
              </a:xfrm>
            </p:grpSpPr>
            <p:sp>
              <p:nvSpPr>
                <p:cNvPr id="87" name="椭圆 86"/>
                <p:cNvSpPr/>
                <p:nvPr>
                  <p:custDataLst>
                    <p:tags r:id="rId22"/>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88" name="文本框 87"/>
                <p:cNvSpPr txBox="1"/>
                <p:nvPr>
                  <p:custDataLst>
                    <p:tags r:id="rId23"/>
                  </p:custDataLst>
                </p:nvPr>
              </p:nvSpPr>
              <p:spPr>
                <a:xfrm>
                  <a:off x="6053" y="2207"/>
                  <a:ext cx="9519" cy="869"/>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专题12　水溶液中离子平衡图像分析1</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9" name="文本框 88"/>
                <p:cNvSpPr txBox="1"/>
                <p:nvPr>
                  <p:custDataLst>
                    <p:tags r:id="rId24"/>
                  </p:custDataLst>
                </p:nvPr>
              </p:nvSpPr>
              <p:spPr>
                <a:xfrm>
                  <a:off x="4479" y="2115"/>
                  <a:ext cx="1064"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08</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grpSp>
          <p:nvGrpSpPr>
            <p:cNvPr id="7" name="组合 6"/>
            <p:cNvGrpSpPr/>
            <p:nvPr/>
          </p:nvGrpSpPr>
          <p:grpSpPr>
            <a:xfrm>
              <a:off x="4032" y="9776"/>
              <a:ext cx="9887" cy="1009"/>
              <a:chOff x="4472" y="2074"/>
              <a:chExt cx="11107" cy="1134"/>
            </a:xfrm>
          </p:grpSpPr>
          <p:sp>
            <p:nvSpPr>
              <p:cNvPr id="8" name="椭圆 7"/>
              <p:cNvSpPr/>
              <p:nvPr>
                <p:custDataLst>
                  <p:tags r:id="rId25"/>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9" name="文本框 8"/>
              <p:cNvSpPr txBox="1"/>
              <p:nvPr>
                <p:custDataLst>
                  <p:tags r:id="rId26"/>
                </p:custDataLst>
              </p:nvPr>
            </p:nvSpPr>
            <p:spPr>
              <a:xfrm>
                <a:off x="6053" y="2207"/>
                <a:ext cx="9526" cy="869"/>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专题12　水溶液中离子平衡图像分析2</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custDataLst>
                  <p:tags r:id="rId27"/>
                </p:custDataLst>
              </p:nvPr>
            </p:nvSpPr>
            <p:spPr>
              <a:xfrm>
                <a:off x="4485" y="2074"/>
                <a:ext cx="1066" cy="960"/>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09</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2" name="文本框 121"/>
          <p:cNvSpPr txBox="1"/>
          <p:nvPr/>
        </p:nvSpPr>
        <p:spPr>
          <a:xfrm>
            <a:off x="763905" y="1339215"/>
            <a:ext cx="6280785" cy="408305"/>
          </a:xfrm>
          <a:prstGeom prst="rect">
            <a:avLst/>
          </a:prstGeom>
          <a:noFill/>
          <a:ln w="9525">
            <a:noFill/>
          </a:ln>
        </p:spPr>
        <p:txBody>
          <a:bodyPr>
            <a:noAutofit/>
          </a:bodyPr>
          <a:p>
            <a:pPr indent="0"/>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存在两步电离平衡</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5305425" y="1423670"/>
            <a:ext cx="228600" cy="275590"/>
          </a:xfrm>
          <a:prstGeom prst="rect">
            <a:avLst/>
          </a:prstGeom>
          <a:noFill/>
          <a:ln w="9525">
            <a:noFill/>
          </a:ln>
        </p:spPr>
      </p:pic>
      <p:sp>
        <p:nvSpPr>
          <p:cNvPr id="123" name="文本框 122"/>
          <p:cNvSpPr txBox="1"/>
          <p:nvPr/>
        </p:nvSpPr>
        <p:spPr>
          <a:xfrm>
            <a:off x="5688965" y="1339850"/>
            <a:ext cx="253555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HA</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+H</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,HA</a:t>
            </a:r>
            <a:r>
              <a:rPr lang="en-US" sz="2000" b="0" baseline="30000">
                <a:latin typeface="微软雅黑" panose="020B0503020204020204" charset="-122"/>
                <a:ea typeface="微软雅黑" panose="020B0503020204020204" charset="-122"/>
                <a:cs typeface="Times New Roman" panose="02020603050405020304" charset="0"/>
              </a:rPr>
              <a:t>-</a:t>
            </a:r>
            <a:endParaRPr lang="en-US" altLang="en-US" sz="2000" b="0" baseline="3000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1"/>
          <a:stretch>
            <a:fillRect/>
          </a:stretch>
        </p:blipFill>
        <p:spPr>
          <a:xfrm>
            <a:off x="7376160" y="1393190"/>
            <a:ext cx="203200" cy="314960"/>
          </a:xfrm>
          <a:prstGeom prst="rect">
            <a:avLst/>
          </a:prstGeom>
          <a:noFill/>
          <a:ln w="9525">
            <a:noFill/>
          </a:ln>
        </p:spPr>
      </p:pic>
      <p:sp>
        <p:nvSpPr>
          <p:cNvPr id="124" name="文本框 123"/>
          <p:cNvSpPr txBox="1"/>
          <p:nvPr/>
        </p:nvSpPr>
        <p:spPr>
          <a:xfrm>
            <a:off x="763905" y="1747520"/>
            <a:ext cx="10284460" cy="76009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逐渐减小</a:t>
            </a:r>
            <a:r>
              <a:rPr lang="en-US" sz="2000" b="0">
                <a:latin typeface="微软雅黑" panose="020B0503020204020204" charset="-122"/>
                <a:ea typeface="微软雅黑" panose="020B0503020204020204" charset="-122"/>
                <a:cs typeface="微软雅黑" panose="020B0503020204020204" charset="-122"/>
              </a:rPr>
              <a:t>,HA</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分布分数先增大后减小</a:t>
            </a:r>
            <a:r>
              <a:rPr lang="en-US" sz="2000" b="0">
                <a:latin typeface="微软雅黑" panose="020B0503020204020204" charset="-122"/>
                <a:ea typeface="微软雅黑" panose="020B0503020204020204" charset="-122"/>
                <a:cs typeface="微软雅黑" panose="020B0503020204020204" charset="-122"/>
              </a:rPr>
              <a:t>,A</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分布分数逐渐增大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结合</a:t>
            </a:r>
            <a:r>
              <a:rPr lang="en-US" sz="2000" b="0" i="1">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点可知</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,pH=6.38,</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的一级电离常数</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5378450" y="2280920"/>
            <a:ext cx="1056005" cy="617220"/>
          </a:xfrm>
          <a:prstGeom prst="rect">
            <a:avLst/>
          </a:prstGeom>
          <a:noFill/>
          <a:ln w="9525">
            <a:noFill/>
          </a:ln>
        </p:spPr>
      </p:pic>
      <p:sp>
        <p:nvSpPr>
          <p:cNvPr id="125" name="文本框 124"/>
          <p:cNvSpPr txBox="1"/>
          <p:nvPr/>
        </p:nvSpPr>
        <p:spPr>
          <a:xfrm>
            <a:off x="6434455" y="2244725"/>
            <a:ext cx="10026015"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-6.38</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由图像可知</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点</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3"/>
          <a:stretch>
            <a:fillRect/>
          </a:stretch>
        </p:blipFill>
        <p:spPr>
          <a:xfrm>
            <a:off x="5968365" y="3262630"/>
            <a:ext cx="421640" cy="467995"/>
          </a:xfrm>
          <a:prstGeom prst="rect">
            <a:avLst/>
          </a:prstGeom>
          <a:noFill/>
          <a:ln w="9525">
            <a:noFill/>
          </a:ln>
        </p:spPr>
      </p:pic>
      <p:sp>
        <p:nvSpPr>
          <p:cNvPr id="126" name="文本框 125"/>
          <p:cNvSpPr txBox="1"/>
          <p:nvPr/>
        </p:nvSpPr>
        <p:spPr>
          <a:xfrm>
            <a:off x="6434455" y="3172460"/>
            <a:ext cx="5338445"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A+2NaCl,</a:t>
            </a:r>
            <a:r>
              <a:rPr lang="zh-CN" sz="2000" b="0">
                <a:latin typeface="微软雅黑" panose="020B0503020204020204" charset="-122"/>
                <a:ea typeface="微软雅黑" panose="020B0503020204020204" charset="-122"/>
                <a:cs typeface="微软雅黑" panose="020B0503020204020204" charset="-122"/>
              </a:rPr>
              <a:t>可知</a:t>
            </a:r>
            <a:r>
              <a:rPr lang="en-US" sz="2000" b="0">
                <a:latin typeface="微软雅黑" panose="020B0503020204020204" charset="-122"/>
                <a:ea typeface="微软雅黑" panose="020B0503020204020204" charset="-122"/>
                <a:cs typeface="微软雅黑" panose="020B0503020204020204" charset="-122"/>
              </a:rPr>
              <a:t>HCl</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以</a:t>
            </a:r>
            <a:r>
              <a:rPr lang="en-US" sz="2000" b="0">
                <a:latin typeface="微软雅黑" panose="020B0503020204020204" charset="-122"/>
                <a:ea typeface="微软雅黑" panose="020B0503020204020204" charset="-122"/>
                <a:cs typeface="微软雅黑" panose="020B0503020204020204" charset="-122"/>
              </a:rPr>
              <a:t>2∶1</a:t>
            </a:r>
            <a:r>
              <a:rPr lang="zh-CN" sz="2000" b="0">
                <a:latin typeface="微软雅黑" panose="020B0503020204020204" charset="-122"/>
                <a:ea typeface="微软雅黑" panose="020B0503020204020204" charset="-122"/>
                <a:cs typeface="微软雅黑" panose="020B0503020204020204" charset="-122"/>
              </a:rPr>
              <a:t>完全反应</a:t>
            </a:r>
            <a:r>
              <a:rPr lang="en-US"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7579360" y="134874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a:t>
            </a:r>
            <a:r>
              <a:rPr lang="en-US" sz="2000" baseline="30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随</a:t>
            </a:r>
            <a:r>
              <a:rPr lang="en-US" sz="2000">
                <a:latin typeface="微软雅黑" panose="020B0503020204020204" charset="-122"/>
                <a:ea typeface="微软雅黑" panose="020B0503020204020204" charset="-122"/>
                <a:cs typeface="微软雅黑" panose="020B0503020204020204" charset="-122"/>
                <a:sym typeface="+mn-ea"/>
              </a:rPr>
              <a:t>pH</a:t>
            </a:r>
            <a:r>
              <a:rPr lang="zh-CN" sz="2000">
                <a:latin typeface="微软雅黑" panose="020B0503020204020204" charset="-122"/>
                <a:ea typeface="微软雅黑" panose="020B0503020204020204" charset="-122"/>
                <a:cs typeface="微软雅黑" panose="020B0503020204020204" charset="-122"/>
                <a:sym typeface="+mn-ea"/>
              </a:rPr>
              <a:t>增大</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分布分数</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763905" y="2715895"/>
            <a:ext cx="11116945" cy="1014730"/>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&gt;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(A</a:t>
            </a:r>
            <a:r>
              <a:rPr lang="en-US" sz="2000" baseline="30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),B</a:t>
            </a:r>
            <a:r>
              <a:rPr lang="zh-CN" sz="2000">
                <a:latin typeface="微软雅黑" panose="020B0503020204020204" charset="-122"/>
                <a:ea typeface="微软雅黑" panose="020B0503020204020204" charset="-122"/>
                <a:cs typeface="微软雅黑" panose="020B0503020204020204" charset="-122"/>
                <a:sym typeface="+mn-ea"/>
              </a:rPr>
              <a:t>错误</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由图像可知</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第一次突变时溶液显碱性</a:t>
            </a:r>
            <a:r>
              <a:rPr lang="en-US" sz="2000">
                <a:latin typeface="微软雅黑" panose="020B0503020204020204" charset="-122"/>
                <a:ea typeface="微软雅黑" panose="020B0503020204020204" charset="-122"/>
                <a:cs typeface="微软雅黑" panose="020B0503020204020204" charset="-122"/>
                <a:sym typeface="+mn-ea"/>
              </a:rPr>
              <a:t>,pH</a:t>
            </a:r>
            <a:r>
              <a:rPr lang="zh-CN" sz="2000">
                <a:latin typeface="微软雅黑" panose="020B0503020204020204" charset="-122"/>
                <a:ea typeface="微软雅黑" panose="020B0503020204020204" charset="-122"/>
                <a:cs typeface="微软雅黑" panose="020B0503020204020204" charset="-122"/>
                <a:sym typeface="+mn-ea"/>
              </a:rPr>
              <a:t>约为</a:t>
            </a:r>
            <a:r>
              <a:rPr lang="en-US" sz="2000">
                <a:latin typeface="微软雅黑" panose="020B0503020204020204" charset="-122"/>
                <a:ea typeface="微软雅黑" panose="020B0503020204020204" charset="-122"/>
                <a:cs typeface="微软雅黑" panose="020B0503020204020204" charset="-122"/>
                <a:sym typeface="+mn-ea"/>
              </a:rPr>
              <a:t>8.32,</a:t>
            </a:r>
            <a:r>
              <a:rPr lang="zh-CN" sz="2000">
                <a:latin typeface="微软雅黑" panose="020B0503020204020204" charset="-122"/>
                <a:ea typeface="微软雅黑" panose="020B0503020204020204" charset="-122"/>
                <a:cs typeface="微软雅黑" panose="020B0503020204020204" charset="-122"/>
                <a:sym typeface="+mn-ea"/>
              </a:rPr>
              <a:t>可选酚酞作指示剂</a:t>
            </a:r>
            <a:r>
              <a:rPr lang="en-US" sz="2000">
                <a:latin typeface="微软雅黑" panose="020B0503020204020204" charset="-122"/>
                <a:ea typeface="微软雅黑" panose="020B0503020204020204" charset="-122"/>
                <a:cs typeface="微软雅黑" panose="020B0503020204020204" charset="-122"/>
                <a:sym typeface="+mn-ea"/>
              </a:rPr>
              <a:t>,C</a:t>
            </a:r>
            <a:r>
              <a:rPr lang="zh-CN" sz="2000">
                <a:latin typeface="微软雅黑" panose="020B0503020204020204" charset="-122"/>
                <a:ea typeface="微软雅黑" panose="020B0503020204020204" charset="-122"/>
                <a:cs typeface="微软雅黑" panose="020B0503020204020204" charset="-122"/>
                <a:sym typeface="+mn-ea"/>
              </a:rPr>
              <a:t>正确</a:t>
            </a:r>
            <a:r>
              <a:rPr lang="en-US" sz="2000">
                <a:latin typeface="微软雅黑" panose="020B0503020204020204" charset="-122"/>
                <a:ea typeface="微软雅黑" panose="020B0503020204020204" charset="-122"/>
                <a:cs typeface="微软雅黑" panose="020B0503020204020204" charset="-122"/>
                <a:sym typeface="+mn-ea"/>
              </a:rPr>
              <a:t>;Na</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与足量盐酸反应的化学方程式为</a:t>
            </a:r>
            <a:r>
              <a:rPr lang="en-US" sz="2000">
                <a:latin typeface="微软雅黑" panose="020B0503020204020204" charset="-122"/>
                <a:ea typeface="微软雅黑" panose="020B0503020204020204" charset="-122"/>
                <a:cs typeface="微软雅黑" panose="020B0503020204020204" charset="-122"/>
                <a:sym typeface="+mn-ea"/>
              </a:rPr>
              <a:t>Na</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 +2HCl</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763905" y="3730625"/>
            <a:ext cx="11674475" cy="1179195"/>
          </a:xfrm>
          <a:prstGeom prst="rect">
            <a:avLst/>
          </a:prstGeom>
          <a:noFill/>
        </p:spPr>
        <p:txBody>
          <a:bodyPr wrap="square" rtlCol="0" anchor="t">
            <a:no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由图可知完全反应时消耗</a:t>
            </a:r>
            <a:r>
              <a:rPr lang="en-US" sz="2000" i="1">
                <a:latin typeface="微软雅黑" panose="020B0503020204020204" charset="-122"/>
                <a:ea typeface="微软雅黑" panose="020B0503020204020204" charset="-122"/>
                <a:cs typeface="微软雅黑" panose="020B0503020204020204" charset="-122"/>
                <a:sym typeface="+mn-ea"/>
              </a:rPr>
              <a:t>V</a:t>
            </a:r>
            <a:r>
              <a:rPr lang="en-US" sz="2000">
                <a:latin typeface="微软雅黑" panose="020B0503020204020204" charset="-122"/>
                <a:ea typeface="微软雅黑" panose="020B0503020204020204" charset="-122"/>
                <a:cs typeface="微软雅黑" panose="020B0503020204020204" charset="-122"/>
                <a:sym typeface="+mn-ea"/>
              </a:rPr>
              <a:t>(HCl)=40 mL,</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(HCl)·</a:t>
            </a:r>
            <a:r>
              <a:rPr lang="en-US" sz="2000" i="1">
                <a:latin typeface="微软雅黑" panose="020B0503020204020204" charset="-122"/>
                <a:ea typeface="微软雅黑" panose="020B0503020204020204" charset="-122"/>
                <a:cs typeface="微软雅黑" panose="020B0503020204020204" charset="-122"/>
                <a:sym typeface="+mn-ea"/>
              </a:rPr>
              <a:t>V</a:t>
            </a:r>
            <a:r>
              <a:rPr lang="en-US" sz="2000">
                <a:latin typeface="微软雅黑" panose="020B0503020204020204" charset="-122"/>
                <a:ea typeface="微软雅黑" panose="020B0503020204020204" charset="-122"/>
                <a:cs typeface="微软雅黑" panose="020B0503020204020204" charset="-122"/>
                <a:sym typeface="+mn-ea"/>
              </a:rPr>
              <a:t>(HCl)=2</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(Na</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a:t>
            </a:r>
            <a:r>
              <a:rPr lang="en-US" sz="2000" i="1">
                <a:latin typeface="微软雅黑" panose="020B0503020204020204" charset="-122"/>
                <a:ea typeface="微软雅黑" panose="020B0503020204020204" charset="-122"/>
                <a:cs typeface="微软雅黑" panose="020B0503020204020204" charset="-122"/>
                <a:sym typeface="+mn-ea"/>
              </a:rPr>
              <a:t>V</a:t>
            </a:r>
            <a:r>
              <a:rPr lang="en-US" sz="2000">
                <a:latin typeface="微软雅黑" panose="020B0503020204020204" charset="-122"/>
                <a:ea typeface="微软雅黑" panose="020B0503020204020204" charset="-122"/>
                <a:cs typeface="微软雅黑" panose="020B0503020204020204" charset="-122"/>
                <a:sym typeface="+mn-ea"/>
              </a:rPr>
              <a:t>(Na</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可求得</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(Na</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A)=0.1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,D</a:t>
            </a:r>
            <a:r>
              <a:rPr lang="zh-CN" sz="2000">
                <a:latin typeface="微软雅黑" panose="020B0503020204020204" charset="-122"/>
                <a:ea typeface="微软雅黑" panose="020B0503020204020204" charset="-122"/>
                <a:cs typeface="微软雅黑" panose="020B0503020204020204" charset="-122"/>
                <a:sym typeface="+mn-ea"/>
              </a:rPr>
              <a:t>错误</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endParaRPr lang="zh-CN" altLang="en-US"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17994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水的电离平衡与溶液的酸碱性</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5000" y="3497580"/>
            <a:ext cx="1409065" cy="521970"/>
          </a:xfrm>
          <a:prstGeom prst="rect">
            <a:avLst/>
          </a:prstGeom>
          <a:noFill/>
        </p:spPr>
        <p:txBody>
          <a:bodyPr wrap="square" rtlCol="0">
            <a:spAutoFit/>
          </a:bodyPr>
          <a:p>
            <a:r>
              <a:rPr lang="zh-CN" altLang="en-US" sz="2800">
                <a:solidFill>
                  <a:schemeClr val="bg1"/>
                </a:solidFill>
                <a:latin typeface="微软雅黑" panose="020B0503020204020204" charset="-122"/>
                <a:ea typeface="微软雅黑" panose="020B0503020204020204" charset="-122"/>
                <a:cs typeface="微软雅黑" panose="020B0503020204020204" charset="-122"/>
              </a:rPr>
              <a:t>考点</a:t>
            </a:r>
            <a:r>
              <a:rPr lang="en-US" altLang="zh-CN" sz="2800">
                <a:solidFill>
                  <a:schemeClr val="bg1"/>
                </a:solidFill>
                <a:latin typeface="微软雅黑" panose="020B0503020204020204" charset="-122"/>
                <a:ea typeface="微软雅黑" panose="020B0503020204020204" charset="-122"/>
                <a:cs typeface="微软雅黑" panose="020B0503020204020204" charset="-122"/>
              </a:rPr>
              <a:t>43</a:t>
            </a:r>
            <a:endParaRPr lang="en-US" altLang="zh-CN"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rot="10800000" flipV="1">
            <a:off x="704850" y="904875"/>
            <a:ext cx="10950575" cy="2750820"/>
          </a:xfrm>
          <a:prstGeom prst="rect">
            <a:avLst/>
          </a:prstGeom>
          <a:noFill/>
        </p:spPr>
        <p:txBody>
          <a:bodyPr wrap="square" rtlCol="0">
            <a:noAutofit/>
          </a:bodyPr>
          <a:p>
            <a:pPr indent="0"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1</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水的电离平衡及影响因素</a:t>
            </a:r>
            <a:endParaRPr lang="zh-CN" altLang="en-US" sz="24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(1)水的离子积</a:t>
            </a:r>
            <a:endParaRPr lang="zh-CN"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①表达式:Kw=c(H+)·c(OH-),表达式中的c(H+)、c(OH-)都指水或稀溶液中H+、OH-的总浓度。</a:t>
            </a:r>
            <a:endParaRPr lang="zh-CN"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②适用范围:Kw不仅适用于纯水,也适用于酸、碱、盐的稀溶液,不适用于浓溶液(如浓硫酸)。</a:t>
            </a:r>
            <a:endParaRPr lang="zh-CN"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③影响因素:Kw只与温度有关,温度恒定时,Kw保持不变。由于水的电离是吸热过程,升高温度,Kw增大。</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26" name="文本框 125"/>
          <p:cNvSpPr txBox="1"/>
          <p:nvPr/>
        </p:nvSpPr>
        <p:spPr>
          <a:xfrm>
            <a:off x="1270000" y="3429000"/>
            <a:ext cx="794639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25 ℃</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w</a:t>
            </a: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-14</a:t>
            </a:r>
            <a:r>
              <a:rPr lang="en-US" sz="2000" b="0">
                <a:latin typeface="微软雅黑" panose="020B0503020204020204" charset="-122"/>
                <a:ea typeface="微软雅黑" panose="020B0503020204020204" charset="-122"/>
                <a:cs typeface="微软雅黑" panose="020B0503020204020204" charset="-122"/>
              </a:rPr>
              <a:t>;100 ℃</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w</a:t>
            </a: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-12</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72490" y="3942080"/>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关键点拨</a:t>
            </a:r>
            <a:endParaRPr lang="zh-CN" altLang="en-US" sz="2000" b="0">
              <a:solidFill>
                <a:srgbClr val="FF0000"/>
              </a:solidFill>
              <a:highlight>
                <a:srgbClr val="FFFF00"/>
              </a:highlight>
              <a:latin typeface="微软雅黑" panose="020B0503020204020204" charset="-122"/>
              <a:ea typeface="微软雅黑" panose="020B0503020204020204" charset="-122"/>
              <a:cs typeface="方正兰亭中黑_GBK" charset="0"/>
            </a:endParaRPr>
          </a:p>
        </p:txBody>
      </p:sp>
      <p:sp>
        <p:nvSpPr>
          <p:cNvPr id="7" name="文本框 6"/>
          <p:cNvSpPr txBox="1"/>
          <p:nvPr/>
        </p:nvSpPr>
        <p:spPr>
          <a:xfrm>
            <a:off x="1993265" y="3827780"/>
            <a:ext cx="9780270" cy="55308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水的电离是吸热过程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升高温度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水的电离平衡向电离方向移动</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和</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都增大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872490" y="4340860"/>
            <a:ext cx="10292715" cy="553085"/>
          </a:xfrm>
          <a:prstGeom prst="rect">
            <a:avLst/>
          </a:prstGeom>
          <a:noFill/>
        </p:spPr>
        <p:txBody>
          <a:bodyPr wrap="square" rtlCol="0" anchor="t">
            <a:spAutoFit/>
          </a:bodyPr>
          <a:p>
            <a:pPr indent="0" fontAlgn="auto">
              <a:lnSpc>
                <a:spcPct val="150000"/>
              </a:lnSpc>
            </a:pP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w</a:t>
            </a:r>
            <a:r>
              <a:rPr lang="zh-CN" sz="2000">
                <a:latin typeface="微软雅黑" panose="020B0503020204020204" charset="-122"/>
                <a:ea typeface="微软雅黑" panose="020B0503020204020204" charset="-122"/>
                <a:cs typeface="微软雅黑" panose="020B0503020204020204" charset="-122"/>
                <a:sym typeface="+mn-ea"/>
              </a:rPr>
              <a:t>增大</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但纯水仍呈中性</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原因是</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和</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(OH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增大的程度相同。</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98" name="image86.jpeg"/>
          <p:cNvPicPr>
            <a:picLocks noChangeAspect="1"/>
          </p:cNvPicPr>
          <p:nvPr>
            <p:custDataLst>
              <p:tags r:id="rId1"/>
            </p:custDataLst>
          </p:nvPr>
        </p:nvPicPr>
        <p:blipFill>
          <a:blip r:embed="rId2"/>
          <a:stretch>
            <a:fillRect/>
          </a:stretch>
        </p:blipFill>
        <p:spPr>
          <a:xfrm>
            <a:off x="802005" y="5036185"/>
            <a:ext cx="1602740" cy="491490"/>
          </a:xfrm>
          <a:prstGeom prst="rect">
            <a:avLst/>
          </a:prstGeom>
        </p:spPr>
      </p:pic>
      <p:sp>
        <p:nvSpPr>
          <p:cNvPr id="9" name="文本框 8"/>
          <p:cNvSpPr txBox="1"/>
          <p:nvPr/>
        </p:nvSpPr>
        <p:spPr>
          <a:xfrm>
            <a:off x="2548890" y="5036185"/>
            <a:ext cx="6978015" cy="1045210"/>
          </a:xfrm>
          <a:prstGeom prst="rect">
            <a:avLst/>
          </a:prstGeom>
          <a:noFill/>
          <a:ln w="9525">
            <a:noFill/>
          </a:ln>
        </p:spPr>
        <p:txBody>
          <a:bodyPr>
            <a:noAutofit/>
          </a:bodyPr>
          <a:p>
            <a:pPr indent="0"/>
            <a:r>
              <a:rPr lang="zh-CN" sz="2000" b="0">
                <a:solidFill>
                  <a:srgbClr val="FF0000"/>
                </a:solidFill>
                <a:latin typeface="微软雅黑" panose="020B0503020204020204" charset="-122"/>
                <a:ea typeface="微软雅黑" panose="020B0503020204020204" charset="-122"/>
                <a:cs typeface="微软雅黑" panose="020B0503020204020204" charset="-122"/>
              </a:rPr>
              <a:t>在酸、碱的水溶液中</a:t>
            </a:r>
            <a:r>
              <a:rPr lang="en-US" sz="2000" b="0">
                <a:solidFill>
                  <a:srgbClr val="FF0000"/>
                </a:solidFill>
                <a:latin typeface="微软雅黑" panose="020B0503020204020204" charset="-122"/>
                <a:ea typeface="微软雅黑" panose="020B0503020204020204" charset="-122"/>
                <a:cs typeface="微软雅黑" panose="020B0503020204020204" charset="-122"/>
              </a:rPr>
              <a:t>,</a:t>
            </a:r>
            <a:r>
              <a:rPr lang="zh-CN" sz="2000" b="0">
                <a:solidFill>
                  <a:srgbClr val="FF0000"/>
                </a:solidFill>
                <a:latin typeface="微软雅黑" panose="020B0503020204020204" charset="-122"/>
                <a:ea typeface="微软雅黑" panose="020B0503020204020204" charset="-122"/>
                <a:cs typeface="微软雅黑" panose="020B0503020204020204" charset="-122"/>
              </a:rPr>
              <a:t>水电离出的</a:t>
            </a:r>
            <a:r>
              <a:rPr lang="en-US" sz="2000" b="0" i="1">
                <a:solidFill>
                  <a:srgbClr val="FF0000"/>
                </a:solidFill>
                <a:latin typeface="微软雅黑" panose="020B0503020204020204" charset="-122"/>
                <a:ea typeface="微软雅黑" panose="020B0503020204020204" charset="-122"/>
                <a:cs typeface="微软雅黑" panose="020B0503020204020204" charset="-122"/>
              </a:rPr>
              <a:t>c</a:t>
            </a:r>
            <a:r>
              <a:rPr lang="en-US" sz="2000" b="0">
                <a:solidFill>
                  <a:srgbClr val="FF0000"/>
                </a:solidFill>
                <a:latin typeface="微软雅黑" panose="020B0503020204020204" charset="-122"/>
                <a:ea typeface="微软雅黑" panose="020B0503020204020204" charset="-122"/>
                <a:cs typeface="微软雅黑" panose="020B0503020204020204" charset="-122"/>
              </a:rPr>
              <a:t>(H</a:t>
            </a:r>
            <a:r>
              <a:rPr lang="en-US" sz="2000" b="0" baseline="30000">
                <a:solidFill>
                  <a:srgbClr val="FF0000"/>
                </a:solidFill>
                <a:latin typeface="微软雅黑" panose="020B0503020204020204" charset="-122"/>
                <a:ea typeface="微软雅黑" panose="020B0503020204020204" charset="-122"/>
                <a:cs typeface="微软雅黑" panose="020B0503020204020204" charset="-122"/>
              </a:rPr>
              <a:t>+</a:t>
            </a:r>
            <a:r>
              <a:rPr lang="en-US" sz="2000" b="0">
                <a:solidFill>
                  <a:srgbClr val="FF0000"/>
                </a:solidFill>
                <a:latin typeface="微软雅黑" panose="020B0503020204020204" charset="-122"/>
                <a:ea typeface="微软雅黑" panose="020B0503020204020204" charset="-122"/>
                <a:cs typeface="微软雅黑" panose="020B0503020204020204" charset="-122"/>
              </a:rPr>
              <a:t>)</a:t>
            </a:r>
            <a:r>
              <a:rPr lang="zh-CN" sz="2000" b="0">
                <a:solidFill>
                  <a:srgbClr val="FF0000"/>
                </a:solidFill>
                <a:latin typeface="微软雅黑" panose="020B0503020204020204" charset="-122"/>
                <a:ea typeface="微软雅黑" panose="020B0503020204020204" charset="-122"/>
                <a:cs typeface="微软雅黑" panose="020B0503020204020204" charset="-122"/>
              </a:rPr>
              <a:t>和</a:t>
            </a:r>
            <a:r>
              <a:rPr lang="en-US" sz="2000" b="0" i="1">
                <a:solidFill>
                  <a:srgbClr val="FF0000"/>
                </a:solidFill>
                <a:latin typeface="微软雅黑" panose="020B0503020204020204" charset="-122"/>
                <a:ea typeface="微软雅黑" panose="020B0503020204020204" charset="-122"/>
                <a:cs typeface="微软雅黑" panose="020B0503020204020204" charset="-122"/>
              </a:rPr>
              <a:t>c</a:t>
            </a:r>
            <a:r>
              <a:rPr lang="en-US" sz="2000" b="0">
                <a:solidFill>
                  <a:srgbClr val="FF0000"/>
                </a:solidFill>
                <a:latin typeface="微软雅黑" panose="020B0503020204020204" charset="-122"/>
                <a:ea typeface="微软雅黑" panose="020B0503020204020204" charset="-122"/>
                <a:cs typeface="微软雅黑" panose="020B0503020204020204" charset="-122"/>
              </a:rPr>
              <a:t>(OH</a:t>
            </a:r>
            <a:r>
              <a:rPr lang="en-US" sz="2000" b="0" baseline="30000">
                <a:solidFill>
                  <a:srgbClr val="FF0000"/>
                </a:solidFill>
                <a:latin typeface="微软雅黑" panose="020B0503020204020204" charset="-122"/>
                <a:ea typeface="微软雅黑" panose="020B0503020204020204" charset="-122"/>
                <a:cs typeface="微软雅黑" panose="020B0503020204020204" charset="-122"/>
              </a:rPr>
              <a:t>-</a:t>
            </a:r>
            <a:r>
              <a:rPr lang="en-US" sz="2000" b="0">
                <a:solidFill>
                  <a:srgbClr val="FF0000"/>
                </a:solidFill>
                <a:latin typeface="微软雅黑" panose="020B0503020204020204" charset="-122"/>
                <a:ea typeface="微软雅黑" panose="020B0503020204020204" charset="-122"/>
                <a:cs typeface="微软雅黑" panose="020B0503020204020204" charset="-122"/>
              </a:rPr>
              <a:t>)</a:t>
            </a:r>
            <a:r>
              <a:rPr lang="zh-CN" sz="2000" b="0">
                <a:solidFill>
                  <a:srgbClr val="FF0000"/>
                </a:solidFill>
                <a:latin typeface="微软雅黑" panose="020B0503020204020204" charset="-122"/>
                <a:ea typeface="微软雅黑" panose="020B0503020204020204" charset="-122"/>
                <a:cs typeface="微软雅黑" panose="020B0503020204020204" charset="-122"/>
              </a:rPr>
              <a:t>始终是相等的。</a:t>
            </a:r>
            <a:endParaRPr lang="zh-CN"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126" name="文本框 125"/>
          <p:cNvSpPr txBox="1"/>
          <p:nvPr/>
        </p:nvSpPr>
        <p:spPr>
          <a:xfrm>
            <a:off x="715010" y="1017905"/>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溶液的酸碱性</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95350" y="1566545"/>
            <a:ext cx="10503535" cy="722630"/>
          </a:xfrm>
          <a:prstGeom prst="rect">
            <a:avLst/>
          </a:prstGeom>
          <a:noFill/>
          <a:ln w="9525">
            <a:noFill/>
          </a:ln>
        </p:spPr>
        <p:txBody>
          <a:bodyPr>
            <a:noAutofit/>
          </a:bodyPr>
          <a:p>
            <a:pPr indent="0"/>
            <a:r>
              <a:rPr lang="zh-CN" sz="2000" b="0">
                <a:latin typeface="微软雅黑" panose="020B0503020204020204" charset="-122"/>
                <a:ea typeface="微软雅黑" panose="020B0503020204020204" charset="-122"/>
                <a:cs typeface="微软雅黑" panose="020B0503020204020204" charset="-122"/>
              </a:rPr>
              <a:t>溶液酸碱性的判断标准是溶液中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的相对大小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具体内容见表。</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2432050" y="2263140"/>
          <a:ext cx="6967855" cy="3314700"/>
        </p:xfrm>
        <a:graphic>
          <a:graphicData uri="http://schemas.openxmlformats.org/drawingml/2006/table">
            <a:tbl>
              <a:tblPr/>
              <a:tblGrid>
                <a:gridCol w="1494790"/>
                <a:gridCol w="542290"/>
                <a:gridCol w="1901825"/>
                <a:gridCol w="3028950"/>
              </a:tblGrid>
              <a:tr h="946785">
                <a:tc>
                  <a:txBody>
                    <a:bodyPr/>
                    <a:p>
                      <a:pPr indent="0" algn="ctr">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pH</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c</a:t>
                      </a:r>
                      <a:r>
                        <a:rPr lang="en-US" sz="2000" b="0">
                          <a:latin typeface="微软雅黑" panose="020B0503020204020204" charset="-122"/>
                          <a:ea typeface="微软雅黑" panose="020B0503020204020204" charset="-122"/>
                          <a:cs typeface="方正黑体_GBK" charset="0"/>
                        </a:rPr>
                        <a:t>(</a:t>
                      </a:r>
                      <a:r>
                        <a:rPr lang="en-US" sz="2000" b="0">
                          <a:latin typeface="微软雅黑" panose="020B0503020204020204" charset="-122"/>
                          <a:ea typeface="微软雅黑" panose="020B0503020204020204" charset="-122"/>
                          <a:cs typeface="NEU-BZ" charset="0"/>
                        </a:rPr>
                        <a:t>H</a:t>
                      </a:r>
                      <a:r>
                        <a:rPr lang="en-US" sz="2000" b="0" baseline="30000">
                          <a:latin typeface="微软雅黑" panose="020B0503020204020204" charset="-122"/>
                          <a:ea typeface="微软雅黑" panose="020B0503020204020204" charset="-122"/>
                          <a:cs typeface="NEU-BZ" charset="0"/>
                        </a:rPr>
                        <a:t>+</a:t>
                      </a:r>
                      <a:r>
                        <a:rPr lang="en-US" sz="2000" b="0">
                          <a:latin typeface="微软雅黑" panose="020B0503020204020204" charset="-122"/>
                          <a:ea typeface="微软雅黑" panose="020B0503020204020204" charset="-122"/>
                          <a:cs typeface="方正黑体_GBK" charset="0"/>
                        </a:rPr>
                        <a:t>)</a:t>
                      </a:r>
                      <a:r>
                        <a:rPr lang="en-US" sz="2000" b="0">
                          <a:latin typeface="微软雅黑" panose="020B0503020204020204" charset="-122"/>
                          <a:ea typeface="微软雅黑" panose="020B0503020204020204" charset="-122"/>
                          <a:cs typeface="NEU-BZ" charset="0"/>
                        </a:rPr>
                        <a:t>/</a:t>
                      </a:r>
                      <a:r>
                        <a:rPr lang="en-US" sz="2000" b="0">
                          <a:latin typeface="微软雅黑" panose="020B0503020204020204" charset="-122"/>
                          <a:ea typeface="微软雅黑" panose="020B0503020204020204" charset="-122"/>
                          <a:cs typeface="方正黑体_GBK" charset="0"/>
                        </a:rPr>
                        <a:t>(</a:t>
                      </a:r>
                      <a:r>
                        <a:rPr lang="en-US" sz="2000" b="0">
                          <a:latin typeface="微软雅黑" panose="020B0503020204020204" charset="-122"/>
                          <a:ea typeface="微软雅黑" panose="020B0503020204020204" charset="-122"/>
                          <a:cs typeface="NEU-BZ" charset="0"/>
                        </a:rPr>
                        <a:t>mol</a:t>
                      </a:r>
                      <a:r>
                        <a:rPr lang="en-US" sz="2000" b="0">
                          <a:latin typeface="微软雅黑" panose="020B0503020204020204" charset="-122"/>
                          <a:ea typeface="微软雅黑" panose="020B0503020204020204" charset="-122"/>
                          <a:cs typeface="NEU-FZ" charset="0"/>
                        </a:rPr>
                        <a:t>·</a:t>
                      </a:r>
                      <a:r>
                        <a:rPr lang="en-US" sz="2000" b="0">
                          <a:latin typeface="微软雅黑" panose="020B0503020204020204" charset="-122"/>
                          <a:ea typeface="微软雅黑" panose="020B0503020204020204" charset="-122"/>
                          <a:cs typeface="NEU-BZ" charset="0"/>
                        </a:rPr>
                        <a:t>L</a:t>
                      </a:r>
                      <a:r>
                        <a:rPr lang="en-US" sz="2000" b="0" baseline="30000">
                          <a:latin typeface="微软雅黑" panose="020B0503020204020204" charset="-122"/>
                          <a:ea typeface="微软雅黑" panose="020B0503020204020204" charset="-122"/>
                          <a:cs typeface="NEU-BZ" charset="0"/>
                        </a:rPr>
                        <a:t>-1</a:t>
                      </a:r>
                      <a:r>
                        <a:rPr lang="en-US" sz="2000" b="0">
                          <a:latin typeface="微软雅黑" panose="020B0503020204020204" charset="-122"/>
                          <a:ea typeface="微软雅黑" panose="020B0503020204020204" charset="-122"/>
                          <a:cs typeface="方正黑体_GBK" charset="0"/>
                        </a:rPr>
                        <a:t>)</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)与</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)的相对大小</a:t>
                      </a:r>
                      <a:endParaRPr lang="en-US" altLang="en-US" sz="2000" b="0" i="1">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73710">
                <a:tc>
                  <a:txBody>
                    <a:bodyPr/>
                    <a:p>
                      <a:pPr indent="0" algn="ctr">
                        <a:buNone/>
                      </a:pPr>
                      <a:r>
                        <a:rPr lang="en-US" sz="2000" b="0">
                          <a:latin typeface="微软雅黑" panose="020B0503020204020204" charset="-122"/>
                          <a:ea typeface="微软雅黑" panose="020B0503020204020204" charset="-122"/>
                          <a:cs typeface="Calibri" panose="020F0502020204030204" charset="0"/>
                        </a:rPr>
                        <a:t>酸性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&lt;7</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&gt;10</a:t>
                      </a:r>
                      <a:r>
                        <a:rPr lang="en-US" sz="2000" b="0" baseline="30000">
                          <a:latin typeface="微软雅黑" panose="020B0503020204020204" charset="-122"/>
                          <a:ea typeface="微软雅黑" panose="020B0503020204020204" charset="-122"/>
                          <a:cs typeface="NEU-BZ" charset="0"/>
                        </a:rPr>
                        <a:t>-7</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c</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H</a:t>
                      </a:r>
                      <a:r>
                        <a:rPr lang="en-US" sz="2000" b="0" baseline="30000">
                          <a:latin typeface="微软雅黑" panose="020B0503020204020204" charset="-122"/>
                          <a:ea typeface="微软雅黑" panose="020B0503020204020204" charset="-122"/>
                          <a:cs typeface="NEU-BZ" charset="0"/>
                        </a:rPr>
                        <a:t>+</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&gt;</a:t>
                      </a:r>
                      <a:r>
                        <a:rPr lang="en-US" sz="2000" b="0" i="1">
                          <a:latin typeface="微软雅黑" panose="020B0503020204020204" charset="-122"/>
                          <a:ea typeface="微软雅黑" panose="020B0503020204020204" charset="-122"/>
                          <a:cs typeface="NEU-BZ" charset="0"/>
                        </a:rPr>
                        <a:t>c</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OH</a:t>
                      </a:r>
                      <a:r>
                        <a:rPr lang="en-US" sz="2000" b="0" baseline="30000">
                          <a:latin typeface="微软雅黑" panose="020B0503020204020204" charset="-122"/>
                          <a:ea typeface="微软雅黑" panose="020B0503020204020204" charset="-122"/>
                          <a:cs typeface="NEU-BZ" charset="0"/>
                        </a:rPr>
                        <a:t>-</a:t>
                      </a:r>
                      <a:r>
                        <a:rPr lang="en-US" sz="2000" b="0">
                          <a:latin typeface="微软雅黑" panose="020B0503020204020204" charset="-122"/>
                          <a:ea typeface="微软雅黑" panose="020B0503020204020204" charset="-122"/>
                          <a:cs typeface="方正书宋_GBK" charset="0"/>
                        </a:rPr>
                        <a:t>)</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73710">
                <a:tc>
                  <a:txBody>
                    <a:bodyPr/>
                    <a:p>
                      <a:pPr indent="0" algn="ctr">
                        <a:buNone/>
                      </a:pPr>
                      <a:r>
                        <a:rPr lang="en-US" sz="2000" b="0">
                          <a:latin typeface="微软雅黑" panose="020B0503020204020204" charset="-122"/>
                          <a:ea typeface="微软雅黑" panose="020B0503020204020204" charset="-122"/>
                          <a:cs typeface="Calibri" panose="020F0502020204030204" charset="0"/>
                        </a:rPr>
                        <a:t>中性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=7</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=10</a:t>
                      </a:r>
                      <a:r>
                        <a:rPr lang="en-US" sz="2000" b="0" baseline="30000">
                          <a:latin typeface="微软雅黑" panose="020B0503020204020204" charset="-122"/>
                          <a:ea typeface="微软雅黑" panose="020B0503020204020204" charset="-122"/>
                          <a:cs typeface="NEU-BZ" charset="0"/>
                        </a:rPr>
                        <a:t>-7</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c</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H</a:t>
                      </a:r>
                      <a:r>
                        <a:rPr lang="en-US" sz="2000" b="0" baseline="30000">
                          <a:latin typeface="微软雅黑" panose="020B0503020204020204" charset="-122"/>
                          <a:ea typeface="微软雅黑" panose="020B0503020204020204" charset="-122"/>
                          <a:cs typeface="NEU-BZ" charset="0"/>
                        </a:rPr>
                        <a:t>+</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a:t>
                      </a:r>
                      <a:r>
                        <a:rPr lang="en-US" sz="2000" b="0" i="1">
                          <a:latin typeface="微软雅黑" panose="020B0503020204020204" charset="-122"/>
                          <a:ea typeface="微软雅黑" panose="020B0503020204020204" charset="-122"/>
                          <a:cs typeface="NEU-BZ" charset="0"/>
                        </a:rPr>
                        <a:t>c</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OH</a:t>
                      </a:r>
                      <a:r>
                        <a:rPr lang="en-US" sz="2000" b="0" baseline="30000">
                          <a:latin typeface="微软雅黑" panose="020B0503020204020204" charset="-122"/>
                          <a:ea typeface="微软雅黑" panose="020B0503020204020204" charset="-122"/>
                          <a:cs typeface="NEU-BZ" charset="0"/>
                        </a:rPr>
                        <a:t>-</a:t>
                      </a:r>
                      <a:r>
                        <a:rPr lang="en-US" sz="2000" b="0">
                          <a:latin typeface="微软雅黑" panose="020B0503020204020204" charset="-122"/>
                          <a:ea typeface="微软雅黑" panose="020B0503020204020204" charset="-122"/>
                          <a:cs typeface="方正书宋_GBK" charset="0"/>
                        </a:rPr>
                        <a:t>)</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73710">
                <a:tc>
                  <a:txBody>
                    <a:bodyPr/>
                    <a:p>
                      <a:pPr indent="0" algn="ctr">
                        <a:buNone/>
                      </a:pPr>
                      <a:r>
                        <a:rPr lang="en-US" sz="2000" b="0">
                          <a:latin typeface="微软雅黑" panose="020B0503020204020204" charset="-122"/>
                          <a:ea typeface="微软雅黑" panose="020B0503020204020204" charset="-122"/>
                          <a:cs typeface="Calibri" panose="020F0502020204030204" charset="0"/>
                        </a:rPr>
                        <a:t>碱性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&gt;7</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&lt;10</a:t>
                      </a:r>
                      <a:r>
                        <a:rPr lang="en-US" sz="2000" b="0" baseline="30000">
                          <a:latin typeface="微软雅黑" panose="020B0503020204020204" charset="-122"/>
                          <a:ea typeface="微软雅黑" panose="020B0503020204020204" charset="-122"/>
                          <a:cs typeface="NEU-BZ" charset="0"/>
                        </a:rPr>
                        <a:t>-7</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c</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H</a:t>
                      </a:r>
                      <a:r>
                        <a:rPr lang="en-US" sz="2000" b="0" baseline="30000">
                          <a:latin typeface="微软雅黑" panose="020B0503020204020204" charset="-122"/>
                          <a:ea typeface="微软雅黑" panose="020B0503020204020204" charset="-122"/>
                          <a:cs typeface="NEU-BZ" charset="0"/>
                        </a:rPr>
                        <a:t>+</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&lt;</a:t>
                      </a:r>
                      <a:r>
                        <a:rPr lang="en-US" sz="2000" b="0" i="1">
                          <a:latin typeface="微软雅黑" panose="020B0503020204020204" charset="-122"/>
                          <a:ea typeface="微软雅黑" panose="020B0503020204020204" charset="-122"/>
                          <a:cs typeface="NEU-BZ" charset="0"/>
                        </a:rPr>
                        <a:t>c</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OH</a:t>
                      </a:r>
                      <a:r>
                        <a:rPr lang="en-US" sz="2000" b="0" baseline="30000">
                          <a:latin typeface="微软雅黑" panose="020B0503020204020204" charset="-122"/>
                          <a:ea typeface="微软雅黑" panose="020B0503020204020204" charset="-122"/>
                          <a:cs typeface="NEU-BZ" charset="0"/>
                        </a:rPr>
                        <a:t>-</a:t>
                      </a:r>
                      <a:r>
                        <a:rPr lang="en-US" sz="2000" b="0">
                          <a:latin typeface="微软雅黑" panose="020B0503020204020204" charset="-122"/>
                          <a:ea typeface="微软雅黑" panose="020B0503020204020204" charset="-122"/>
                          <a:cs typeface="方正书宋_GBK" charset="0"/>
                        </a:rPr>
                        <a:t>)</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46785">
                <a:tc>
                  <a:txBody>
                    <a:bodyPr/>
                    <a:p>
                      <a:pPr indent="0" algn="ctr">
                        <a:buNone/>
                      </a:pPr>
                      <a:r>
                        <a:rPr lang="en-US" sz="2000" b="0">
                          <a:latin typeface="微软雅黑" panose="020B0503020204020204" charset="-122"/>
                          <a:ea typeface="微软雅黑" panose="020B0503020204020204" charset="-122"/>
                          <a:cs typeface="Calibri" panose="020F0502020204030204" charset="0"/>
                        </a:rPr>
                        <a:t>适用的温度</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gridSpan="2">
                  <a:txBody>
                    <a:bodyPr/>
                    <a:p>
                      <a:pPr indent="0" algn="ctr">
                        <a:buNone/>
                      </a:pPr>
                      <a:r>
                        <a:rPr lang="en-US" sz="2000" b="0">
                          <a:latin typeface="微软雅黑" panose="020B0503020204020204" charset="-122"/>
                          <a:ea typeface="微软雅黑" panose="020B0503020204020204" charset="-122"/>
                          <a:cs typeface="NEU-BZ" charset="0"/>
                        </a:rPr>
                        <a:t>25 ℃</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所有温度</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127" name="文本框 126"/>
          <p:cNvSpPr txBox="1"/>
          <p:nvPr/>
        </p:nvSpPr>
        <p:spPr>
          <a:xfrm>
            <a:off x="662305" y="975995"/>
            <a:ext cx="10658475" cy="178498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溶液的</a:t>
            </a:r>
            <a:r>
              <a:rPr lang="en-US" sz="2000" b="0">
                <a:latin typeface="微软雅黑" panose="020B0503020204020204" charset="-122"/>
                <a:ea typeface="微软雅黑" panose="020B0503020204020204" charset="-122"/>
                <a:cs typeface="微软雅黑" panose="020B0503020204020204" charset="-122"/>
              </a:rPr>
              <a:t>pH(1)</a:t>
            </a:r>
            <a:r>
              <a:rPr lang="zh-CN" sz="2000" b="0">
                <a:latin typeface="微软雅黑" panose="020B0503020204020204" charset="-122"/>
                <a:ea typeface="微软雅黑" panose="020B0503020204020204" charset="-122"/>
                <a:cs typeface="微软雅黑" panose="020B0503020204020204" charset="-122"/>
              </a:rPr>
              <a:t>定义式</a:t>
            </a:r>
            <a:r>
              <a:rPr lang="en-US" sz="2000" b="0">
                <a:latin typeface="微软雅黑" panose="020B0503020204020204" charset="-122"/>
                <a:ea typeface="微软雅黑" panose="020B0503020204020204" charset="-122"/>
                <a:cs typeface="微软雅黑" panose="020B0503020204020204" charset="-122"/>
              </a:rPr>
              <a:t>:pH=-lg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(2)pH</a:t>
            </a:r>
            <a:r>
              <a:rPr lang="zh-CN" sz="2000" b="0">
                <a:latin typeface="微软雅黑" panose="020B0503020204020204" charset="-122"/>
                <a:ea typeface="微软雅黑" panose="020B0503020204020204" charset="-122"/>
                <a:cs typeface="微软雅黑" panose="020B0503020204020204" charset="-122"/>
              </a:rPr>
              <a:t>的意义</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表示溶液酸碱性的强弱。在相同温度下</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越小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溶液酸性越强</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越大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溶液碱性越强。</a:t>
            </a:r>
            <a:r>
              <a:rPr lang="en-US" sz="2000" b="0">
                <a:latin typeface="微软雅黑" panose="020B0503020204020204" charset="-122"/>
                <a:ea typeface="微软雅黑" panose="020B0503020204020204" charset="-122"/>
                <a:cs typeface="微软雅黑" panose="020B0503020204020204" charset="-122"/>
              </a:rPr>
              <a:t>(3)</a:t>
            </a:r>
            <a:r>
              <a:rPr lang="zh-CN" sz="2000" b="0">
                <a:latin typeface="微软雅黑" panose="020B0503020204020204" charset="-122"/>
                <a:ea typeface="微软雅黑" panose="020B0503020204020204" charset="-122"/>
                <a:cs typeface="微软雅黑" panose="020B0503020204020204" charset="-122"/>
              </a:rPr>
              <a:t>溶液酸碱性与</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的关系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常温下</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5015865" y="2677795"/>
            <a:ext cx="3980180" cy="1649730"/>
          </a:xfrm>
          <a:prstGeom prst="rect">
            <a:avLst/>
          </a:prstGeom>
          <a:noFill/>
          <a:ln w="9525">
            <a:noFill/>
          </a:ln>
        </p:spPr>
      </p:pic>
      <p:sp>
        <p:nvSpPr>
          <p:cNvPr id="128" name="文本框 127"/>
          <p:cNvSpPr txBox="1"/>
          <p:nvPr/>
        </p:nvSpPr>
        <p:spPr>
          <a:xfrm>
            <a:off x="856615" y="3402647"/>
            <a:ext cx="5080000" cy="645160"/>
          </a:xfrm>
          <a:prstGeom prst="rect">
            <a:avLst/>
          </a:prstGeom>
          <a:noFill/>
          <a:ln w="9525">
            <a:noFill/>
          </a:ln>
        </p:spPr>
        <p:txBody>
          <a:bodyPr>
            <a:spAutoFit/>
          </a:bodyPr>
          <a:p>
            <a:pPr indent="0" algn="ctr"/>
            <a:r>
              <a:rPr lang="en-US" b="0">
                <a:latin typeface="Calibri" panose="020F0502020204030204" charset="0"/>
                <a:cs typeface="方正书宋_GBK" charset="0"/>
              </a:rPr>
              <a:t> </a:t>
            </a:r>
            <a:endParaRPr lang="en-US" altLang="en-US" b="0">
              <a:latin typeface="Calibri" panose="020F0502020204030204" charset="0"/>
              <a:cs typeface="方正书宋_GBK" charset="0"/>
            </a:endParaRPr>
          </a:p>
        </p:txBody>
      </p:sp>
      <p:sp>
        <p:nvSpPr>
          <p:cNvPr id="5" name="文本框 4"/>
          <p:cNvSpPr txBox="1"/>
          <p:nvPr/>
        </p:nvSpPr>
        <p:spPr>
          <a:xfrm>
            <a:off x="370840" y="4486275"/>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关键点拨</a:t>
            </a:r>
            <a:endParaRPr lang="zh-CN" altLang="en-US" sz="2000" b="0">
              <a:solidFill>
                <a:srgbClr val="FF0000"/>
              </a:solidFill>
              <a:highlight>
                <a:srgbClr val="FFFF00"/>
              </a:highlight>
              <a:latin typeface="微软雅黑" panose="020B0503020204020204" charset="-122"/>
              <a:ea typeface="微软雅黑" panose="020B0503020204020204" charset="-122"/>
              <a:cs typeface="方正兰亭中黑_GBK" charset="0"/>
            </a:endParaRPr>
          </a:p>
        </p:txBody>
      </p:sp>
      <p:sp>
        <p:nvSpPr>
          <p:cNvPr id="6" name="文本框 5"/>
          <p:cNvSpPr txBox="1"/>
          <p:nvPr/>
        </p:nvSpPr>
        <p:spPr>
          <a:xfrm>
            <a:off x="1412875" y="4338320"/>
            <a:ext cx="10218420" cy="217360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酸性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溶液并不一定是酸类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碱类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物质。</a:t>
            </a: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判断溶液的酸碱性不能仅根据</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和</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绝对大小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而应比较二者相对大小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该方法不受温度影响。</a:t>
            </a:r>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当溶液中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大于</a:t>
            </a:r>
            <a:r>
              <a:rPr lang="en-US" sz="2000" b="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不再用</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表示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而是直接描述其浓度。</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8" name="文本框 127"/>
          <p:cNvSpPr txBox="1"/>
          <p:nvPr/>
        </p:nvSpPr>
        <p:spPr>
          <a:xfrm>
            <a:off x="727710" y="1010920"/>
            <a:ext cx="7999095" cy="460375"/>
          </a:xfrm>
          <a:prstGeom prst="rect">
            <a:avLst/>
          </a:prstGeom>
          <a:noFill/>
          <a:ln w="9525">
            <a:noFill/>
          </a:ln>
        </p:spPr>
        <p:txBody>
          <a:bodyPr wrap="square">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影响水的电离平衡的因素及结果判断</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05180" y="1640205"/>
            <a:ext cx="9752965" cy="549275"/>
          </a:xfrm>
          <a:prstGeom prst="rect">
            <a:avLst/>
          </a:prstGeom>
          <a:noFill/>
          <a:ln w="9525">
            <a:noFill/>
          </a:ln>
        </p:spPr>
        <p:txBody>
          <a:bodyPr>
            <a:noAutofit/>
          </a:bodyPr>
          <a:p>
            <a:pPr indent="0"/>
            <a:r>
              <a:rPr lang="zh-CN" sz="2000" b="0">
                <a:latin typeface="微软雅黑" panose="020B0503020204020204" charset="-122"/>
                <a:ea typeface="微软雅黑" panose="020B0503020204020204" charset="-122"/>
                <a:cs typeface="微软雅黑" panose="020B0503020204020204" charset="-122"/>
              </a:rPr>
              <a:t>外界条件改变对水的电离平衡的影响如表</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1605915" y="2189480"/>
          <a:ext cx="8952230" cy="3382010"/>
        </p:xfrm>
        <a:graphic>
          <a:graphicData uri="http://schemas.openxmlformats.org/drawingml/2006/table">
            <a:tbl>
              <a:tblPr/>
              <a:tblGrid>
                <a:gridCol w="872490"/>
                <a:gridCol w="1396365"/>
                <a:gridCol w="1046480"/>
                <a:gridCol w="1221740"/>
                <a:gridCol w="1221740"/>
                <a:gridCol w="872490"/>
                <a:gridCol w="873125"/>
                <a:gridCol w="1447800"/>
              </a:tblGrid>
              <a:tr h="1673225">
                <a:tc gridSpan="2">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结果 </a:t>
                      </a:r>
                      <a:endParaRPr lang="en-US" sz="2000" b="0">
                        <a:latin typeface="微软雅黑" panose="020B0503020204020204" charset="-122"/>
                        <a:ea typeface="微软雅黑" panose="020B0503020204020204" charset="-122"/>
                        <a:cs typeface="微软雅黑" panose="020B0503020204020204" charset="-122"/>
                      </a:endParaRPr>
                    </a:p>
                    <a:p>
                      <a:pPr indent="0" algn="ctr">
                        <a:buNone/>
                      </a:pPr>
                      <a:endParaRPr lang="en-US" sz="2000" b="0">
                        <a:latin typeface="微软雅黑" panose="020B0503020204020204" charset="-122"/>
                        <a:ea typeface="微软雅黑" panose="020B0503020204020204" charset="-122"/>
                        <a:cs typeface="微软雅黑" panose="020B0503020204020204" charset="-122"/>
                      </a:endParaRPr>
                    </a:p>
                    <a:p>
                      <a:pPr indent="0" algn="ctr">
                        <a:buNone/>
                      </a:pPr>
                      <a:r>
                        <a:rPr lang="en-US" sz="2000" b="0">
                          <a:latin typeface="微软雅黑" panose="020B0503020204020204" charset="-122"/>
                          <a:ea typeface="微软雅黑" panose="020B0503020204020204" charset="-122"/>
                          <a:cs typeface="微软雅黑" panose="020B0503020204020204" charset="-122"/>
                        </a:rPr>
                        <a:t>                           </a:t>
                      </a:r>
                      <a:endParaRPr lang="en-US" sz="2000" b="0">
                        <a:latin typeface="微软雅黑" panose="020B0503020204020204" charset="-122"/>
                        <a:ea typeface="微软雅黑" panose="020B0503020204020204" charset="-122"/>
                        <a:cs typeface="微软雅黑" panose="020B0503020204020204" charset="-122"/>
                      </a:endParaRPr>
                    </a:p>
                    <a:p>
                      <a:pPr indent="0" algn="ctr">
                        <a:buNone/>
                      </a:pPr>
                      <a:r>
                        <a:rPr lang="en-US" sz="2000" b="0">
                          <a:latin typeface="微软雅黑" panose="020B0503020204020204" charset="-122"/>
                          <a:ea typeface="微软雅黑" panose="020B0503020204020204" charset="-122"/>
                          <a:cs typeface="微软雅黑" panose="020B0503020204020204" charset="-122"/>
                        </a:rPr>
                        <a:t>外界条　　</a:t>
                      </a:r>
                      <a:endParaRPr lang="en-US" sz="2000" b="0">
                        <a:latin typeface="微软雅黑" panose="020B0503020204020204" charset="-122"/>
                        <a:ea typeface="微软雅黑" panose="020B0503020204020204" charset="-122"/>
                        <a:cs typeface="微软雅黑" panose="020B0503020204020204" charset="-122"/>
                      </a:endParaRPr>
                    </a:p>
                    <a:p>
                      <a:pPr indent="0" algn="ctr">
                        <a:buNone/>
                      </a:pPr>
                      <a:r>
                        <a:rPr lang="en-US" sz="2000" b="0">
                          <a:latin typeface="微软雅黑" panose="020B0503020204020204" charset="-122"/>
                          <a:ea typeface="微软雅黑" panose="020B0503020204020204" charset="-122"/>
                          <a:cs typeface="微软雅黑" panose="020B0503020204020204" charset="-122"/>
                        </a:rPr>
                        <a:t>　件改变　　　 </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w="12700">
                      <a:solidFill>
                        <a:schemeClr val="tx1"/>
                      </a:solidFill>
                      <a:prstDash val="solid"/>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电离平衡</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pH</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溶液的酸碱性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K</a:t>
                      </a:r>
                      <a:r>
                        <a:rPr lang="en-US" sz="2000" b="0" baseline="-25000">
                          <a:latin typeface="微软雅黑" panose="020B0503020204020204" charset="-122"/>
                          <a:ea typeface="微软雅黑" panose="020B0503020204020204" charset="-122"/>
                          <a:cs typeface="NEU-BZ" charset="0"/>
                        </a:rPr>
                        <a:t>w</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51180">
                <a:tc gridSpan="2">
                  <a:txBody>
                    <a:bodyPr/>
                    <a:p>
                      <a:pPr indent="0" algn="ctr">
                        <a:buNone/>
                      </a:pPr>
                      <a:r>
                        <a:rPr lang="en-US" sz="2000" b="0">
                          <a:latin typeface="微软雅黑" panose="020B0503020204020204" charset="-122"/>
                          <a:ea typeface="微软雅黑" panose="020B0503020204020204" charset="-122"/>
                          <a:cs typeface="Calibri" panose="020F0502020204030204" charset="0"/>
                        </a:rPr>
                        <a:t>升高温度</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右移</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中性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51815">
                <a:tc rowSpan="2">
                  <a:txBody>
                    <a:bodyPr/>
                    <a:p>
                      <a:pPr indent="0" algn="ctr">
                        <a:buNone/>
                      </a:pPr>
                      <a:r>
                        <a:rPr lang="en-US" sz="2000" b="0">
                          <a:latin typeface="微软雅黑" panose="020B0503020204020204" charset="-122"/>
                          <a:ea typeface="微软雅黑" panose="020B0503020204020204" charset="-122"/>
                          <a:cs typeface="Calibri" panose="020F0502020204030204" charset="0"/>
                        </a:rPr>
                        <a:t>加入酸碱</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加酸</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左移</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酸性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不变</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05790">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加碱</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左移</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碱性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不变</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109345"/>
            <a:ext cx="10664190" cy="3256280"/>
          </a:xfrm>
          <a:prstGeom prst="rect">
            <a:avLst/>
          </a:prstGeom>
          <a:noFill/>
          <a:ln w="9525">
            <a:noFill/>
          </a:ln>
        </p:spPr>
        <p:txBody>
          <a:bodyPr wrap="square">
            <a:noAutofit/>
          </a:bodyPr>
          <a:p>
            <a:pPr indent="0"/>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graphicFrame>
        <p:nvGraphicFramePr>
          <p:cNvPr id="3" name="表格 2"/>
          <p:cNvGraphicFramePr/>
          <p:nvPr>
            <p:custDataLst>
              <p:tags r:id="rId1"/>
            </p:custDataLst>
          </p:nvPr>
        </p:nvGraphicFramePr>
        <p:xfrm>
          <a:off x="1575435" y="1462405"/>
          <a:ext cx="8823960" cy="4215765"/>
        </p:xfrm>
        <a:graphic>
          <a:graphicData uri="http://schemas.openxmlformats.org/drawingml/2006/table">
            <a:tbl>
              <a:tblPr/>
              <a:tblGrid>
                <a:gridCol w="860425"/>
                <a:gridCol w="1376045"/>
                <a:gridCol w="1031875"/>
                <a:gridCol w="1203325"/>
                <a:gridCol w="1203960"/>
                <a:gridCol w="860425"/>
                <a:gridCol w="859790"/>
                <a:gridCol w="1428115"/>
              </a:tblGrid>
              <a:tr h="1949450">
                <a:tc gridSpan="2">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结果</a:t>
                      </a:r>
                      <a:endParaRPr lang="en-US" sz="2000" b="0">
                        <a:latin typeface="微软雅黑" panose="020B0503020204020204" charset="-122"/>
                        <a:ea typeface="微软雅黑" panose="020B0503020204020204" charset="-122"/>
                        <a:cs typeface="微软雅黑" panose="020B0503020204020204" charset="-122"/>
                      </a:endParaRPr>
                    </a:p>
                    <a:p>
                      <a:pPr indent="0" algn="ctr">
                        <a:buNone/>
                      </a:pPr>
                      <a:endParaRPr lang="en-US" sz="2000" b="0">
                        <a:latin typeface="微软雅黑" panose="020B0503020204020204" charset="-122"/>
                        <a:ea typeface="微软雅黑" panose="020B0503020204020204" charset="-122"/>
                        <a:cs typeface="微软雅黑" panose="020B0503020204020204" charset="-122"/>
                      </a:endParaRPr>
                    </a:p>
                    <a:p>
                      <a:pPr indent="0" algn="ctr">
                        <a:buNone/>
                      </a:pPr>
                      <a:endParaRPr lang="en-US" sz="2000" b="0">
                        <a:latin typeface="微软雅黑" panose="020B0503020204020204" charset="-122"/>
                        <a:ea typeface="微软雅黑" panose="020B0503020204020204" charset="-122"/>
                        <a:cs typeface="微软雅黑" panose="020B0503020204020204" charset="-122"/>
                      </a:endParaRPr>
                    </a:p>
                    <a:p>
                      <a:pPr indent="0" algn="ctr">
                        <a:buNone/>
                      </a:pPr>
                      <a:endParaRPr lang="en-US" sz="2000" b="0">
                        <a:latin typeface="微软雅黑" panose="020B0503020204020204" charset="-122"/>
                        <a:ea typeface="微软雅黑" panose="020B0503020204020204" charset="-122"/>
                        <a:cs typeface="微软雅黑" panose="020B0503020204020204" charset="-122"/>
                      </a:endParaRPr>
                    </a:p>
                    <a:p>
                      <a:pPr indent="0" algn="ctr">
                        <a:buNone/>
                      </a:pP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外界条　　</a:t>
                      </a:r>
                      <a:endParaRPr lang="en-US" sz="2000" b="0">
                        <a:latin typeface="微软雅黑" panose="020B0503020204020204" charset="-122"/>
                        <a:ea typeface="微软雅黑" panose="020B0503020204020204" charset="-122"/>
                        <a:cs typeface="微软雅黑" panose="020B0503020204020204" charset="-122"/>
                      </a:endParaRPr>
                    </a:p>
                    <a:p>
                      <a:pPr indent="0" algn="ctr">
                        <a:buNone/>
                      </a:pPr>
                      <a:r>
                        <a:rPr lang="en-US" sz="2000" b="0">
                          <a:latin typeface="微软雅黑" panose="020B0503020204020204" charset="-122"/>
                          <a:ea typeface="微软雅黑" panose="020B0503020204020204" charset="-122"/>
                          <a:cs typeface="微软雅黑" panose="020B0503020204020204" charset="-122"/>
                        </a:rPr>
                        <a:t>　件改变　　　 </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w="12700">
                      <a:solidFill>
                        <a:schemeClr val="tx1"/>
                      </a:solidFill>
                      <a:prstDash val="solid"/>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电离平衡</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pH</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溶液的酸碱性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K</a:t>
                      </a:r>
                      <a:r>
                        <a:rPr lang="en-US" sz="2000" b="0" baseline="-25000">
                          <a:latin typeface="微软雅黑" panose="020B0503020204020204" charset="-122"/>
                          <a:ea typeface="微软雅黑" panose="020B0503020204020204" charset="-122"/>
                          <a:cs typeface="NEU-BZ" charset="0"/>
                        </a:rPr>
                        <a:t>w</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42620">
                <a:tc rowSpan="2">
                  <a:txBody>
                    <a:bodyPr/>
                    <a:p>
                      <a:pPr indent="0" algn="ctr">
                        <a:buNone/>
                      </a:pPr>
                      <a:r>
                        <a:rPr lang="en-US" sz="2000" b="0">
                          <a:latin typeface="微软雅黑" panose="020B0503020204020204" charset="-122"/>
                          <a:ea typeface="微软雅黑" panose="020B0503020204020204" charset="-122"/>
                          <a:cs typeface="Calibri" panose="020F0502020204030204" charset="0"/>
                        </a:rPr>
                        <a:t>加入盐</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Na</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NEU-BZ" charset="0"/>
                        </a:rPr>
                        <a:t>CO</a:t>
                      </a:r>
                      <a:r>
                        <a:rPr lang="en-US" sz="2000" b="0" baseline="-25000">
                          <a:latin typeface="微软雅黑" panose="020B0503020204020204" charset="-122"/>
                          <a:ea typeface="微软雅黑" panose="020B0503020204020204" charset="-122"/>
                          <a:cs typeface="NEU-BZ" charset="0"/>
                        </a:rPr>
                        <a:t>3</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右移</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碱性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不变</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38455">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2000" b="0">
                          <a:latin typeface="微软雅黑" panose="020B0503020204020204" charset="-122"/>
                          <a:ea typeface="微软雅黑" panose="020B0503020204020204" charset="-122"/>
                          <a:cs typeface="NEU-BZ" charset="0"/>
                        </a:rPr>
                        <a:t>NH</a:t>
                      </a:r>
                      <a:r>
                        <a:rPr lang="en-US" sz="2000" b="0" baseline="-25000">
                          <a:latin typeface="微软雅黑" panose="020B0503020204020204" charset="-122"/>
                          <a:ea typeface="微软雅黑" panose="020B0503020204020204" charset="-122"/>
                          <a:cs typeface="NEU-BZ" charset="0"/>
                        </a:rPr>
                        <a:t>4</a:t>
                      </a:r>
                      <a:r>
                        <a:rPr lang="en-US" sz="2000" b="0">
                          <a:latin typeface="微软雅黑" panose="020B0503020204020204" charset="-122"/>
                          <a:ea typeface="微软雅黑" panose="020B0503020204020204" charset="-122"/>
                          <a:cs typeface="NEU-BZ" charset="0"/>
                        </a:rPr>
                        <a:t>Cl </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右移</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酸性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不变</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285240">
                <a:tc gridSpan="2">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加入金属Na</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右移</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碱性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不变</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P178</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8" name="文本框 127"/>
          <p:cNvSpPr txBox="1"/>
          <p:nvPr/>
        </p:nvSpPr>
        <p:spPr>
          <a:xfrm>
            <a:off x="578485" y="971550"/>
            <a:ext cx="10723245" cy="2750820"/>
          </a:xfrm>
          <a:prstGeom prst="rect">
            <a:avLst/>
          </a:prstGeom>
          <a:noFill/>
          <a:ln w="9525">
            <a:noFill/>
          </a:ln>
        </p:spPr>
        <p:txBody>
          <a:bodyPr>
            <a:no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 </a:t>
            </a:r>
            <a:endParaRPr lang="en-US" sz="24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浙江</a:t>
            </a:r>
            <a:r>
              <a:rPr lang="en-US" sz="2000" b="0">
                <a:latin typeface="微软雅黑" panose="020B0503020204020204" charset="-122"/>
                <a:ea typeface="微软雅黑" panose="020B0503020204020204" charset="-122"/>
                <a:cs typeface="微软雅黑" panose="020B0503020204020204" charset="-122"/>
              </a:rPr>
              <a:t>2022</a:t>
            </a:r>
            <a:r>
              <a:rPr lang="zh-CN" sz="2000" b="0">
                <a:latin typeface="微软雅黑" panose="020B0503020204020204" charset="-122"/>
                <a:ea typeface="微软雅黑" panose="020B0503020204020204" charset="-122"/>
                <a:cs typeface="微软雅黑" panose="020B0503020204020204" charset="-122"/>
              </a:rPr>
              <a:t>年</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月</a:t>
            </a:r>
            <a:r>
              <a:rPr lang="en-US" sz="2000" b="0">
                <a:latin typeface="微软雅黑" panose="020B0503020204020204" charset="-122"/>
                <a:ea typeface="微软雅黑" panose="020B0503020204020204" charset="-122"/>
                <a:cs typeface="微软雅黑" panose="020B0503020204020204" charset="-122"/>
              </a:rPr>
              <a:t>·17,2</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]25 ℃</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苯酚</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的</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-10</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下列说法正确的是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A.</a:t>
            </a:r>
            <a:r>
              <a:rPr lang="zh-CN" sz="2000" b="0">
                <a:latin typeface="微软雅黑" panose="020B0503020204020204" charset="-122"/>
                <a:ea typeface="微软雅黑" panose="020B0503020204020204" charset="-122"/>
                <a:cs typeface="微软雅黑" panose="020B0503020204020204" charset="-122"/>
              </a:rPr>
              <a:t>相同温度下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等</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ONa</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COONa</a:t>
            </a:r>
            <a:r>
              <a:rPr lang="zh-CN" sz="2000" b="0">
                <a:latin typeface="微软雅黑" panose="020B0503020204020204" charset="-122"/>
                <a:ea typeface="微软雅黑" panose="020B0503020204020204" charset="-122"/>
                <a:cs typeface="微软雅黑" panose="020B0503020204020204" charset="-122"/>
              </a:rPr>
              <a:t>溶液中</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B.</a:t>
            </a:r>
            <a:r>
              <a:rPr lang="zh-CN" sz="2000" b="0">
                <a:latin typeface="微软雅黑" panose="020B0503020204020204" charset="-122"/>
                <a:ea typeface="微软雅黑" panose="020B0503020204020204" charset="-122"/>
                <a:cs typeface="微软雅黑" panose="020B0503020204020204" charset="-122"/>
              </a:rPr>
              <a:t>将浓度均为</a:t>
            </a:r>
            <a:r>
              <a:rPr lang="en-US" sz="2000" b="0">
                <a:latin typeface="微软雅黑" panose="020B0503020204020204" charset="-122"/>
                <a:ea typeface="微软雅黑" panose="020B0503020204020204" charset="-122"/>
                <a:cs typeface="微软雅黑" panose="020B0503020204020204" charset="-122"/>
              </a:rPr>
              <a:t>0.10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ONa</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溶液加热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两种溶液的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均变大</a:t>
            </a:r>
            <a:r>
              <a:rPr lang="en-US" sz="2000" b="0">
                <a:latin typeface="微软雅黑" panose="020B0503020204020204" charset="-122"/>
                <a:ea typeface="微软雅黑" panose="020B0503020204020204" charset="-122"/>
                <a:cs typeface="微软雅黑" panose="020B0503020204020204" charset="-122"/>
              </a:rPr>
              <a:t>C.25 ℃</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溶液与</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溶液混合</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测得</a:t>
            </a:r>
            <a:r>
              <a:rPr lang="en-US" sz="2000" b="0">
                <a:latin typeface="微软雅黑" panose="020B0503020204020204" charset="-122"/>
                <a:ea typeface="微软雅黑" panose="020B0503020204020204" charset="-122"/>
                <a:cs typeface="微软雅黑" panose="020B0503020204020204" charset="-122"/>
              </a:rPr>
              <a:t>pH=10.00,</a:t>
            </a:r>
            <a:r>
              <a:rPr lang="zh-CN" sz="2000" b="0">
                <a:latin typeface="微软雅黑" panose="020B0503020204020204" charset="-122"/>
                <a:ea typeface="微软雅黑" panose="020B0503020204020204" charset="-122"/>
                <a:cs typeface="微软雅黑" panose="020B0503020204020204" charset="-122"/>
              </a:rPr>
              <a:t>则此时溶液中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OH)D.25 ℃</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,0.10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溶液中加少量</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ONa</a:t>
            </a:r>
            <a:r>
              <a:rPr lang="zh-CN" sz="2000" b="0">
                <a:latin typeface="微软雅黑" panose="020B0503020204020204" charset="-122"/>
                <a:ea typeface="微软雅黑" panose="020B0503020204020204" charset="-122"/>
                <a:cs typeface="微软雅黑" panose="020B0503020204020204" charset="-122"/>
              </a:rPr>
              <a:t>固体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水的电离程度变小</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066020" y="1493520"/>
            <a:ext cx="4064000" cy="398780"/>
          </a:xfrm>
          <a:prstGeom prst="rect">
            <a:avLst/>
          </a:prstGeom>
          <a:noFill/>
        </p:spPr>
        <p:txBody>
          <a:bodyPr wrap="square" rtlCol="0">
            <a:spAutoFit/>
          </a:bodyPr>
          <a:p>
            <a:r>
              <a:rPr lang="en-US" altLang="zh-CN" sz="2000">
                <a:solidFill>
                  <a:srgbClr val="FF0000"/>
                </a:solidFill>
              </a:rPr>
              <a:t>C</a:t>
            </a:r>
            <a:endParaRPr lang="en-US" altLang="zh-CN" sz="20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文本框 7"/>
          <p:cNvSpPr txBox="1"/>
          <p:nvPr/>
        </p:nvSpPr>
        <p:spPr>
          <a:xfrm>
            <a:off x="647700" y="1050290"/>
            <a:ext cx="11059160" cy="1295400"/>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酸性强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水解程度弱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则二者浓度相同时</a:t>
            </a:r>
            <a:r>
              <a:rPr lang="en-US" sz="2000" b="0">
                <a:latin typeface="微软雅黑" panose="020B0503020204020204" charset="-122"/>
                <a:ea typeface="微软雅黑" panose="020B0503020204020204" charset="-122"/>
                <a:cs typeface="微软雅黑" panose="020B0503020204020204" charset="-122"/>
              </a:rPr>
              <a:t>pH(C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ONa)&gt;pH(CH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COONa),</a:t>
            </a:r>
            <a:r>
              <a:rPr lang="zh-CN" sz="2000" b="0">
                <a:latin typeface="微软雅黑" panose="020B0503020204020204" charset="-122"/>
                <a:ea typeface="微软雅黑" panose="020B0503020204020204" charset="-122"/>
                <a:cs typeface="微软雅黑" panose="020B0503020204020204" charset="-122"/>
              </a:rPr>
              <a:t>要使二者</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相同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需要增大</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COONa</a:t>
            </a:r>
            <a:r>
              <a:rPr lang="zh-CN" sz="2000" b="0">
                <a:latin typeface="微软雅黑" panose="020B0503020204020204" charset="-122"/>
                <a:ea typeface="微软雅黑" panose="020B0503020204020204" charset="-122"/>
                <a:cs typeface="微软雅黑" panose="020B0503020204020204" charset="-122"/>
              </a:rPr>
              <a:t>溶液的浓度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ONa</a:t>
            </a:r>
            <a:r>
              <a:rPr lang="zh-CN" sz="2000" b="0">
                <a:latin typeface="微软雅黑" panose="020B0503020204020204" charset="-122"/>
                <a:ea typeface="微软雅黑" panose="020B0503020204020204" charset="-122"/>
                <a:cs typeface="微软雅黑" panose="020B0503020204020204" charset="-122"/>
              </a:rPr>
              <a:t>溶液中存在水解平衡</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028190" y="2082800"/>
            <a:ext cx="180022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C</a:t>
            </a:r>
            <a:r>
              <a:rPr lang="en-US" sz="2000" b="0" baseline="-25000">
                <a:latin typeface="微软雅黑" panose="020B0503020204020204" charset="-122"/>
                <a:ea typeface="微软雅黑" panose="020B0503020204020204" charset="-122"/>
                <a:cs typeface="Times New Roman" panose="02020603050405020304" charset="0"/>
              </a:rPr>
              <a:t>6</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5</a:t>
            </a:r>
            <a:r>
              <a:rPr lang="en-US" sz="2000" b="0">
                <a:latin typeface="微软雅黑" panose="020B0503020204020204" charset="-122"/>
                <a:ea typeface="微软雅黑" panose="020B0503020204020204" charset="-122"/>
                <a:cs typeface="Times New Roman" panose="02020603050405020304" charset="0"/>
              </a:rPr>
              <a:t>O</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0" name="图片 9"/>
          <p:cNvPicPr/>
          <p:nvPr/>
        </p:nvPicPr>
        <p:blipFill>
          <a:blip r:embed="rId1"/>
          <a:stretch>
            <a:fillRect/>
          </a:stretch>
        </p:blipFill>
        <p:spPr>
          <a:xfrm>
            <a:off x="3637280" y="2191385"/>
            <a:ext cx="447040" cy="247015"/>
          </a:xfrm>
          <a:prstGeom prst="rect">
            <a:avLst/>
          </a:prstGeom>
          <a:noFill/>
          <a:ln w="9525">
            <a:noFill/>
          </a:ln>
        </p:spPr>
      </p:pic>
      <p:sp>
        <p:nvSpPr>
          <p:cNvPr id="132" name="文本框 131"/>
          <p:cNvSpPr txBox="1"/>
          <p:nvPr/>
        </p:nvSpPr>
        <p:spPr>
          <a:xfrm>
            <a:off x="3968750" y="2082800"/>
            <a:ext cx="773811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OH+OH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水解吸热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升高温度</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的水解平衡右移</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647700" y="2553970"/>
            <a:ext cx="10208895" cy="398780"/>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微软雅黑" panose="020B0503020204020204" charset="-122"/>
                <a:sym typeface="+mn-ea"/>
              </a:rPr>
              <a:t>OH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浓度增大</a:t>
            </a:r>
            <a:r>
              <a:rPr lang="en-US" sz="2000">
                <a:latin typeface="微软雅黑" panose="020B0503020204020204" charset="-122"/>
                <a:ea typeface="微软雅黑" panose="020B0503020204020204" charset="-122"/>
                <a:cs typeface="微软雅黑" panose="020B0503020204020204" charset="-122"/>
                <a:sym typeface="+mn-ea"/>
              </a:rPr>
              <a:t>,C</a:t>
            </a:r>
            <a:r>
              <a:rPr lang="en-US" sz="2000" baseline="-25000">
                <a:latin typeface="微软雅黑" panose="020B0503020204020204" charset="-122"/>
                <a:ea typeface="微软雅黑" panose="020B0503020204020204" charset="-122"/>
                <a:cs typeface="微软雅黑" panose="020B0503020204020204" charset="-122"/>
                <a:sym typeface="+mn-ea"/>
              </a:rPr>
              <a:t>6</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5</a:t>
            </a:r>
            <a:r>
              <a:rPr lang="en-US" sz="2000">
                <a:latin typeface="微软雅黑" panose="020B0503020204020204" charset="-122"/>
                <a:ea typeface="微软雅黑" panose="020B0503020204020204" charset="-122"/>
                <a:cs typeface="微软雅黑" panose="020B0503020204020204" charset="-122"/>
                <a:sym typeface="+mn-ea"/>
              </a:rPr>
              <a:t>O</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浓度减小</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又因为苯酚电离吸热</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故升温</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a:t>
            </a:r>
            <a:endParaRPr lang="en-US" altLang="en-US" sz="2000" baseline="-25000">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7667625" y="2635885"/>
            <a:ext cx="539750"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13" name="图片 12"/>
          <p:cNvPicPr/>
          <p:nvPr/>
        </p:nvPicPr>
        <p:blipFill>
          <a:blip r:embed="rId2"/>
          <a:stretch>
            <a:fillRect/>
          </a:stretch>
        </p:blipFill>
        <p:spPr>
          <a:xfrm>
            <a:off x="7992745" y="2590800"/>
            <a:ext cx="1129665" cy="375285"/>
          </a:xfrm>
          <a:prstGeom prst="rect">
            <a:avLst/>
          </a:prstGeom>
          <a:noFill/>
          <a:ln w="9525">
            <a:noFill/>
          </a:ln>
        </p:spPr>
      </p:pic>
      <p:sp>
        <p:nvSpPr>
          <p:cNvPr id="133" name="文本框 132"/>
          <p:cNvSpPr txBox="1"/>
          <p:nvPr/>
        </p:nvSpPr>
        <p:spPr>
          <a:xfrm>
            <a:off x="9122410" y="2572385"/>
            <a:ext cx="6833870" cy="398780"/>
          </a:xfrm>
          <a:prstGeom prst="rect">
            <a:avLst/>
          </a:prstGeom>
          <a:noFill/>
          <a:ln w="9525">
            <a:noFill/>
          </a:ln>
        </p:spPr>
        <p:txBody>
          <a:bodyPr wrap="square">
            <a:spAutoFit/>
          </a:bodyPr>
          <a:p>
            <a:pPr indent="0" fontAlgn="auto">
              <a:lnSpc>
                <a:spcPts val="2400"/>
              </a:lnSpc>
            </a:pPr>
            <a:r>
              <a:rPr lang="zh-CN" sz="2000" b="0">
                <a:latin typeface="微软雅黑" panose="020B0503020204020204" charset="-122"/>
                <a:ea typeface="微软雅黑" panose="020B0503020204020204" charset="-122"/>
                <a:cs typeface="微软雅黑" panose="020B0503020204020204" charset="-122"/>
              </a:rPr>
              <a:t>增大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增大</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4" name="图片 13"/>
          <p:cNvPicPr/>
          <p:nvPr/>
        </p:nvPicPr>
        <p:blipFill>
          <a:blip r:embed="rId3"/>
          <a:stretch>
            <a:fillRect/>
          </a:stretch>
        </p:blipFill>
        <p:spPr>
          <a:xfrm>
            <a:off x="3706495" y="3471545"/>
            <a:ext cx="1296035" cy="324485"/>
          </a:xfrm>
          <a:prstGeom prst="rect">
            <a:avLst/>
          </a:prstGeom>
          <a:noFill/>
          <a:ln w="9525">
            <a:noFill/>
          </a:ln>
        </p:spPr>
      </p:pic>
      <p:sp>
        <p:nvSpPr>
          <p:cNvPr id="134" name="文本框 133"/>
          <p:cNvSpPr txBox="1"/>
          <p:nvPr/>
        </p:nvSpPr>
        <p:spPr>
          <a:xfrm>
            <a:off x="5107305" y="3394710"/>
            <a:ext cx="8555990" cy="398780"/>
          </a:xfrm>
          <a:prstGeom prst="rect">
            <a:avLst/>
          </a:prstGeom>
          <a:noFill/>
          <a:ln w="9525">
            <a:noFill/>
          </a:ln>
        </p:spPr>
        <p:txBody>
          <a:bodyPr wrap="square">
            <a:spAutoFit/>
          </a:bodyPr>
          <a:p>
            <a:pPr indent="0" fontAlgn="auto">
              <a:lnSpc>
                <a:spcPts val="2400"/>
              </a:lnSpc>
            </a:pP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-10</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pH=10.00,</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-10</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647700" y="2825115"/>
            <a:ext cx="11271250" cy="1014730"/>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C</a:t>
            </a:r>
            <a:r>
              <a:rPr lang="en-US" sz="2000" baseline="-25000">
                <a:latin typeface="微软雅黑" panose="020B0503020204020204" charset="-122"/>
                <a:ea typeface="微软雅黑" panose="020B0503020204020204" charset="-122"/>
                <a:cs typeface="微软雅黑" panose="020B0503020204020204" charset="-122"/>
                <a:sym typeface="+mn-ea"/>
              </a:rPr>
              <a:t>6</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5</a:t>
            </a:r>
            <a:r>
              <a:rPr lang="en-US" sz="2000">
                <a:latin typeface="微软雅黑" panose="020B0503020204020204" charset="-122"/>
                <a:ea typeface="微软雅黑" panose="020B0503020204020204" charset="-122"/>
                <a:cs typeface="微软雅黑" panose="020B0503020204020204" charset="-122"/>
                <a:sym typeface="+mn-ea"/>
              </a:rPr>
              <a:t>O</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的水解程度很小</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故</a:t>
            </a:r>
            <a:r>
              <a:rPr lang="en-US" sz="2000">
                <a:latin typeface="微软雅黑" panose="020B0503020204020204" charset="-122"/>
                <a:ea typeface="微软雅黑" panose="020B0503020204020204" charset="-122"/>
                <a:cs typeface="微软雅黑" panose="020B0503020204020204" charset="-122"/>
                <a:sym typeface="+mn-ea"/>
              </a:rPr>
              <a:t>C</a:t>
            </a:r>
            <a:r>
              <a:rPr lang="en-US" sz="2000" baseline="-25000">
                <a:latin typeface="微软雅黑" panose="020B0503020204020204" charset="-122"/>
                <a:ea typeface="微软雅黑" panose="020B0503020204020204" charset="-122"/>
                <a:cs typeface="微软雅黑" panose="020B0503020204020204" charset="-122"/>
                <a:sym typeface="+mn-ea"/>
              </a:rPr>
              <a:t>6</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5</a:t>
            </a:r>
            <a:r>
              <a:rPr lang="en-US" sz="2000">
                <a:latin typeface="微软雅黑" panose="020B0503020204020204" charset="-122"/>
                <a:ea typeface="微软雅黑" panose="020B0503020204020204" charset="-122"/>
                <a:cs typeface="微软雅黑" panose="020B0503020204020204" charset="-122"/>
                <a:sym typeface="+mn-ea"/>
              </a:rPr>
              <a:t>ONa</a:t>
            </a:r>
            <a:r>
              <a:rPr lang="zh-CN" sz="2000">
                <a:latin typeface="微软雅黑" panose="020B0503020204020204" charset="-122"/>
                <a:ea typeface="微软雅黑" panose="020B0503020204020204" charset="-122"/>
                <a:cs typeface="微软雅黑" panose="020B0503020204020204" charset="-122"/>
                <a:sym typeface="+mn-ea"/>
              </a:rPr>
              <a:t>溶液</a:t>
            </a:r>
            <a:r>
              <a:rPr lang="en-US" sz="2000">
                <a:latin typeface="微软雅黑" panose="020B0503020204020204" charset="-122"/>
                <a:ea typeface="微软雅黑" panose="020B0503020204020204" charset="-122"/>
                <a:cs typeface="微软雅黑" panose="020B0503020204020204" charset="-122"/>
                <a:sym typeface="+mn-ea"/>
              </a:rPr>
              <a:t>pH</a:t>
            </a:r>
            <a:r>
              <a:rPr lang="zh-CN" sz="2000">
                <a:latin typeface="微软雅黑" panose="020B0503020204020204" charset="-122"/>
                <a:ea typeface="微软雅黑" panose="020B0503020204020204" charset="-122"/>
                <a:cs typeface="微软雅黑" panose="020B0503020204020204" charset="-122"/>
                <a:sym typeface="+mn-ea"/>
              </a:rPr>
              <a:t>减小</a:t>
            </a:r>
            <a:r>
              <a:rPr lang="en-US" sz="2000">
                <a:latin typeface="微软雅黑" panose="020B0503020204020204" charset="-122"/>
                <a:ea typeface="微软雅黑" panose="020B0503020204020204" charset="-122"/>
                <a:cs typeface="微软雅黑" panose="020B0503020204020204" charset="-122"/>
                <a:sym typeface="+mn-ea"/>
              </a:rPr>
              <a:t>,NaOH</a:t>
            </a:r>
            <a:r>
              <a:rPr lang="zh-CN" sz="2000">
                <a:latin typeface="微软雅黑" panose="020B0503020204020204" charset="-122"/>
                <a:ea typeface="微软雅黑" panose="020B0503020204020204" charset="-122"/>
                <a:cs typeface="微软雅黑" panose="020B0503020204020204" charset="-122"/>
                <a:sym typeface="+mn-ea"/>
              </a:rPr>
              <a:t>溶液中升温促进水的电离</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溶液的</a:t>
            </a:r>
            <a:r>
              <a:rPr lang="en-US" sz="2000">
                <a:latin typeface="微软雅黑" panose="020B0503020204020204" charset="-122"/>
                <a:ea typeface="微软雅黑" panose="020B0503020204020204" charset="-122"/>
                <a:cs typeface="微软雅黑" panose="020B0503020204020204" charset="-122"/>
                <a:sym typeface="+mn-ea"/>
              </a:rPr>
              <a:t>pH</a:t>
            </a:r>
            <a:r>
              <a:rPr lang="zh-CN" sz="2000">
                <a:latin typeface="微软雅黑" panose="020B0503020204020204" charset="-122"/>
                <a:ea typeface="微软雅黑" panose="020B0503020204020204" charset="-122"/>
                <a:cs typeface="微软雅黑" panose="020B0503020204020204" charset="-122"/>
                <a:sym typeface="+mn-ea"/>
              </a:rPr>
              <a:t>也会略有降低</a:t>
            </a:r>
            <a:r>
              <a:rPr lang="en-US" sz="2000">
                <a:latin typeface="微软雅黑" panose="020B0503020204020204" charset="-122"/>
                <a:ea typeface="微软雅黑" panose="020B0503020204020204" charset="-122"/>
                <a:cs typeface="微软雅黑" panose="020B0503020204020204" charset="-122"/>
                <a:sym typeface="+mn-ea"/>
              </a:rPr>
              <a:t>,B</a:t>
            </a:r>
            <a:r>
              <a:rPr lang="zh-CN" sz="2000">
                <a:latin typeface="微软雅黑" panose="020B0503020204020204" charset="-122"/>
                <a:ea typeface="微软雅黑" panose="020B0503020204020204" charset="-122"/>
                <a:cs typeface="微软雅黑" panose="020B0503020204020204" charset="-122"/>
                <a:sym typeface="+mn-ea"/>
              </a:rPr>
              <a:t>错误</a:t>
            </a:r>
            <a:r>
              <a:rPr lang="en-US" sz="2000">
                <a:latin typeface="微软雅黑" panose="020B0503020204020204" charset="-122"/>
                <a:ea typeface="微软雅黑" panose="020B0503020204020204" charset="-122"/>
                <a:cs typeface="微软雅黑" panose="020B0503020204020204" charset="-122"/>
                <a:sym typeface="+mn-ea"/>
              </a:rPr>
              <a:t>;25 ℃</a:t>
            </a:r>
            <a:r>
              <a:rPr lang="zh-CN" sz="2000">
                <a:latin typeface="微软雅黑" panose="020B0503020204020204" charset="-122"/>
                <a:ea typeface="微软雅黑" panose="020B0503020204020204" charset="-122"/>
                <a:cs typeface="微软雅黑" panose="020B0503020204020204" charset="-122"/>
                <a:sym typeface="+mn-ea"/>
              </a:rPr>
              <a:t>时</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647700" y="3787775"/>
            <a:ext cx="9707245" cy="706755"/>
          </a:xfrm>
          <a:prstGeom prst="rect">
            <a:avLst/>
          </a:prstGeom>
          <a:noFill/>
        </p:spPr>
        <p:txBody>
          <a:bodyPr wrap="square" rtlCol="0" anchor="t">
            <a:spAutoFit/>
          </a:bodyPr>
          <a:p>
            <a:pPr indent="0" fontAlgn="auto">
              <a:lnSpc>
                <a:spcPts val="2400"/>
              </a:lnSpc>
            </a:pP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(C</a:t>
            </a:r>
            <a:r>
              <a:rPr lang="en-US" sz="2000" baseline="-25000">
                <a:latin typeface="微软雅黑" panose="020B0503020204020204" charset="-122"/>
                <a:ea typeface="微软雅黑" panose="020B0503020204020204" charset="-122"/>
                <a:cs typeface="微软雅黑" panose="020B0503020204020204" charset="-122"/>
                <a:sym typeface="+mn-ea"/>
              </a:rPr>
              <a:t>6</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5</a:t>
            </a:r>
            <a:r>
              <a:rPr lang="en-US" sz="2000">
                <a:latin typeface="微软雅黑" panose="020B0503020204020204" charset="-122"/>
                <a:ea typeface="微软雅黑" panose="020B0503020204020204" charset="-122"/>
                <a:cs typeface="微软雅黑" panose="020B0503020204020204" charset="-122"/>
                <a:sym typeface="+mn-ea"/>
              </a:rPr>
              <a:t>OH),C</a:t>
            </a:r>
            <a:r>
              <a:rPr lang="zh-CN" sz="2000">
                <a:latin typeface="微软雅黑" panose="020B0503020204020204" charset="-122"/>
                <a:ea typeface="微软雅黑" panose="020B0503020204020204" charset="-122"/>
                <a:cs typeface="微软雅黑" panose="020B0503020204020204" charset="-122"/>
                <a:sym typeface="+mn-ea"/>
              </a:rPr>
              <a:t>正确</a:t>
            </a:r>
            <a:r>
              <a:rPr lang="en-US" sz="2000">
                <a:latin typeface="微软雅黑" panose="020B0503020204020204" charset="-122"/>
                <a:ea typeface="微软雅黑" panose="020B0503020204020204" charset="-122"/>
                <a:cs typeface="微软雅黑" panose="020B0503020204020204" charset="-122"/>
                <a:sym typeface="+mn-ea"/>
              </a:rPr>
              <a:t>;C</a:t>
            </a:r>
            <a:r>
              <a:rPr lang="en-US" sz="2000" baseline="-25000">
                <a:latin typeface="微软雅黑" panose="020B0503020204020204" charset="-122"/>
                <a:ea typeface="微软雅黑" panose="020B0503020204020204" charset="-122"/>
                <a:cs typeface="微软雅黑" panose="020B0503020204020204" charset="-122"/>
                <a:sym typeface="+mn-ea"/>
              </a:rPr>
              <a:t>6</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5</a:t>
            </a:r>
            <a:r>
              <a:rPr lang="en-US" sz="2000">
                <a:latin typeface="微软雅黑" panose="020B0503020204020204" charset="-122"/>
                <a:ea typeface="微软雅黑" panose="020B0503020204020204" charset="-122"/>
                <a:cs typeface="微软雅黑" panose="020B0503020204020204" charset="-122"/>
                <a:sym typeface="+mn-ea"/>
              </a:rPr>
              <a:t>ONa</a:t>
            </a:r>
            <a:r>
              <a:rPr lang="zh-CN" sz="2000">
                <a:latin typeface="微软雅黑" panose="020B0503020204020204" charset="-122"/>
                <a:ea typeface="微软雅黑" panose="020B0503020204020204" charset="-122"/>
                <a:cs typeface="微软雅黑" panose="020B0503020204020204" charset="-122"/>
                <a:sym typeface="+mn-ea"/>
              </a:rPr>
              <a:t>为强碱弱酸盐</a:t>
            </a:r>
            <a:r>
              <a:rPr lang="en-US" sz="2000">
                <a:latin typeface="微软雅黑" panose="020B0503020204020204" charset="-122"/>
                <a:ea typeface="微软雅黑" panose="020B0503020204020204" charset="-122"/>
                <a:cs typeface="微软雅黑" panose="020B0503020204020204" charset="-122"/>
                <a:sym typeface="+mn-ea"/>
              </a:rPr>
              <a:t>,C</a:t>
            </a:r>
            <a:r>
              <a:rPr lang="en-US" sz="2000" baseline="-25000">
                <a:latin typeface="微软雅黑" panose="020B0503020204020204" charset="-122"/>
                <a:ea typeface="微软雅黑" panose="020B0503020204020204" charset="-122"/>
                <a:cs typeface="微软雅黑" panose="020B0503020204020204" charset="-122"/>
                <a:sym typeface="+mn-ea"/>
              </a:rPr>
              <a:t>6</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5</a:t>
            </a:r>
            <a:r>
              <a:rPr lang="en-US" sz="2000">
                <a:latin typeface="微软雅黑" panose="020B0503020204020204" charset="-122"/>
                <a:ea typeface="微软雅黑" panose="020B0503020204020204" charset="-122"/>
                <a:cs typeface="微软雅黑" panose="020B0503020204020204" charset="-122"/>
                <a:sym typeface="+mn-ea"/>
              </a:rPr>
              <a:t>O</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可发生水解</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促进水的电离</a:t>
            </a:r>
            <a:r>
              <a:rPr lang="en-US" sz="2000">
                <a:latin typeface="微软雅黑" panose="020B0503020204020204" charset="-122"/>
                <a:ea typeface="微软雅黑" panose="020B0503020204020204" charset="-122"/>
                <a:cs typeface="微软雅黑" panose="020B0503020204020204" charset="-122"/>
                <a:sym typeface="+mn-ea"/>
              </a:rPr>
              <a:t>,D</a:t>
            </a:r>
            <a:r>
              <a:rPr lang="zh-CN" sz="2000">
                <a:latin typeface="微软雅黑" panose="020B0503020204020204" charset="-122"/>
                <a:ea typeface="微软雅黑" panose="020B0503020204020204" charset="-122"/>
                <a:cs typeface="微软雅黑" panose="020B0503020204020204" charset="-122"/>
                <a:sym typeface="+mn-ea"/>
              </a:rPr>
              <a:t>错误。</a:t>
            </a:r>
            <a:endParaRPr lang="zh-CN" sz="2000">
              <a:latin typeface="微软雅黑" panose="020B0503020204020204" charset="-122"/>
              <a:ea typeface="微软雅黑" panose="020B0503020204020204" charset="-122"/>
              <a:cs typeface="微软雅黑" panose="020B0503020204020204" charset="-122"/>
              <a:sym typeface="+mn-ea"/>
            </a:endParaRPr>
          </a:p>
          <a:p>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34" name="文本框 133"/>
          <p:cNvSpPr txBox="1"/>
          <p:nvPr/>
        </p:nvSpPr>
        <p:spPr>
          <a:xfrm>
            <a:off x="581025" y="945515"/>
            <a:ext cx="8137525" cy="460375"/>
          </a:xfrm>
          <a:prstGeom prst="rect">
            <a:avLst/>
          </a:prstGeom>
          <a:noFill/>
          <a:ln w="9525">
            <a:noFill/>
          </a:ln>
        </p:spPr>
        <p:txBody>
          <a:bodyPr wrap="square">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　水电离出的</a:t>
            </a:r>
            <a:r>
              <a:rPr lang="en-US" sz="2400" b="0" i="1">
                <a:latin typeface="微软雅黑" panose="020B0503020204020204" charset="-122"/>
                <a:ea typeface="微软雅黑" panose="020B0503020204020204" charset="-122"/>
                <a:cs typeface="微软雅黑" panose="020B0503020204020204" charset="-122"/>
              </a:rPr>
              <a:t>c</a:t>
            </a:r>
            <a:r>
              <a:rPr lang="en-US" sz="2400" b="0">
                <a:latin typeface="微软雅黑" panose="020B0503020204020204" charset="-122"/>
                <a:ea typeface="微软雅黑" panose="020B0503020204020204" charset="-122"/>
                <a:cs typeface="微软雅黑" panose="020B0503020204020204" charset="-122"/>
              </a:rPr>
              <a:t>(H</a:t>
            </a:r>
            <a:r>
              <a:rPr lang="en-US" sz="2400" b="0" baseline="30000">
                <a:latin typeface="微软雅黑" panose="020B0503020204020204" charset="-122"/>
                <a:ea typeface="微软雅黑" panose="020B0503020204020204" charset="-122"/>
                <a:cs typeface="微软雅黑" panose="020B0503020204020204" charset="-122"/>
              </a:rPr>
              <a:t>+</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或</a:t>
            </a:r>
            <a:r>
              <a:rPr lang="en-US" sz="2400" b="0" i="1">
                <a:latin typeface="微软雅黑" panose="020B0503020204020204" charset="-122"/>
                <a:ea typeface="微软雅黑" panose="020B0503020204020204" charset="-122"/>
                <a:cs typeface="微软雅黑" panose="020B0503020204020204" charset="-122"/>
              </a:rPr>
              <a:t>c</a:t>
            </a:r>
            <a:r>
              <a:rPr lang="en-US" sz="2400" b="0">
                <a:latin typeface="微软雅黑" panose="020B0503020204020204" charset="-122"/>
                <a:ea typeface="微软雅黑" panose="020B0503020204020204" charset="-122"/>
                <a:cs typeface="微软雅黑" panose="020B0503020204020204" charset="-122"/>
              </a:rPr>
              <a:t>(OH</a:t>
            </a:r>
            <a:r>
              <a:rPr lang="en-US" sz="2400" b="0" baseline="30000">
                <a:latin typeface="微软雅黑" panose="020B0503020204020204" charset="-122"/>
                <a:ea typeface="微软雅黑" panose="020B0503020204020204" charset="-122"/>
                <a:cs typeface="微软雅黑" panose="020B0503020204020204" charset="-122"/>
              </a:rPr>
              <a:t>-</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的相关计算</a:t>
            </a:r>
            <a:r>
              <a:rPr lang="zh-CN" b="0">
                <a:solidFill>
                  <a:srgbClr val="ABD8DA"/>
                </a:solidFill>
                <a:cs typeface="方正书宋_GBK" charset="0"/>
              </a:rPr>
              <a:t>　</a:t>
            </a:r>
            <a:endParaRPr lang="zh-CN" altLang="en-US" b="0">
              <a:solidFill>
                <a:srgbClr val="ABD8DA"/>
              </a:solidFill>
              <a:cs typeface="方正书宋_GBK" charset="0"/>
            </a:endParaRPr>
          </a:p>
        </p:txBody>
      </p:sp>
      <p:pic>
        <p:nvPicPr>
          <p:cNvPr id="3" name="图片 2"/>
          <p:cNvPicPr/>
          <p:nvPr/>
        </p:nvPicPr>
        <p:blipFill>
          <a:blip r:embed="rId1"/>
          <a:stretch>
            <a:fillRect/>
          </a:stretch>
        </p:blipFill>
        <p:spPr>
          <a:xfrm>
            <a:off x="6990080" y="945515"/>
            <a:ext cx="897255" cy="614680"/>
          </a:xfrm>
          <a:prstGeom prst="rect">
            <a:avLst/>
          </a:prstGeom>
          <a:noFill/>
          <a:ln w="9525">
            <a:noFill/>
          </a:ln>
        </p:spPr>
      </p:pic>
      <p:sp>
        <p:nvSpPr>
          <p:cNvPr id="135" name="文本框 134"/>
          <p:cNvSpPr txBox="1"/>
          <p:nvPr/>
        </p:nvSpPr>
        <p:spPr>
          <a:xfrm>
            <a:off x="657860" y="1487805"/>
            <a:ext cx="7365365" cy="368300"/>
          </a:xfrm>
          <a:prstGeom prst="rect">
            <a:avLst/>
          </a:prstGeom>
          <a:noFill/>
          <a:ln w="9525">
            <a:noFill/>
          </a:ln>
        </p:spPr>
        <p:txBody>
          <a:bodyPr wrap="square">
            <a:spAutoFit/>
          </a:bodyPr>
          <a:p>
            <a:pPr indent="0"/>
            <a:r>
              <a:rPr lang="en-US" b="0">
                <a:solidFill>
                  <a:schemeClr val="tx1"/>
                </a:solidFill>
                <a:latin typeface="微软雅黑" panose="020B0503020204020204" charset="-122"/>
                <a:ea typeface="微软雅黑" panose="020B0503020204020204" charset="-122"/>
                <a:cs typeface="微软雅黑" panose="020B0503020204020204" charset="-122"/>
              </a:rPr>
              <a:t>1.</a:t>
            </a:r>
            <a:r>
              <a:rPr lang="zh-CN" b="0">
                <a:solidFill>
                  <a:schemeClr val="tx1"/>
                </a:solidFill>
                <a:latin typeface="微软雅黑" panose="020B0503020204020204" charset="-122"/>
                <a:ea typeface="微软雅黑" panose="020B0503020204020204" charset="-122"/>
                <a:cs typeface="微软雅黑" panose="020B0503020204020204" charset="-122"/>
              </a:rPr>
              <a:t>室温下中性溶液中</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a:solidFill>
                  <a:schemeClr val="tx1"/>
                </a:solidFill>
                <a:latin typeface="微软雅黑" panose="020B0503020204020204" charset="-122"/>
                <a:ea typeface="微软雅黑" panose="020B0503020204020204" charset="-122"/>
                <a:cs typeface="微软雅黑" panose="020B0503020204020204" charset="-122"/>
              </a:rPr>
              <a:t>(OH</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)=10</a:t>
            </a:r>
            <a:r>
              <a:rPr lang="en-US" b="0" baseline="30000">
                <a:solidFill>
                  <a:schemeClr val="tx1"/>
                </a:solidFill>
                <a:latin typeface="微软雅黑" panose="020B0503020204020204" charset="-122"/>
                <a:ea typeface="微软雅黑" panose="020B0503020204020204" charset="-122"/>
                <a:cs typeface="微软雅黑" panose="020B0503020204020204" charset="-122"/>
              </a:rPr>
              <a:t>-7</a:t>
            </a:r>
            <a:r>
              <a:rPr lang="en-US" b="0">
                <a:solidFill>
                  <a:schemeClr val="tx1"/>
                </a:solidFill>
                <a:latin typeface="微软雅黑" panose="020B0503020204020204" charset="-122"/>
                <a:ea typeface="微软雅黑" panose="020B0503020204020204" charset="-122"/>
                <a:cs typeface="微软雅黑" panose="020B0503020204020204" charset="-122"/>
              </a:rPr>
              <a:t> mol·L</a:t>
            </a:r>
            <a:r>
              <a:rPr lang="en-US" b="0" baseline="30000">
                <a:solidFill>
                  <a:schemeClr val="tx1"/>
                </a:solidFill>
                <a:latin typeface="微软雅黑" panose="020B0503020204020204" charset="-122"/>
                <a:ea typeface="微软雅黑" panose="020B0503020204020204" charset="-122"/>
                <a:cs typeface="微软雅黑" panose="020B0503020204020204" charset="-122"/>
              </a:rPr>
              <a:t>-1</a:t>
            </a:r>
            <a:r>
              <a:rPr lang="zh-CN" b="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36" name="文本框 135"/>
          <p:cNvSpPr txBox="1"/>
          <p:nvPr/>
        </p:nvSpPr>
        <p:spPr>
          <a:xfrm>
            <a:off x="657860" y="1384935"/>
            <a:ext cx="10845165" cy="683260"/>
          </a:xfrm>
          <a:prstGeom prst="rect">
            <a:avLst/>
          </a:prstGeom>
          <a:noFill/>
          <a:ln w="9525">
            <a:noFill/>
          </a:ln>
        </p:spPr>
        <p:txBody>
          <a:bodyPr wrap="square">
            <a:noAutofit/>
          </a:bodyPr>
          <a:p>
            <a:pPr indent="0" fontAlgn="auto">
              <a:lnSpc>
                <a:spcPct val="150000"/>
              </a:lnSpc>
            </a:pPr>
            <a:endParaRPr lang="en-US" sz="2000" b="0">
              <a:solidFill>
                <a:srgbClr val="ABD8DA"/>
              </a:solidFill>
              <a:latin typeface="NEU-F6" charset="0"/>
              <a:ea typeface="宋体" panose="02010600030101010101" pitchFamily="2" charset="-122"/>
              <a:cs typeface="Times New Roman" panose="02020603050405020304" charset="0"/>
            </a:endParaRPr>
          </a:p>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酸溶液中</a:t>
            </a:r>
            <a:r>
              <a:rPr lang="en-US" sz="2000" b="0">
                <a:solidFill>
                  <a:schemeClr val="tx1"/>
                </a:solidFill>
                <a:latin typeface="微软雅黑" panose="020B0503020204020204" charset="-122"/>
                <a:ea typeface="微软雅黑" panose="020B0503020204020204" charset="-122"/>
                <a:cs typeface="微软雅黑" panose="020B0503020204020204" charset="-122"/>
              </a:rPr>
              <a:t>,H</a:t>
            </a:r>
            <a:r>
              <a:rPr lang="en-US" sz="2000"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来源于酸的电离和水的电离</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而</a:t>
            </a:r>
            <a:r>
              <a:rPr lang="en-US" sz="2000" b="0">
                <a:solidFill>
                  <a:schemeClr val="tx1"/>
                </a:solidFill>
                <a:latin typeface="微软雅黑" panose="020B0503020204020204" charset="-122"/>
                <a:ea typeface="微软雅黑" panose="020B0503020204020204" charset="-122"/>
                <a:cs typeface="微软雅黑" panose="020B0503020204020204" charset="-122"/>
              </a:rPr>
              <a:t>OH</a:t>
            </a:r>
            <a:r>
              <a:rPr lang="en-US" sz="2000"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只来源于水的电离。</a:t>
            </a:r>
            <a:endParaRPr lang="zh-CN" sz="2000" b="0">
              <a:solidFill>
                <a:schemeClr val="tx1"/>
              </a:solidFill>
              <a:latin typeface="微软雅黑" panose="020B0503020204020204" charset="-122"/>
              <a:ea typeface="微软雅黑" panose="020B0503020204020204" charset="-122"/>
              <a:cs typeface="微软雅黑" panose="020B0503020204020204" charset="-122"/>
            </a:endParaRPr>
          </a:p>
          <a:p>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9026525" y="2068195"/>
            <a:ext cx="1896110" cy="902970"/>
          </a:xfrm>
          <a:prstGeom prst="rect">
            <a:avLst/>
          </a:prstGeom>
          <a:noFill/>
          <a:ln w="9525">
            <a:noFill/>
          </a:ln>
        </p:spPr>
      </p:pic>
      <p:sp>
        <p:nvSpPr>
          <p:cNvPr id="138" name="文本框 137"/>
          <p:cNvSpPr txBox="1"/>
          <p:nvPr/>
        </p:nvSpPr>
        <p:spPr>
          <a:xfrm>
            <a:off x="657860" y="2813685"/>
            <a:ext cx="9943465" cy="1014730"/>
          </a:xfrm>
          <a:prstGeom prst="rect">
            <a:avLst/>
          </a:prstGeom>
          <a:noFill/>
          <a:ln w="9525">
            <a:noFill/>
          </a:ln>
        </p:spPr>
        <p:txBody>
          <a:bodyPr wrap="square">
            <a:spAutoFit/>
          </a:bodyPr>
          <a:p>
            <a:pPr indent="0"/>
            <a:endParaRPr lang="en-US" sz="2000" b="0">
              <a:solidFill>
                <a:srgbClr val="ABD8DA"/>
              </a:solidFill>
              <a:latin typeface="NEU-F6" charset="0"/>
              <a:ea typeface="宋体" panose="02010600030101010101" pitchFamily="2" charset="-122"/>
              <a:cs typeface="Times New Roman" panose="02020603050405020304" charset="0"/>
            </a:endParaRPr>
          </a:p>
          <a:p>
            <a:pPr indent="0"/>
            <a:r>
              <a:rPr lang="en-US" sz="2000" b="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碱溶液中</a:t>
            </a:r>
            <a:r>
              <a:rPr lang="en-US" sz="2000" b="0">
                <a:solidFill>
                  <a:schemeClr val="tx1"/>
                </a:solidFill>
                <a:latin typeface="微软雅黑" panose="020B0503020204020204" charset="-122"/>
                <a:ea typeface="微软雅黑" panose="020B0503020204020204" charset="-122"/>
                <a:cs typeface="微软雅黑" panose="020B0503020204020204" charset="-122"/>
              </a:rPr>
              <a:t>,OH</a:t>
            </a:r>
            <a:r>
              <a:rPr lang="en-US" sz="2000"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来源于碱的电离和水的电离</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而</a:t>
            </a:r>
            <a:r>
              <a:rPr lang="en-US" sz="2000" b="0">
                <a:solidFill>
                  <a:schemeClr val="tx1"/>
                </a:solidFill>
                <a:latin typeface="微软雅黑" panose="020B0503020204020204" charset="-122"/>
                <a:ea typeface="微软雅黑" panose="020B0503020204020204" charset="-122"/>
                <a:cs typeface="微软雅黑" panose="020B0503020204020204" charset="-122"/>
              </a:rPr>
              <a:t>H</a:t>
            </a:r>
            <a:r>
              <a:rPr lang="en-US" sz="2000"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只来源于水的电离。</a:t>
            </a:r>
            <a:endParaRPr lang="zh-CN" sz="2000" b="0">
              <a:solidFill>
                <a:schemeClr val="tx1"/>
              </a:solidFill>
              <a:latin typeface="微软雅黑" panose="020B0503020204020204" charset="-122"/>
              <a:ea typeface="微软雅黑" panose="020B0503020204020204" charset="-122"/>
              <a:cs typeface="微软雅黑" panose="020B0503020204020204" charset="-122"/>
            </a:endParaRPr>
          </a:p>
          <a:p>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3"/>
          <a:stretch>
            <a:fillRect/>
          </a:stretch>
        </p:blipFill>
        <p:spPr>
          <a:xfrm>
            <a:off x="9037320" y="3429000"/>
            <a:ext cx="1790700" cy="948055"/>
          </a:xfrm>
          <a:prstGeom prst="rect">
            <a:avLst/>
          </a:prstGeom>
          <a:noFill/>
          <a:ln w="9525">
            <a:noFill/>
          </a:ln>
        </p:spPr>
      </p:pic>
      <p:pic>
        <p:nvPicPr>
          <p:cNvPr id="139" name="图片 138"/>
          <p:cNvPicPr/>
          <p:nvPr/>
        </p:nvPicPr>
        <p:blipFill>
          <a:blip r:embed="rId4"/>
          <a:stretch>
            <a:fillRect/>
          </a:stretch>
        </p:blipFill>
        <p:spPr>
          <a:xfrm>
            <a:off x="956945" y="5923280"/>
            <a:ext cx="144780" cy="144780"/>
          </a:xfrm>
          <a:prstGeom prst="rect">
            <a:avLst/>
          </a:prstGeom>
          <a:noFill/>
          <a:ln w="9525">
            <a:noFill/>
          </a:ln>
        </p:spPr>
      </p:pic>
      <p:sp>
        <p:nvSpPr>
          <p:cNvPr id="140" name="文本框 139"/>
          <p:cNvSpPr txBox="1"/>
          <p:nvPr/>
        </p:nvSpPr>
        <p:spPr>
          <a:xfrm>
            <a:off x="657860" y="4015105"/>
            <a:ext cx="9380220" cy="1014730"/>
          </a:xfrm>
          <a:prstGeom prst="rect">
            <a:avLst/>
          </a:prstGeom>
          <a:noFill/>
          <a:ln w="9525">
            <a:noFill/>
          </a:ln>
        </p:spPr>
        <p:txBody>
          <a:bodyPr wrap="square">
            <a:spAutoFit/>
          </a:bodyPr>
          <a:p>
            <a:pPr indent="0"/>
            <a:endParaRPr lang="en-US" sz="2000" b="0">
              <a:solidFill>
                <a:srgbClr val="ABD8DA"/>
              </a:solidFill>
              <a:latin typeface="NEU-F6" charset="0"/>
              <a:ea typeface="宋体" panose="02010600030101010101" pitchFamily="2" charset="-122"/>
              <a:cs typeface="Times New Roman" panose="02020603050405020304" charset="0"/>
            </a:endParaRPr>
          </a:p>
          <a:p>
            <a:pPr indent="0"/>
            <a:r>
              <a:rPr lang="en-US" sz="2000" b="0">
                <a:solidFill>
                  <a:schemeClr val="tx1"/>
                </a:solidFill>
                <a:latin typeface="微软雅黑" panose="020B0503020204020204" charset="-122"/>
                <a:ea typeface="微软雅黑" panose="020B0503020204020204" charset="-122"/>
                <a:cs typeface="微软雅黑" panose="020B0503020204020204" charset="-122"/>
              </a:rPr>
              <a:t>4.</a:t>
            </a:r>
            <a:r>
              <a:rPr lang="zh-CN" sz="2000" b="0">
                <a:solidFill>
                  <a:schemeClr val="tx1"/>
                </a:solidFill>
                <a:latin typeface="微软雅黑" panose="020B0503020204020204" charset="-122"/>
                <a:ea typeface="微软雅黑" panose="020B0503020204020204" charset="-122"/>
                <a:cs typeface="微软雅黑" panose="020B0503020204020204" charset="-122"/>
              </a:rPr>
              <a:t>水解呈酸性或碱性的盐溶液中</a:t>
            </a:r>
            <a:r>
              <a:rPr lang="en-US" sz="2000" b="0">
                <a:solidFill>
                  <a:schemeClr val="tx1"/>
                </a:solidFill>
                <a:latin typeface="微软雅黑" panose="020B0503020204020204" charset="-122"/>
                <a:ea typeface="微软雅黑" panose="020B0503020204020204" charset="-122"/>
                <a:cs typeface="微软雅黑" panose="020B0503020204020204" charset="-122"/>
              </a:rPr>
              <a:t>,H</a:t>
            </a:r>
            <a:r>
              <a:rPr lang="en-US" sz="2000"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和</a:t>
            </a:r>
            <a:r>
              <a:rPr lang="en-US" sz="2000" b="0">
                <a:solidFill>
                  <a:schemeClr val="tx1"/>
                </a:solidFill>
                <a:latin typeface="微软雅黑" panose="020B0503020204020204" charset="-122"/>
                <a:ea typeface="微软雅黑" panose="020B0503020204020204" charset="-122"/>
                <a:cs typeface="微软雅黑" panose="020B0503020204020204" charset="-122"/>
              </a:rPr>
              <a:t>OH</a:t>
            </a:r>
            <a:r>
              <a:rPr lang="en-US" sz="2000"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均来源于水的电离。</a:t>
            </a:r>
            <a:endParaRPr lang="zh-CN" sz="2000" b="0">
              <a:solidFill>
                <a:schemeClr val="tx1"/>
              </a:solidFill>
              <a:latin typeface="微软雅黑" panose="020B0503020204020204" charset="-122"/>
              <a:ea typeface="微软雅黑" panose="020B0503020204020204" charset="-122"/>
              <a:cs typeface="微软雅黑" panose="020B0503020204020204" charset="-122"/>
            </a:endParaRPr>
          </a:p>
          <a:p>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5"/>
          <a:stretch>
            <a:fillRect/>
          </a:stretch>
        </p:blipFill>
        <p:spPr>
          <a:xfrm>
            <a:off x="9156700" y="4834890"/>
            <a:ext cx="2167890" cy="1379855"/>
          </a:xfrm>
          <a:prstGeom prst="rect">
            <a:avLst/>
          </a:prstGeom>
          <a:noFill/>
          <a:ln w="9525">
            <a:noFill/>
          </a:ln>
        </p:spPr>
      </p:pic>
      <p:sp>
        <p:nvSpPr>
          <p:cNvPr id="9" name="文本框 8"/>
          <p:cNvSpPr txBox="1"/>
          <p:nvPr/>
        </p:nvSpPr>
        <p:spPr>
          <a:xfrm>
            <a:off x="8342630" y="2260600"/>
            <a:ext cx="2042795" cy="553085"/>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酸溶液</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8279765" y="3616325"/>
            <a:ext cx="14097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碱溶液</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8185785" y="5325745"/>
            <a:ext cx="1597025"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盐溶液</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 name="文本框 234"/>
          <p:cNvSpPr txBox="1"/>
          <p:nvPr/>
        </p:nvSpPr>
        <p:spPr>
          <a:xfrm>
            <a:off x="1819910" y="2552700"/>
            <a:ext cx="10969625" cy="1753235"/>
          </a:xfrm>
          <a:prstGeom prst="rect">
            <a:avLst/>
          </a:prstGeom>
          <a:noFill/>
          <a:ln w="9525">
            <a:noFill/>
          </a:ln>
        </p:spPr>
        <p:txBody>
          <a:bodyPr wrap="square">
            <a:spAutoFit/>
          </a:bodyPr>
          <a:p>
            <a:pPr indent="0">
              <a:lnSpc>
                <a:spcPct val="150000"/>
              </a:lnSpc>
            </a:pPr>
            <a:r>
              <a:rPr sz="3600" b="1">
                <a:latin typeface="微软雅黑" panose="020B0503020204020204" charset="-122"/>
                <a:ea typeface="微软雅黑" panose="020B0503020204020204" charset="-122"/>
                <a:cs typeface="微软雅黑" panose="020B0503020204020204" charset="-122"/>
              </a:rPr>
              <a:t>知识梳理　</a:t>
            </a:r>
            <a:endParaRPr sz="3600" b="1">
              <a:latin typeface="微软雅黑" panose="020B0503020204020204" charset="-122"/>
              <a:ea typeface="微软雅黑" panose="020B0503020204020204" charset="-122"/>
              <a:cs typeface="微软雅黑" panose="020B0503020204020204" charset="-122"/>
            </a:endParaRPr>
          </a:p>
          <a:p>
            <a:pPr indent="0">
              <a:lnSpc>
                <a:spcPct val="150000"/>
              </a:lnSpc>
            </a:pPr>
            <a:r>
              <a:rPr sz="3600" b="1">
                <a:latin typeface="微软雅黑" panose="020B0503020204020204" charset="-122"/>
                <a:ea typeface="微软雅黑" panose="020B0503020204020204" charset="-122"/>
                <a:cs typeface="微软雅黑" panose="020B0503020204020204" charset="-122"/>
              </a:rPr>
              <a:t>构建体系</a:t>
            </a:r>
            <a:endParaRPr sz="3600" b="1">
              <a:latin typeface="微软雅黑" panose="020B0503020204020204" charset="-122"/>
              <a:ea typeface="微软雅黑" panose="020B0503020204020204" charset="-122"/>
              <a:cs typeface="微软雅黑" panose="020B0503020204020204" charset="-122"/>
            </a:endParaRPr>
          </a:p>
        </p:txBody>
      </p:sp>
      <p:pic>
        <p:nvPicPr>
          <p:cNvPr id="22" name="image10.jpeg"/>
          <p:cNvPicPr>
            <a:picLocks noChangeAspect="1"/>
          </p:cNvPicPr>
          <p:nvPr>
            <p:custDataLst>
              <p:tags r:id="rId1"/>
            </p:custDataLst>
          </p:nvPr>
        </p:nvPicPr>
        <p:blipFill>
          <a:blip r:embed="rId2"/>
          <a:stretch>
            <a:fillRect/>
          </a:stretch>
        </p:blipFill>
        <p:spPr>
          <a:xfrm>
            <a:off x="4647565" y="904240"/>
            <a:ext cx="4257040" cy="5408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P178</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1" name="文本框 140"/>
          <p:cNvSpPr txBox="1"/>
          <p:nvPr/>
        </p:nvSpPr>
        <p:spPr>
          <a:xfrm>
            <a:off x="664845" y="937895"/>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2</a:t>
            </a:r>
            <a:r>
              <a:rPr lang="en-US" b="0">
                <a:latin typeface="NEU-BZ" charset="0"/>
                <a:cs typeface="方正仿宋_GBK" charset="0"/>
              </a:rPr>
              <a:t> </a:t>
            </a:r>
            <a:endParaRPr lang="en-US" altLang="en-US" b="0">
              <a:latin typeface="NEU-BZ" charset="0"/>
              <a:cs typeface="方正仿宋_GBK" charset="0"/>
            </a:endParaRPr>
          </a:p>
        </p:txBody>
      </p:sp>
      <p:sp>
        <p:nvSpPr>
          <p:cNvPr id="3" name="文本框 2"/>
          <p:cNvSpPr txBox="1"/>
          <p:nvPr/>
        </p:nvSpPr>
        <p:spPr>
          <a:xfrm>
            <a:off x="586740" y="1398270"/>
            <a:ext cx="11605260" cy="181419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浙江</a:t>
            </a:r>
            <a:r>
              <a:rPr lang="en-US" sz="2000" b="0">
                <a:latin typeface="微软雅黑" panose="020B0503020204020204" charset="-122"/>
                <a:ea typeface="微软雅黑" panose="020B0503020204020204" charset="-122"/>
                <a:cs typeface="微软雅黑" panose="020B0503020204020204" charset="-122"/>
              </a:rPr>
              <a:t>2021</a:t>
            </a:r>
            <a:r>
              <a:rPr lang="zh-CN" sz="2000" b="0">
                <a:latin typeface="微软雅黑" panose="020B0503020204020204" charset="-122"/>
                <a:ea typeface="微软雅黑" panose="020B0503020204020204" charset="-122"/>
                <a:cs typeface="微软雅黑" panose="020B0503020204020204" charset="-122"/>
              </a:rPr>
              <a:t>年</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月</a:t>
            </a:r>
            <a:r>
              <a:rPr lang="en-US" sz="2000" b="0">
                <a:latin typeface="微软雅黑" panose="020B0503020204020204" charset="-122"/>
                <a:ea typeface="微软雅黑" panose="020B0503020204020204" charset="-122"/>
                <a:cs typeface="微软雅黑" panose="020B0503020204020204" charset="-122"/>
              </a:rPr>
              <a:t>·17,2</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]25 ℃</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下列说法正确的是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A.NaHA</a:t>
            </a:r>
            <a:r>
              <a:rPr lang="zh-CN" sz="2000" b="0">
                <a:latin typeface="微软雅黑" panose="020B0503020204020204" charset="-122"/>
                <a:ea typeface="微软雅黑" panose="020B0503020204020204" charset="-122"/>
                <a:cs typeface="微软雅黑" panose="020B0503020204020204" charset="-122"/>
              </a:rPr>
              <a:t>溶液呈酸性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可以推测</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为强酸</a:t>
            </a:r>
            <a:r>
              <a:rPr lang="en-US" sz="2000" b="0">
                <a:latin typeface="微软雅黑" panose="020B0503020204020204" charset="-122"/>
                <a:ea typeface="微软雅黑" panose="020B0503020204020204" charset="-122"/>
                <a:cs typeface="微软雅黑" panose="020B0503020204020204" charset="-122"/>
              </a:rPr>
              <a:t>B.</a:t>
            </a:r>
            <a:r>
              <a:rPr lang="zh-CN" sz="2000" b="0">
                <a:latin typeface="微软雅黑" panose="020B0503020204020204" charset="-122"/>
                <a:ea typeface="微软雅黑" panose="020B0503020204020204" charset="-122"/>
                <a:cs typeface="微软雅黑" panose="020B0503020204020204" charset="-122"/>
              </a:rPr>
              <a:t>可溶性正盐</a:t>
            </a:r>
            <a:r>
              <a:rPr lang="en-US" sz="2000" b="0">
                <a:latin typeface="微软雅黑" panose="020B0503020204020204" charset="-122"/>
                <a:ea typeface="微软雅黑" panose="020B0503020204020204" charset="-122"/>
                <a:cs typeface="微软雅黑" panose="020B0503020204020204" charset="-122"/>
              </a:rPr>
              <a:t>BA</a:t>
            </a:r>
            <a:r>
              <a:rPr lang="zh-CN" sz="2000" b="0">
                <a:latin typeface="微软雅黑" panose="020B0503020204020204" charset="-122"/>
                <a:ea typeface="微软雅黑" panose="020B0503020204020204" charset="-122"/>
                <a:cs typeface="微软雅黑" panose="020B0503020204020204" charset="-122"/>
              </a:rPr>
              <a:t>溶液呈中性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可以推测</a:t>
            </a:r>
            <a:r>
              <a:rPr lang="en-US" sz="2000" b="0">
                <a:latin typeface="微软雅黑" panose="020B0503020204020204" charset="-122"/>
                <a:ea typeface="微软雅黑" panose="020B0503020204020204" charset="-122"/>
                <a:cs typeface="微软雅黑" panose="020B0503020204020204" charset="-122"/>
              </a:rPr>
              <a:t>BA</a:t>
            </a:r>
            <a:r>
              <a:rPr lang="zh-CN" sz="2000" b="0">
                <a:latin typeface="微软雅黑" panose="020B0503020204020204" charset="-122"/>
                <a:ea typeface="微软雅黑" panose="020B0503020204020204" charset="-122"/>
                <a:cs typeface="微软雅黑" panose="020B0503020204020204" charset="-122"/>
              </a:rPr>
              <a:t>为强酸强碱盐</a:t>
            </a:r>
            <a:r>
              <a:rPr lang="en-US" sz="2000" b="0">
                <a:latin typeface="微软雅黑" panose="020B0503020204020204" charset="-122"/>
                <a:ea typeface="微软雅黑" panose="020B0503020204020204" charset="-122"/>
                <a:cs typeface="微软雅黑" panose="020B0503020204020204" charset="-122"/>
              </a:rPr>
              <a:t>C.0.010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0.10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的醋酸溶液的电离度分别为</a:t>
            </a:r>
            <a:r>
              <a:rPr lang="en-US" sz="2000" b="0" i="1">
                <a:latin typeface="微软雅黑" panose="020B0503020204020204" charset="-122"/>
                <a:ea typeface="微软雅黑" panose="020B0503020204020204" charset="-122"/>
                <a:cs typeface="微软雅黑" panose="020B0503020204020204" charset="-122"/>
              </a:rPr>
              <a:t>α</a:t>
            </a:r>
            <a:r>
              <a:rPr lang="en-US" sz="2000" b="0" baseline="-25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α</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i="1">
                <a:latin typeface="微软雅黑" panose="020B0503020204020204" charset="-122"/>
                <a:ea typeface="微软雅黑" panose="020B0503020204020204" charset="-122"/>
                <a:cs typeface="微软雅黑" panose="020B0503020204020204" charset="-122"/>
              </a:rPr>
              <a:t>α</a:t>
            </a:r>
            <a:r>
              <a:rPr lang="en-US" sz="2000" b="0" baseline="-25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α</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D.100 mL pH=10.00</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溶液中水电离出</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的物质的量为</a:t>
            </a:r>
            <a:r>
              <a:rPr lang="en-US" sz="2000" b="0">
                <a:latin typeface="微软雅黑" panose="020B0503020204020204" charset="-122"/>
                <a:ea typeface="微软雅黑" panose="020B0503020204020204" charset="-122"/>
                <a:cs typeface="微软雅黑" panose="020B0503020204020204" charset="-122"/>
              </a:rPr>
              <a:t>1.0×10</a:t>
            </a:r>
            <a:r>
              <a:rPr lang="en-US" sz="2000" b="0" baseline="30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 mol</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268845" y="1523365"/>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D</a:t>
            </a:r>
            <a:endParaRPr lang="en-US" altLang="zh-CN"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487680" y="1529080"/>
            <a:ext cx="11186795" cy="408241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NaHA</a:t>
            </a:r>
            <a:r>
              <a:rPr lang="zh-CN" sz="2000" b="0">
                <a:latin typeface="微软雅黑" panose="020B0503020204020204" charset="-122"/>
                <a:ea typeface="微软雅黑" panose="020B0503020204020204" charset="-122"/>
                <a:cs typeface="微软雅黑" panose="020B0503020204020204" charset="-122"/>
              </a:rPr>
              <a:t>溶液呈酸性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可能是由于</a:t>
            </a:r>
            <a:r>
              <a:rPr lang="en-US" sz="2000" b="0">
                <a:latin typeface="微软雅黑" panose="020B0503020204020204" charset="-122"/>
                <a:ea typeface="微软雅黑" panose="020B0503020204020204" charset="-122"/>
                <a:cs typeface="微软雅黑" panose="020B0503020204020204" charset="-122"/>
              </a:rPr>
              <a:t>HA</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的电离程度大于其水解程度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不能推测</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为强酸</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醋酸铵溶液呈中性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且醋酸铵为弱酸弱碱盐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则由正盐</a:t>
            </a:r>
            <a:r>
              <a:rPr lang="en-US" sz="2000" b="0">
                <a:latin typeface="微软雅黑" panose="020B0503020204020204" charset="-122"/>
                <a:ea typeface="微软雅黑" panose="020B0503020204020204" charset="-122"/>
                <a:cs typeface="微软雅黑" panose="020B0503020204020204" charset="-122"/>
              </a:rPr>
              <a:t>BA</a:t>
            </a:r>
            <a:r>
              <a:rPr lang="zh-CN" sz="2000" b="0">
                <a:latin typeface="微软雅黑" panose="020B0503020204020204" charset="-122"/>
                <a:ea typeface="微软雅黑" panose="020B0503020204020204" charset="-122"/>
                <a:cs typeface="微软雅黑" panose="020B0503020204020204" charset="-122"/>
              </a:rPr>
              <a:t>溶液呈中性不能推测其为强酸强碱盐</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越稀越电离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醋酸溶液浓度越小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醋酸电离程度越大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则电离度</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α</a:t>
            </a:r>
            <a:r>
              <a:rPr lang="en-US" sz="2000" b="0" baseline="-25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α</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溶液中的</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均由水电离产生</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则该溶液中水电离出的</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浓度等于溶液中的</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浓度</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pH=10.00,</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-10</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则水电离出的</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的物质的量为</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×0.1</a:t>
            </a:r>
            <a:r>
              <a:rPr lang="en-US" sz="2000" b="0">
                <a:latin typeface="微软雅黑" panose="020B0503020204020204" charset="-122"/>
                <a:ea typeface="微软雅黑" panose="020B0503020204020204" charset="-122"/>
                <a:cs typeface="微软雅黑" panose="020B0503020204020204" charset="-122"/>
              </a:rPr>
              <a:t> L=1.0×10</a:t>
            </a:r>
            <a:r>
              <a:rPr lang="en-US" sz="2000" b="0" baseline="30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正确。</a:t>
            </a:r>
            <a:endParaRPr lang="en-US"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1" name="文本框 140"/>
          <p:cNvSpPr txBox="1"/>
          <p:nvPr/>
        </p:nvSpPr>
        <p:spPr>
          <a:xfrm>
            <a:off x="789940" y="1042035"/>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3</a:t>
            </a:r>
            <a:r>
              <a:rPr lang="zh-CN" sz="2400" b="0">
                <a:latin typeface="微软雅黑" panose="020B0503020204020204" charset="-122"/>
                <a:ea typeface="微软雅黑" panose="020B0503020204020204" charset="-122"/>
                <a:cs typeface="微软雅黑" panose="020B0503020204020204" charset="-122"/>
              </a:rPr>
              <a:t>　溶液</a:t>
            </a:r>
            <a:r>
              <a:rPr lang="en-US" sz="2400" b="0">
                <a:latin typeface="微软雅黑" panose="020B0503020204020204" charset="-122"/>
                <a:ea typeface="微软雅黑" panose="020B0503020204020204" charset="-122"/>
                <a:cs typeface="微软雅黑" panose="020B0503020204020204" charset="-122"/>
              </a:rPr>
              <a:t>pH</a:t>
            </a:r>
            <a:r>
              <a:rPr lang="zh-CN" sz="2400" b="0">
                <a:latin typeface="微软雅黑" panose="020B0503020204020204" charset="-122"/>
                <a:ea typeface="微软雅黑" panose="020B0503020204020204" charset="-122"/>
                <a:cs typeface="微软雅黑" panose="020B0503020204020204" charset="-122"/>
              </a:rPr>
              <a:t>的计算</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12775" y="1713230"/>
            <a:ext cx="5080000" cy="398780"/>
          </a:xfrm>
          <a:prstGeom prst="rect">
            <a:avLst/>
          </a:prstGeom>
          <a:noFill/>
          <a:ln w="9525">
            <a:noFill/>
          </a:ln>
        </p:spPr>
        <p:txBody>
          <a:bodyPr>
            <a:spAutoFit/>
          </a:bodyPr>
          <a:p>
            <a:pPr indent="0"/>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强酸、强碱溶液的</a:t>
            </a:r>
            <a:r>
              <a:rPr lang="en-US" sz="2000" b="0">
                <a:solidFill>
                  <a:schemeClr val="tx1"/>
                </a:solidFill>
                <a:latin typeface="微软雅黑" panose="020B0503020204020204" charset="-122"/>
                <a:ea typeface="微软雅黑" panose="020B0503020204020204" charset="-122"/>
                <a:cs typeface="微软雅黑" panose="020B0503020204020204" charset="-122"/>
              </a:rPr>
              <a:t>pH</a:t>
            </a:r>
            <a:r>
              <a:rPr lang="zh-CN" sz="2000" b="0">
                <a:solidFill>
                  <a:schemeClr val="tx1"/>
                </a:solidFill>
                <a:latin typeface="微软雅黑" panose="020B0503020204020204" charset="-122"/>
                <a:ea typeface="微软雅黑" panose="020B0503020204020204" charset="-122"/>
                <a:cs typeface="微软雅黑" panose="020B0503020204020204" charset="-122"/>
              </a:rPr>
              <a:t>计算的思维模型</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3556000" y="2322830"/>
            <a:ext cx="3931920" cy="38373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565785" y="743585"/>
            <a:ext cx="10664190" cy="3256280"/>
          </a:xfrm>
          <a:prstGeom prst="rect">
            <a:avLst/>
          </a:prstGeom>
          <a:noFill/>
          <a:ln w="9525">
            <a:noFill/>
          </a:ln>
        </p:spPr>
        <p:txBody>
          <a:bodyPr wrap="square">
            <a:noAutofit/>
          </a:bodyPr>
          <a:p>
            <a:pPr indent="0"/>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2" name="文本框 141"/>
          <p:cNvSpPr txBox="1"/>
          <p:nvPr/>
        </p:nvSpPr>
        <p:spPr>
          <a:xfrm>
            <a:off x="643255" y="1033780"/>
            <a:ext cx="10380345" cy="859790"/>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弱酸、弱碱溶液的</a:t>
            </a:r>
            <a:r>
              <a:rPr lang="en-US" sz="2000" b="0">
                <a:solidFill>
                  <a:schemeClr val="tx1"/>
                </a:solidFill>
                <a:latin typeface="微软雅黑" panose="020B0503020204020204" charset="-122"/>
                <a:ea typeface="微软雅黑" panose="020B0503020204020204" charset="-122"/>
                <a:cs typeface="微软雅黑" panose="020B0503020204020204" charset="-122"/>
              </a:rPr>
              <a:t>pH</a:t>
            </a:r>
            <a:r>
              <a:rPr lang="zh-CN" sz="2000" b="0">
                <a:solidFill>
                  <a:schemeClr val="tx1"/>
                </a:solidFill>
                <a:latin typeface="微软雅黑" panose="020B0503020204020204" charset="-122"/>
                <a:ea typeface="微软雅黑" panose="020B0503020204020204" charset="-122"/>
                <a:cs typeface="微软雅黑" panose="020B0503020204020204" charset="-122"/>
              </a:rPr>
              <a:t>计算</a:t>
            </a:r>
            <a:endParaRPr lang="zh-CN" sz="2000" b="0">
              <a:solidFill>
                <a:schemeClr val="tx1"/>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b="0">
                <a:solidFill>
                  <a:schemeClr val="tx1"/>
                </a:solidFill>
                <a:latin typeface="微软雅黑" panose="020B0503020204020204" charset="-122"/>
                <a:ea typeface="微软雅黑" panose="020B0503020204020204" charset="-122"/>
                <a:cs typeface="微软雅黑" panose="020B0503020204020204" charset="-122"/>
              </a:rPr>
              <a:t>需要结合弱酸、弱碱的电离平衡常数进行计算。对于</a:t>
            </a:r>
            <a:r>
              <a:rPr lang="zh-CN" sz="2000" b="0">
                <a:solidFill>
                  <a:schemeClr val="tx1"/>
                </a:solidFill>
                <a:latin typeface="微软雅黑" panose="020B0503020204020204" charset="-122"/>
                <a:ea typeface="微软雅黑" panose="020B0503020204020204" charset="-122"/>
                <a:cs typeface="微软雅黑" panose="020B0503020204020204" charset="-122"/>
              </a:rPr>
              <a:t>弱酸或弱碱溶液的</a:t>
            </a:r>
            <a:r>
              <a:rPr lang="en-US" sz="2000" b="0">
                <a:solidFill>
                  <a:schemeClr val="tx1"/>
                </a:solidFill>
                <a:latin typeface="微软雅黑" panose="020B0503020204020204" charset="-122"/>
                <a:ea typeface="微软雅黑" panose="020B0503020204020204" charset="-122"/>
                <a:cs typeface="微软雅黑" panose="020B0503020204020204" charset="-122"/>
              </a:rPr>
              <a:t>pH,</a:t>
            </a:r>
            <a:r>
              <a:rPr lang="zh-CN" sz="2000" b="0">
                <a:solidFill>
                  <a:schemeClr val="tx1"/>
                </a:solidFill>
                <a:latin typeface="微软雅黑" panose="020B0503020204020204" charset="-122"/>
                <a:ea typeface="微软雅黑" panose="020B0503020204020204" charset="-122"/>
                <a:cs typeface="微软雅黑" panose="020B0503020204020204" charset="-122"/>
              </a:rPr>
              <a:t>可利用</a:t>
            </a:r>
            <a:r>
              <a:rPr lang="en-US" sz="2000" b="0" i="1">
                <a:solidFill>
                  <a:schemeClr val="tx1"/>
                </a:solidFill>
                <a:latin typeface="微软雅黑" panose="020B0503020204020204" charset="-122"/>
                <a:ea typeface="微软雅黑" panose="020B0503020204020204" charset="-122"/>
                <a:cs typeface="微软雅黑" panose="020B0503020204020204" charset="-122"/>
              </a:rPr>
              <a:t>K</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a</a:t>
            </a:r>
            <a:r>
              <a:rPr lang="zh-CN"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i="1">
                <a:solidFill>
                  <a:schemeClr val="tx1"/>
                </a:solidFill>
                <a:latin typeface="微软雅黑" panose="020B0503020204020204" charset="-122"/>
                <a:ea typeface="微软雅黑" panose="020B0503020204020204" charset="-122"/>
                <a:cs typeface="微软雅黑" panose="020B0503020204020204" charset="-122"/>
              </a:rPr>
              <a:t>K</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b</a:t>
            </a:r>
            <a:r>
              <a:rPr lang="zh-CN" sz="2000" b="0">
                <a:solidFill>
                  <a:schemeClr val="tx1"/>
                </a:solidFill>
                <a:latin typeface="微软雅黑" panose="020B0503020204020204" charset="-122"/>
                <a:ea typeface="微软雅黑" panose="020B0503020204020204" charset="-122"/>
                <a:cs typeface="微软雅黑" panose="020B0503020204020204" charset="-122"/>
              </a:rPr>
              <a:t>进行计算。例如一元弱酸</a:t>
            </a:r>
            <a:r>
              <a:rPr lang="en-US" sz="2000" b="0">
                <a:solidFill>
                  <a:schemeClr val="tx1"/>
                </a:solidFill>
                <a:latin typeface="微软雅黑" panose="020B0503020204020204" charset="-122"/>
                <a:ea typeface="微软雅黑" panose="020B0503020204020204" charset="-122"/>
                <a:cs typeface="微软雅黑" panose="020B0503020204020204" charset="-122"/>
              </a:rPr>
              <a:t>HA</a:t>
            </a:r>
            <a:r>
              <a:rPr lang="zh-CN" sz="2000" b="0">
                <a:solidFill>
                  <a:schemeClr val="tx1"/>
                </a:solidFill>
                <a:latin typeface="微软雅黑" panose="020B0503020204020204" charset="-122"/>
                <a:ea typeface="微软雅黑" panose="020B0503020204020204" charset="-122"/>
                <a:cs typeface="微软雅黑" panose="020B0503020204020204" charset="-122"/>
              </a:rPr>
              <a:t>溶液</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已知</a:t>
            </a:r>
            <a:r>
              <a:rPr lang="en-US" sz="2000" b="0" i="1">
                <a:solidFill>
                  <a:schemeClr val="tx1"/>
                </a:solidFill>
                <a:latin typeface="微软雅黑" panose="020B0503020204020204" charset="-122"/>
                <a:ea typeface="微软雅黑" panose="020B0503020204020204" charset="-122"/>
                <a:cs typeface="微软雅黑" panose="020B0503020204020204" charset="-122"/>
              </a:rPr>
              <a:t>K</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a</a:t>
            </a:r>
            <a:r>
              <a:rPr lang="zh-CN" sz="2000" b="0">
                <a:solidFill>
                  <a:schemeClr val="tx1"/>
                </a:solidFill>
                <a:latin typeface="微软雅黑" panose="020B0503020204020204" charset="-122"/>
                <a:ea typeface="微软雅黑" panose="020B0503020204020204" charset="-122"/>
                <a:cs typeface="微软雅黑" panose="020B0503020204020204" charset="-122"/>
              </a:rPr>
              <a:t>和某一时刻溶液中</a:t>
            </a:r>
            <a:r>
              <a:rPr lang="en-US" sz="2000" b="0" i="1">
                <a:solidFill>
                  <a:schemeClr val="tx1"/>
                </a:solidFill>
                <a:latin typeface="微软雅黑" panose="020B0503020204020204" charset="-122"/>
                <a:ea typeface="微软雅黑" panose="020B0503020204020204" charset="-122"/>
                <a:cs typeface="微软雅黑" panose="020B0503020204020204" charset="-122"/>
              </a:rPr>
              <a:t>c</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HA)</a:t>
            </a:r>
            <a:r>
              <a:rPr lang="zh-CN"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i="1">
                <a:solidFill>
                  <a:schemeClr val="tx1"/>
                </a:solidFill>
                <a:latin typeface="微软雅黑" panose="020B0503020204020204" charset="-122"/>
                <a:ea typeface="微软雅黑" panose="020B0503020204020204" charset="-122"/>
                <a:cs typeface="微软雅黑" panose="020B0503020204020204" charset="-122"/>
              </a:rPr>
              <a:t>c</a:t>
            </a:r>
            <a:r>
              <a:rPr lang="en-US" sz="2000" b="0">
                <a:solidFill>
                  <a:schemeClr val="tx1"/>
                </a:solidFill>
                <a:latin typeface="微软雅黑" panose="020B0503020204020204" charset="-122"/>
                <a:ea typeface="微软雅黑" panose="020B0503020204020204" charset="-122"/>
                <a:cs typeface="微软雅黑" panose="020B0503020204020204" charset="-122"/>
              </a:rPr>
              <a:t>(A</a:t>
            </a:r>
            <a:r>
              <a:rPr lang="en-US" sz="2000" b="0" baseline="3000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可利用</a:t>
            </a:r>
            <a:r>
              <a:rPr lang="en-US" sz="2000" b="0" i="1">
                <a:solidFill>
                  <a:schemeClr val="tx1"/>
                </a:solidFill>
                <a:latin typeface="微软雅黑" panose="020B0503020204020204" charset="-122"/>
                <a:ea typeface="微软雅黑" panose="020B0503020204020204" charset="-122"/>
                <a:cs typeface="微软雅黑" panose="020B0503020204020204" charset="-122"/>
              </a:rPr>
              <a:t>K</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a</a:t>
            </a:r>
            <a:r>
              <a:rPr lang="en-US" sz="2000" b="0">
                <a:solidFill>
                  <a:schemeClr val="tx1"/>
                </a:solidFill>
                <a:latin typeface="微软雅黑" panose="020B0503020204020204" charset="-122"/>
                <a:ea typeface="微软雅黑" panose="020B0503020204020204" charset="-122"/>
                <a:cs typeface="微软雅黑" panose="020B0503020204020204" charset="-122"/>
              </a:rPr>
              <a:t>=</a:t>
            </a:r>
            <a:endParaRPr lang="en-US"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rcRect l="27415" t="-3620"/>
          <a:stretch>
            <a:fillRect/>
          </a:stretch>
        </p:blipFill>
        <p:spPr>
          <a:xfrm>
            <a:off x="8759825" y="2389505"/>
            <a:ext cx="677545" cy="672465"/>
          </a:xfrm>
          <a:prstGeom prst="rect">
            <a:avLst/>
          </a:prstGeom>
          <a:noFill/>
          <a:ln w="9525">
            <a:noFill/>
          </a:ln>
        </p:spPr>
      </p:pic>
      <p:sp>
        <p:nvSpPr>
          <p:cNvPr id="143" name="文本框 142"/>
          <p:cNvSpPr txBox="1"/>
          <p:nvPr/>
        </p:nvSpPr>
        <p:spPr>
          <a:xfrm>
            <a:off x="9610090" y="2450465"/>
            <a:ext cx="5080000" cy="1390650"/>
          </a:xfrm>
          <a:prstGeom prst="rect">
            <a:avLst/>
          </a:prstGeom>
          <a:noFill/>
          <a:ln w="9525">
            <a:noFill/>
          </a:ln>
        </p:spPr>
        <p:txBody>
          <a:bodyPr>
            <a:noAutofit/>
          </a:bodyPr>
          <a:p>
            <a:pPr indent="0"/>
            <a:r>
              <a:rPr lang="zh-CN" b="0">
                <a:latin typeface="微软雅黑" panose="020B0503020204020204" charset="-122"/>
                <a:ea typeface="微软雅黑" panose="020B0503020204020204" charset="-122"/>
                <a:cs typeface="微软雅黑" panose="020B0503020204020204" charset="-122"/>
              </a:rPr>
              <a:t>计算出</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从而</a:t>
            </a:r>
            <a:endParaRPr lang="zh-CN" b="0">
              <a:latin typeface="微软雅黑" panose="020B0503020204020204" charset="-122"/>
              <a:ea typeface="微软雅黑" panose="020B0503020204020204" charset="-122"/>
              <a:cs typeface="微软雅黑" panose="020B0503020204020204" charset="-122"/>
            </a:endParaRPr>
          </a:p>
          <a:p>
            <a:pPr indent="0"/>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1217930" y="2735580"/>
            <a:ext cx="144780" cy="144780"/>
          </a:xfrm>
          <a:prstGeom prst="rect">
            <a:avLst/>
          </a:prstGeom>
          <a:noFill/>
          <a:ln w="9525">
            <a:noFill/>
          </a:ln>
        </p:spPr>
      </p:pic>
      <p:sp>
        <p:nvSpPr>
          <p:cNvPr id="144" name="文本框 143"/>
          <p:cNvSpPr txBox="1"/>
          <p:nvPr/>
        </p:nvSpPr>
        <p:spPr>
          <a:xfrm>
            <a:off x="643255" y="3219450"/>
            <a:ext cx="5080000" cy="583565"/>
          </a:xfrm>
          <a:prstGeom prst="rect">
            <a:avLst/>
          </a:prstGeom>
          <a:noFill/>
          <a:ln w="9525">
            <a:noFill/>
          </a:ln>
        </p:spPr>
        <p:txBody>
          <a:bodyPr>
            <a:spAutoFit/>
          </a:bodyPr>
          <a:p>
            <a:pPr indent="0"/>
            <a:endParaRPr lang="en-US" sz="1200" b="0">
              <a:solidFill>
                <a:srgbClr val="ABD8DA"/>
              </a:solidFill>
              <a:latin typeface="NEU-F6" charset="0"/>
              <a:ea typeface="宋体" panose="02010600030101010101" pitchFamily="2" charset="-122"/>
              <a:cs typeface="Times New Roman" panose="02020603050405020304" charset="0"/>
            </a:endParaRPr>
          </a:p>
          <a:p>
            <a:pPr indent="0"/>
            <a:r>
              <a:rPr lang="en-US" sz="2000" b="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酸、碱溶液稀释</a:t>
            </a:r>
            <a:r>
              <a:rPr lang="en-US" sz="2000" b="0">
                <a:solidFill>
                  <a:schemeClr val="tx1"/>
                </a:solidFill>
                <a:latin typeface="微软雅黑" panose="020B0503020204020204" charset="-122"/>
                <a:ea typeface="微软雅黑" panose="020B0503020204020204" charset="-122"/>
                <a:cs typeface="微软雅黑" panose="020B0503020204020204" charset="-122"/>
              </a:rPr>
              <a:t>pH</a:t>
            </a:r>
            <a:r>
              <a:rPr lang="zh-CN" sz="2000" b="0">
                <a:solidFill>
                  <a:schemeClr val="tx1"/>
                </a:solidFill>
                <a:latin typeface="微软雅黑" panose="020B0503020204020204" charset="-122"/>
                <a:ea typeface="微软雅黑" panose="020B0503020204020204" charset="-122"/>
                <a:cs typeface="微软雅黑" panose="020B0503020204020204" charset="-122"/>
              </a:rPr>
              <a:t>的变化规律</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3"/>
            </p:custDataLst>
          </p:nvPr>
        </p:nvGraphicFramePr>
        <p:xfrm>
          <a:off x="3242310" y="3855720"/>
          <a:ext cx="6350635" cy="2343150"/>
        </p:xfrm>
        <a:graphic>
          <a:graphicData uri="http://schemas.openxmlformats.org/drawingml/2006/table">
            <a:tbl>
              <a:tblPr/>
              <a:tblGrid>
                <a:gridCol w="618490"/>
                <a:gridCol w="742315"/>
                <a:gridCol w="1732280"/>
                <a:gridCol w="3257550"/>
              </a:tblGrid>
              <a:tr h="468630">
                <a:tc>
                  <a:txBody>
                    <a:bodyPr/>
                    <a:p>
                      <a:pPr indent="0" algn="ctr">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原pH</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稀释10</a:t>
                      </a:r>
                      <a:r>
                        <a:rPr lang="en-US" sz="2000" b="0" i="1" baseline="3000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倍后</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注意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68630">
                <a:tc>
                  <a:txBody>
                    <a:bodyPr/>
                    <a:p>
                      <a:pPr indent="0" algn="ctr">
                        <a:buNone/>
                      </a:pPr>
                      <a:r>
                        <a:rPr lang="en-US" sz="2000" b="0">
                          <a:latin typeface="微软雅黑" panose="020B0503020204020204" charset="-122"/>
                          <a:ea typeface="微软雅黑" panose="020B0503020204020204" charset="-122"/>
                          <a:cs typeface="Calibri" panose="020F0502020204030204" charset="0"/>
                        </a:rPr>
                        <a:t>强酸</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a</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pH=</a:t>
                      </a:r>
                      <a:r>
                        <a:rPr lang="en-US" sz="2000" b="0" i="1">
                          <a:latin typeface="微软雅黑" panose="020B0503020204020204" charset="-122"/>
                          <a:ea typeface="微软雅黑" panose="020B0503020204020204" charset="-122"/>
                          <a:cs typeface="NEU-BZ" charset="0"/>
                        </a:rPr>
                        <a:t>a</a:t>
                      </a:r>
                      <a:r>
                        <a:rPr lang="en-US" sz="2000" b="0">
                          <a:latin typeface="微软雅黑" panose="020B0503020204020204" charset="-122"/>
                          <a:ea typeface="微软雅黑" panose="020B0503020204020204" charset="-122"/>
                          <a:cs typeface="NEU-BZ" charset="0"/>
                        </a:rPr>
                        <a:t>+</a:t>
                      </a:r>
                      <a:r>
                        <a:rPr lang="en-US" sz="2000" b="0" i="1">
                          <a:latin typeface="微软雅黑" panose="020B0503020204020204" charset="-122"/>
                          <a:ea typeface="微软雅黑" panose="020B0503020204020204" charset="-122"/>
                          <a:cs typeface="NEU-BZ" charset="0"/>
                        </a:rPr>
                        <a:t>n</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rowSpan="4">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①</a:t>
                      </a:r>
                      <a:r>
                        <a:rPr lang="en-US" sz="2000" b="0" i="1">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&lt;7</a:t>
                      </a:r>
                      <a:r>
                        <a:rPr lang="en-US" sz="2000" b="0">
                          <a:latin typeface="微软雅黑" panose="020B0503020204020204" charset="-122"/>
                          <a:ea typeface="微软雅黑" panose="020B0503020204020204" charset="-122"/>
                          <a:cs typeface="微软雅黑" panose="020B0503020204020204" charset="-122"/>
                        </a:rPr>
                        <a:t>,即酸性溶液不可能稀释成碱性</a:t>
                      </a:r>
                      <a:r>
                        <a:rPr lang="en-US" sz="2000" b="0">
                          <a:latin typeface="微软雅黑" panose="020B0503020204020204" charset="-122"/>
                          <a:ea typeface="微软雅黑" panose="020B0503020204020204" charset="-122"/>
                          <a:cs typeface="微软雅黑" panose="020B0503020204020204" charset="-122"/>
                        </a:rPr>
                        <a:t>;②</a:t>
                      </a:r>
                      <a:r>
                        <a:rPr lang="en-US" sz="2000" b="0" i="1">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&gt;7,</a:t>
                      </a:r>
                      <a:r>
                        <a:rPr lang="en-US" sz="2000" b="0">
                          <a:latin typeface="微软雅黑" panose="020B0503020204020204" charset="-122"/>
                          <a:ea typeface="微软雅黑" panose="020B0503020204020204" charset="-122"/>
                          <a:cs typeface="微软雅黑" panose="020B0503020204020204" charset="-122"/>
                        </a:rPr>
                        <a:t>即碱性溶液不可能稀释成酸性;</a:t>
                      </a:r>
                      <a:r>
                        <a:rPr lang="en-US" sz="2000" b="0">
                          <a:latin typeface="微软雅黑" panose="020B0503020204020204" charset="-122"/>
                          <a:ea typeface="微软雅黑" panose="020B0503020204020204" charset="-122"/>
                          <a:cs typeface="微软雅黑" panose="020B0503020204020204" charset="-122"/>
                        </a:rPr>
                        <a:t>③无限稀释可看作中性</a:t>
                      </a:r>
                      <a:endParaRPr lang="en-US" altLang="en-US" sz="2000" b="0">
                        <a:latin typeface="微软雅黑" panose="020B0503020204020204" charset="-122"/>
                        <a:ea typeface="微软雅黑" panose="020B0503020204020204" charset="-122"/>
                        <a:cs typeface="微软雅黑" panose="020B0503020204020204" charset="-122"/>
                      </a:endParaRPr>
                    </a:p>
                  </a:txBody>
                  <a:tcPr marL="17145" marR="17145"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468630">
                <a:tc>
                  <a:txBody>
                    <a:bodyPr/>
                    <a:p>
                      <a:pPr indent="0" algn="ctr">
                        <a:buNone/>
                      </a:pPr>
                      <a:r>
                        <a:rPr lang="en-US" sz="2000" b="0">
                          <a:latin typeface="微软雅黑" panose="020B0503020204020204" charset="-122"/>
                          <a:ea typeface="微软雅黑" panose="020B0503020204020204" charset="-122"/>
                          <a:cs typeface="Calibri" panose="020F0502020204030204" charset="0"/>
                        </a:rPr>
                        <a:t>强碱</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b</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pH=</a:t>
                      </a:r>
                      <a:r>
                        <a:rPr lang="en-US" sz="2000" b="0" i="1">
                          <a:latin typeface="微软雅黑" panose="020B0503020204020204" charset="-122"/>
                          <a:ea typeface="微软雅黑" panose="020B0503020204020204" charset="-122"/>
                          <a:cs typeface="NEU-BZ" charset="0"/>
                        </a:rPr>
                        <a:t>b</a:t>
                      </a:r>
                      <a:r>
                        <a:rPr lang="en-US" sz="2000" b="0">
                          <a:latin typeface="微软雅黑" panose="020B0503020204020204" charset="-122"/>
                          <a:ea typeface="微软雅黑" panose="020B0503020204020204" charset="-122"/>
                          <a:cs typeface="NEU-BZ" charset="0"/>
                        </a:rPr>
                        <a:t>-</a:t>
                      </a:r>
                      <a:r>
                        <a:rPr lang="en-US" sz="2000" b="0" i="1">
                          <a:latin typeface="微软雅黑" panose="020B0503020204020204" charset="-122"/>
                          <a:ea typeface="微软雅黑" panose="020B0503020204020204" charset="-122"/>
                          <a:cs typeface="NEU-BZ" charset="0"/>
                        </a:rPr>
                        <a:t>n</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a:lnL w="12700">
                      <a:solidFill>
                        <a:schemeClr val="tx1"/>
                      </a:solidFill>
                      <a:prstDash val="solid"/>
                    </a:lnL>
                    <a:lnR w="12700">
                      <a:solidFill>
                        <a:schemeClr val="tx1"/>
                      </a:solidFill>
                      <a:prstDash val="solid"/>
                    </a:lnR>
                  </a:tcPr>
                </a:tc>
              </a:tr>
              <a:tr h="468630">
                <a:tc>
                  <a:txBody>
                    <a:bodyPr/>
                    <a:p>
                      <a:pPr indent="0" algn="ctr">
                        <a:buNone/>
                      </a:pPr>
                      <a:r>
                        <a:rPr lang="en-US" sz="2000" b="0">
                          <a:latin typeface="微软雅黑" panose="020B0503020204020204" charset="-122"/>
                          <a:ea typeface="微软雅黑" panose="020B0503020204020204" charset="-122"/>
                          <a:cs typeface="Calibri" panose="020F0502020204030204" charset="0"/>
                        </a:rPr>
                        <a:t>弱酸</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a</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a</a:t>
                      </a:r>
                      <a:r>
                        <a:rPr lang="en-US" sz="2000" b="0">
                          <a:latin typeface="微软雅黑" panose="020B0503020204020204" charset="-122"/>
                          <a:ea typeface="微软雅黑" panose="020B0503020204020204" charset="-122"/>
                          <a:cs typeface="NEU-BZ" charset="0"/>
                        </a:rPr>
                        <a:t>&lt;pH&lt;</a:t>
                      </a:r>
                      <a:r>
                        <a:rPr lang="en-US" sz="2000" b="0" i="1">
                          <a:latin typeface="微软雅黑" panose="020B0503020204020204" charset="-122"/>
                          <a:ea typeface="微软雅黑" panose="020B0503020204020204" charset="-122"/>
                          <a:cs typeface="NEU-BZ" charset="0"/>
                        </a:rPr>
                        <a:t>a</a:t>
                      </a:r>
                      <a:r>
                        <a:rPr lang="en-US" sz="2000" b="0">
                          <a:latin typeface="微软雅黑" panose="020B0503020204020204" charset="-122"/>
                          <a:ea typeface="微软雅黑" panose="020B0503020204020204" charset="-122"/>
                          <a:cs typeface="NEU-BZ" charset="0"/>
                        </a:rPr>
                        <a:t>+</a:t>
                      </a:r>
                      <a:r>
                        <a:rPr lang="en-US" sz="2000" b="0" i="1">
                          <a:latin typeface="微软雅黑" panose="020B0503020204020204" charset="-122"/>
                          <a:ea typeface="微软雅黑" panose="020B0503020204020204" charset="-122"/>
                          <a:cs typeface="NEU-BZ" charset="0"/>
                        </a:rPr>
                        <a:t>n</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a:lnL w="12700">
                      <a:solidFill>
                        <a:schemeClr val="tx1"/>
                      </a:solidFill>
                      <a:prstDash val="solid"/>
                    </a:lnL>
                    <a:lnR w="12700">
                      <a:solidFill>
                        <a:schemeClr val="tx1"/>
                      </a:solidFill>
                      <a:prstDash val="solid"/>
                    </a:lnR>
                  </a:tcPr>
                </a:tc>
              </a:tr>
              <a:tr h="468630">
                <a:tc>
                  <a:txBody>
                    <a:bodyPr/>
                    <a:p>
                      <a:pPr indent="0" algn="ctr">
                        <a:buNone/>
                      </a:pPr>
                      <a:r>
                        <a:rPr lang="en-US" sz="2000" b="0">
                          <a:latin typeface="微软雅黑" panose="020B0503020204020204" charset="-122"/>
                          <a:ea typeface="微软雅黑" panose="020B0503020204020204" charset="-122"/>
                          <a:cs typeface="Calibri" panose="020F0502020204030204" charset="0"/>
                        </a:rPr>
                        <a:t>弱碱</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b</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b</a:t>
                      </a:r>
                      <a:r>
                        <a:rPr lang="en-US" sz="2000" b="0">
                          <a:latin typeface="微软雅黑" panose="020B0503020204020204" charset="-122"/>
                          <a:ea typeface="微软雅黑" panose="020B0503020204020204" charset="-122"/>
                          <a:cs typeface="NEU-BZ" charset="0"/>
                        </a:rPr>
                        <a:t>-</a:t>
                      </a:r>
                      <a:r>
                        <a:rPr lang="en-US" sz="2000" b="0" i="1">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&lt;pH&lt;</a:t>
                      </a:r>
                      <a:r>
                        <a:rPr lang="en-US" sz="2000" b="0" i="1">
                          <a:latin typeface="微软雅黑" panose="020B0503020204020204" charset="-122"/>
                          <a:ea typeface="微软雅黑" panose="020B0503020204020204" charset="-122"/>
                          <a:cs typeface="NEU-BZ" charset="0"/>
                        </a:rPr>
                        <a:t>b</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a:lnL w="12700">
                      <a:solidFill>
                        <a:schemeClr val="tx1"/>
                      </a:solidFill>
                      <a:prstDash val="solid"/>
                    </a:lnL>
                    <a:lnR w="12700">
                      <a:solidFill>
                        <a:schemeClr val="tx1"/>
                      </a:solidFill>
                      <a:prstDash val="solid"/>
                    </a:lnR>
                    <a:lnB w="12700">
                      <a:solidFill>
                        <a:schemeClr val="tx1"/>
                      </a:solidFill>
                      <a:prstDash val="solid"/>
                    </a:lnB>
                  </a:tcPr>
                </a:tc>
              </a:tr>
            </a:tbl>
          </a:graphicData>
        </a:graphic>
      </p:graphicFrame>
      <p:sp>
        <p:nvSpPr>
          <p:cNvPr id="7" name="文本框 6"/>
          <p:cNvSpPr txBox="1"/>
          <p:nvPr/>
        </p:nvSpPr>
        <p:spPr>
          <a:xfrm>
            <a:off x="643255" y="2961640"/>
            <a:ext cx="9738360" cy="368300"/>
          </a:xfrm>
          <a:prstGeom prst="rect">
            <a:avLst/>
          </a:prstGeom>
          <a:noFill/>
        </p:spPr>
        <p:txBody>
          <a:bodyPr wrap="square" rtlCol="0" anchor="t">
            <a:spAutoFit/>
          </a:bodyPr>
          <a:p>
            <a:pPr indent="0"/>
            <a:r>
              <a:rPr lang="zh-CN">
                <a:latin typeface="微软雅黑" panose="020B0503020204020204" charset="-122"/>
                <a:ea typeface="微软雅黑" panose="020B0503020204020204" charset="-122"/>
                <a:cs typeface="微软雅黑" panose="020B0503020204020204" charset="-122"/>
                <a:sym typeface="+mn-ea"/>
              </a:rPr>
              <a:t>得到</a:t>
            </a:r>
            <a:r>
              <a:rPr lang="en-US">
                <a:latin typeface="微软雅黑" panose="020B0503020204020204" charset="-122"/>
                <a:ea typeface="微软雅黑" panose="020B0503020204020204" charset="-122"/>
                <a:cs typeface="微软雅黑" panose="020B0503020204020204" charset="-122"/>
                <a:sym typeface="+mn-ea"/>
              </a:rPr>
              <a:t>pH</a:t>
            </a:r>
            <a:r>
              <a:rPr lang="zh-CN">
                <a:latin typeface="微软雅黑" panose="020B0503020204020204" charset="-122"/>
                <a:ea typeface="微软雅黑" panose="020B0503020204020204" charset="-122"/>
                <a:cs typeface="微软雅黑" panose="020B0503020204020204" charset="-122"/>
                <a:sym typeface="+mn-ea"/>
              </a:rPr>
              <a:t>。而对于弱碱溶液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需先利用</a:t>
            </a:r>
            <a:r>
              <a:rPr lang="en-US" i="1">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算出</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(OH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再通过</a:t>
            </a:r>
            <a:r>
              <a:rPr lang="en-US" i="1">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w</a:t>
            </a:r>
            <a:r>
              <a:rPr lang="zh-CN">
                <a:latin typeface="微软雅黑" panose="020B0503020204020204" charset="-122"/>
                <a:ea typeface="微软雅黑" panose="020B0503020204020204" charset="-122"/>
                <a:cs typeface="微软雅黑" panose="020B0503020204020204" charset="-122"/>
                <a:sym typeface="+mn-ea"/>
              </a:rPr>
              <a:t>算出</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继而得到</a:t>
            </a:r>
            <a:r>
              <a:rPr lang="en-US">
                <a:latin typeface="微软雅黑" panose="020B0503020204020204" charset="-122"/>
                <a:ea typeface="微软雅黑" panose="020B0503020204020204" charset="-122"/>
                <a:cs typeface="微软雅黑" panose="020B0503020204020204" charset="-122"/>
                <a:sym typeface="+mn-ea"/>
              </a:rPr>
              <a:t>pH</a:t>
            </a:r>
            <a:r>
              <a:rPr lang="zh-CN">
                <a:latin typeface="微软雅黑" panose="020B0503020204020204" charset="-122"/>
                <a:ea typeface="微软雅黑" panose="020B0503020204020204" charset="-122"/>
                <a:cs typeface="微软雅黑" panose="020B0503020204020204" charset="-122"/>
                <a:sym typeface="+mn-ea"/>
              </a:rPr>
              <a:t>。</a:t>
            </a:r>
            <a:endParaRPr lang="zh-CN" altLang="en-US">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P179</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4" name="文本框 143"/>
          <p:cNvSpPr txBox="1"/>
          <p:nvPr/>
        </p:nvSpPr>
        <p:spPr>
          <a:xfrm>
            <a:off x="664210" y="958850"/>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3</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64210" y="1536065"/>
            <a:ext cx="1096581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浙江</a:t>
            </a:r>
            <a:r>
              <a:rPr lang="en-US" sz="2000" b="0">
                <a:latin typeface="微软雅黑" panose="020B0503020204020204" charset="-122"/>
                <a:ea typeface="微软雅黑" panose="020B0503020204020204" charset="-122"/>
                <a:cs typeface="微软雅黑" panose="020B0503020204020204" charset="-122"/>
              </a:rPr>
              <a:t>2020</a:t>
            </a:r>
            <a:r>
              <a:rPr lang="zh-CN" sz="2000" b="0">
                <a:latin typeface="微软雅黑" panose="020B0503020204020204" charset="-122"/>
                <a:ea typeface="微软雅黑" panose="020B0503020204020204" charset="-122"/>
                <a:cs typeface="微软雅黑" panose="020B0503020204020204" charset="-122"/>
              </a:rPr>
              <a:t>年</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月</a:t>
            </a:r>
            <a:r>
              <a:rPr lang="en-US" sz="2000" b="0">
                <a:latin typeface="微软雅黑" panose="020B0503020204020204" charset="-122"/>
                <a:ea typeface="微软雅黑" panose="020B0503020204020204" charset="-122"/>
                <a:cs typeface="微软雅黑" panose="020B0503020204020204" charset="-122"/>
              </a:rPr>
              <a:t>·23,2</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室温下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向</a:t>
            </a:r>
            <a:r>
              <a:rPr lang="en-US" sz="2000" b="0">
                <a:latin typeface="微软雅黑" panose="020B0503020204020204" charset="-122"/>
                <a:ea typeface="微软雅黑" panose="020B0503020204020204" charset="-122"/>
                <a:cs typeface="微软雅黑" panose="020B0503020204020204" charset="-122"/>
              </a:rPr>
              <a:t>20.00 mL 0.100 0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盐酸中滴加</a:t>
            </a:r>
            <a:r>
              <a:rPr lang="en-US" sz="2000" b="0">
                <a:latin typeface="微软雅黑" panose="020B0503020204020204" charset="-122"/>
                <a:ea typeface="微软雅黑" panose="020B0503020204020204" charset="-122"/>
                <a:cs typeface="微软雅黑" panose="020B0503020204020204" charset="-122"/>
              </a:rPr>
              <a:t>0.100 0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NaOH</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随加入</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溶液体积的变化如图。已知</a:t>
            </a:r>
            <a:r>
              <a:rPr lang="en-US" sz="2000" b="0">
                <a:latin typeface="微软雅黑" panose="020B0503020204020204" charset="-122"/>
                <a:ea typeface="微软雅黑" panose="020B0503020204020204" charset="-122"/>
                <a:cs typeface="微软雅黑" panose="020B0503020204020204" charset="-122"/>
              </a:rPr>
              <a:t>lg 5=0.7</a:t>
            </a:r>
            <a:r>
              <a:rPr lang="zh-CN" sz="2000" b="0">
                <a:latin typeface="微软雅黑" panose="020B0503020204020204" charset="-122"/>
                <a:ea typeface="微软雅黑" panose="020B0503020204020204" charset="-122"/>
                <a:cs typeface="微软雅黑" panose="020B0503020204020204" charset="-122"/>
              </a:rPr>
              <a:t>。下列说法不正确的是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23" name="image111.jpeg"/>
          <p:cNvPicPr>
            <a:picLocks noChangeAspect="1"/>
          </p:cNvPicPr>
          <p:nvPr>
            <p:custDataLst>
              <p:tags r:id="rId1"/>
            </p:custDataLst>
          </p:nvPr>
        </p:nvPicPr>
        <p:blipFill>
          <a:blip r:embed="rId2"/>
          <a:stretch>
            <a:fillRect/>
          </a:stretch>
        </p:blipFill>
        <p:spPr>
          <a:xfrm>
            <a:off x="8309610" y="3025140"/>
            <a:ext cx="3181985" cy="1972945"/>
          </a:xfrm>
          <a:prstGeom prst="rect">
            <a:avLst/>
          </a:prstGeom>
        </p:spPr>
      </p:pic>
      <p:sp>
        <p:nvSpPr>
          <p:cNvPr id="4" name="文本框 3"/>
          <p:cNvSpPr txBox="1"/>
          <p:nvPr/>
        </p:nvSpPr>
        <p:spPr>
          <a:xfrm>
            <a:off x="664210" y="3025140"/>
            <a:ext cx="7407910" cy="185801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A.NaOH</a:t>
            </a:r>
            <a:r>
              <a:rPr lang="zh-CN" sz="2000" b="0">
                <a:latin typeface="微软雅黑" panose="020B0503020204020204" charset="-122"/>
                <a:ea typeface="微软雅黑" panose="020B0503020204020204" charset="-122"/>
                <a:cs typeface="微软雅黑" panose="020B0503020204020204" charset="-122"/>
              </a:rPr>
              <a:t>与盐酸恰好完全反应时</a:t>
            </a:r>
            <a:r>
              <a:rPr lang="en-US" sz="2000" b="0">
                <a:latin typeface="微软雅黑" panose="020B0503020204020204" charset="-122"/>
                <a:ea typeface="微软雅黑" panose="020B0503020204020204" charset="-122"/>
                <a:cs typeface="微软雅黑" panose="020B0503020204020204" charset="-122"/>
              </a:rPr>
              <a:t>,pH=7B.</a:t>
            </a:r>
            <a:r>
              <a:rPr lang="zh-CN" sz="2000" b="0">
                <a:latin typeface="微软雅黑" panose="020B0503020204020204" charset="-122"/>
                <a:ea typeface="微软雅黑" panose="020B0503020204020204" charset="-122"/>
                <a:cs typeface="微软雅黑" panose="020B0503020204020204" charset="-122"/>
              </a:rPr>
              <a:t>选择变色范围在</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突变范围内的指示剂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可减小实验误差</a:t>
            </a:r>
            <a:r>
              <a:rPr lang="en-US" sz="2000" b="0">
                <a:latin typeface="微软雅黑" panose="020B0503020204020204" charset="-122"/>
                <a:ea typeface="微软雅黑" panose="020B0503020204020204" charset="-122"/>
                <a:cs typeface="微软雅黑" panose="020B0503020204020204" charset="-122"/>
              </a:rPr>
              <a:t>C.</a:t>
            </a:r>
            <a:r>
              <a:rPr lang="zh-CN" sz="2000" b="0">
                <a:latin typeface="微软雅黑" panose="020B0503020204020204" charset="-122"/>
                <a:ea typeface="微软雅黑" panose="020B0503020204020204" charset="-122"/>
                <a:cs typeface="微软雅黑" panose="020B0503020204020204" charset="-122"/>
              </a:rPr>
              <a:t>选择甲基红指示反应终点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误差比用甲基橙大</a:t>
            </a:r>
            <a:r>
              <a:rPr lang="en-US" sz="2000" b="0">
                <a:latin typeface="微软雅黑" panose="020B0503020204020204" charset="-122"/>
                <a:ea typeface="微软雅黑" panose="020B0503020204020204" charset="-122"/>
                <a:cs typeface="微软雅黑" panose="020B0503020204020204" charset="-122"/>
              </a:rPr>
              <a:t>D.</a:t>
            </a:r>
            <a:r>
              <a:rPr lang="en-US" sz="2000" b="0" i="1">
                <a:latin typeface="微软雅黑" panose="020B0503020204020204" charset="-122"/>
                <a:ea typeface="微软雅黑" panose="020B0503020204020204" charset="-122"/>
                <a:cs typeface="微软雅黑" panose="020B0503020204020204" charset="-122"/>
              </a:rPr>
              <a:t>V</a:t>
            </a:r>
            <a:r>
              <a:rPr lang="en-US" sz="2000" b="0">
                <a:latin typeface="微软雅黑" panose="020B0503020204020204" charset="-122"/>
                <a:ea typeface="微软雅黑" panose="020B0503020204020204" charset="-122"/>
                <a:cs typeface="微软雅黑" panose="020B0503020204020204" charset="-122"/>
              </a:rPr>
              <a:t>(NaOH)=30.00 mL</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,pH=12.3(</a:t>
            </a:r>
            <a:r>
              <a:rPr lang="zh-CN" sz="2000" b="0">
                <a:latin typeface="微软雅黑" panose="020B0503020204020204" charset="-122"/>
                <a:ea typeface="微软雅黑" panose="020B0503020204020204" charset="-122"/>
                <a:cs typeface="微软雅黑" panose="020B0503020204020204" charset="-122"/>
              </a:rPr>
              <a:t>忽略混合引起的体积变化</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938510" y="2152015"/>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C</a:t>
            </a:r>
            <a:endParaRPr lang="en-US" altLang="zh-CN"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p:bldP spid="5"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4" name="文本框 143"/>
          <p:cNvSpPr txBox="1"/>
          <p:nvPr/>
        </p:nvSpPr>
        <p:spPr>
          <a:xfrm>
            <a:off x="664210" y="958850"/>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3</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91185" y="1536065"/>
            <a:ext cx="11140440" cy="147637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与盐酸恰好完全反应时溶液中的溶质为</a:t>
            </a:r>
            <a:r>
              <a:rPr lang="en-US" sz="2000" b="0">
                <a:latin typeface="微软雅黑" panose="020B0503020204020204" charset="-122"/>
                <a:ea typeface="微软雅黑" panose="020B0503020204020204" charset="-122"/>
                <a:cs typeface="微软雅黑" panose="020B0503020204020204" charset="-122"/>
              </a:rPr>
              <a:t>NaCl,</a:t>
            </a:r>
            <a:r>
              <a:rPr lang="zh-CN" sz="2000" b="0">
                <a:latin typeface="微软雅黑" panose="020B0503020204020204" charset="-122"/>
                <a:ea typeface="微软雅黑" panose="020B0503020204020204" charset="-122"/>
                <a:cs typeface="微软雅黑" panose="020B0503020204020204" charset="-122"/>
              </a:rPr>
              <a:t>溶液呈中性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室温下</a:t>
            </a:r>
            <a:r>
              <a:rPr lang="en-US" sz="2000" b="0">
                <a:latin typeface="微软雅黑" panose="020B0503020204020204" charset="-122"/>
                <a:ea typeface="微软雅黑" panose="020B0503020204020204" charset="-122"/>
                <a:cs typeface="微软雅黑" panose="020B0503020204020204" charset="-122"/>
              </a:rPr>
              <a:t>pH=7,</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选择变色范围在</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突变范围内的指示剂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可减小实验误差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甲基橙的变色范围在</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突变范围外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误差</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1"/>
          <a:stretch>
            <a:fillRect/>
          </a:stretch>
        </p:blipFill>
        <p:spPr>
          <a:xfrm>
            <a:off x="2005965" y="3012440"/>
            <a:ext cx="1017905" cy="408940"/>
          </a:xfrm>
          <a:prstGeom prst="rect">
            <a:avLst/>
          </a:prstGeom>
          <a:noFill/>
          <a:ln w="9525">
            <a:noFill/>
          </a:ln>
        </p:spPr>
      </p:pic>
      <p:sp>
        <p:nvSpPr>
          <p:cNvPr id="145" name="文本框 144"/>
          <p:cNvSpPr txBox="1"/>
          <p:nvPr/>
        </p:nvSpPr>
        <p:spPr>
          <a:xfrm>
            <a:off x="3118485" y="2981643"/>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=0.02</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2"/>
          <a:stretch>
            <a:fillRect/>
          </a:stretch>
        </p:blipFill>
        <p:spPr>
          <a:xfrm>
            <a:off x="10420985" y="2884170"/>
            <a:ext cx="462915" cy="537210"/>
          </a:xfrm>
          <a:prstGeom prst="rect">
            <a:avLst/>
          </a:prstGeom>
          <a:noFill/>
          <a:ln w="9525">
            <a:noFill/>
          </a:ln>
        </p:spPr>
      </p:pic>
      <p:sp>
        <p:nvSpPr>
          <p:cNvPr id="146" name="文本框 145"/>
          <p:cNvSpPr txBox="1"/>
          <p:nvPr/>
        </p:nvSpPr>
        <p:spPr>
          <a:xfrm>
            <a:off x="664210" y="3479165"/>
            <a:ext cx="614934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=5×10</a:t>
            </a:r>
            <a:r>
              <a:rPr lang="en-US" sz="2000" b="0" baseline="30000">
                <a:latin typeface="微软雅黑" panose="020B0503020204020204" charset="-122"/>
                <a:ea typeface="微软雅黑" panose="020B0503020204020204" charset="-122"/>
                <a:cs typeface="微软雅黑" panose="020B0503020204020204" charset="-122"/>
              </a:rPr>
              <a:t>-13</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pH=-lg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=13-lg </a:t>
            </a:r>
            <a:r>
              <a:rPr lang="en-US" sz="2000" b="0">
                <a:latin typeface="微软雅黑" panose="020B0503020204020204" charset="-122"/>
                <a:ea typeface="微软雅黑" panose="020B0503020204020204" charset="-122"/>
                <a:cs typeface="微软雅黑" panose="020B0503020204020204" charset="-122"/>
              </a:rPr>
              <a:t>5</a:t>
            </a:r>
            <a:endParaRPr lang="en-US" altLang="en-US" b="0">
              <a:latin typeface="NEU-BZ" charset="0"/>
              <a:ea typeface="宋体" panose="02010600030101010101" pitchFamily="2" charset="-122"/>
              <a:cs typeface="Times New Roman" panose="02020603050405020304" charset="0"/>
            </a:endParaRPr>
          </a:p>
        </p:txBody>
      </p:sp>
      <p:sp>
        <p:nvSpPr>
          <p:cNvPr id="9" name="文本框 8"/>
          <p:cNvSpPr txBox="1"/>
          <p:nvPr/>
        </p:nvSpPr>
        <p:spPr>
          <a:xfrm>
            <a:off x="1471295" y="2583180"/>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比用甲基红更大</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故</a:t>
            </a:r>
            <a:r>
              <a:rPr lang="en-US" sz="2000">
                <a:latin typeface="微软雅黑" panose="020B0503020204020204" charset="-122"/>
                <a:ea typeface="微软雅黑" panose="020B0503020204020204" charset="-122"/>
                <a:cs typeface="微软雅黑" panose="020B0503020204020204" charset="-122"/>
                <a:sym typeface="+mn-ea"/>
              </a:rPr>
              <a:t>C</a:t>
            </a:r>
            <a:r>
              <a:rPr lang="zh-CN" sz="2000">
                <a:latin typeface="微软雅黑" panose="020B0503020204020204" charset="-122"/>
                <a:ea typeface="微软雅黑" panose="020B0503020204020204" charset="-122"/>
                <a:cs typeface="微软雅黑" panose="020B0503020204020204" charset="-122"/>
                <a:sym typeface="+mn-ea"/>
              </a:rPr>
              <a:t>错误</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4377055" y="2583180"/>
            <a:ext cx="8248650" cy="398780"/>
          </a:xfrm>
          <a:prstGeom prst="rect">
            <a:avLst/>
          </a:prstGeom>
          <a:noFill/>
        </p:spPr>
        <p:txBody>
          <a:bodyPr wrap="square" rtlCol="0" anchor="t">
            <a:spAutoFit/>
          </a:bodyPr>
          <a:p>
            <a:pPr indent="0"/>
            <a:r>
              <a:rPr lang="en-US" sz="2000" i="1">
                <a:latin typeface="微软雅黑" panose="020B0503020204020204" charset="-122"/>
                <a:ea typeface="微软雅黑" panose="020B0503020204020204" charset="-122"/>
                <a:cs typeface="微软雅黑" panose="020B0503020204020204" charset="-122"/>
                <a:sym typeface="+mn-ea"/>
              </a:rPr>
              <a:t>V</a:t>
            </a:r>
            <a:r>
              <a:rPr lang="en-US" sz="2000">
                <a:latin typeface="微软雅黑" panose="020B0503020204020204" charset="-122"/>
                <a:ea typeface="微软雅黑" panose="020B0503020204020204" charset="-122"/>
                <a:cs typeface="微软雅黑" panose="020B0503020204020204" charset="-122"/>
                <a:sym typeface="+mn-ea"/>
              </a:rPr>
              <a:t>(NaOH)=30.00 mL</a:t>
            </a:r>
            <a:r>
              <a:rPr lang="zh-CN" sz="2000">
                <a:latin typeface="微软雅黑" panose="020B0503020204020204" charset="-122"/>
                <a:ea typeface="微软雅黑" panose="020B0503020204020204" charset="-122"/>
                <a:cs typeface="微软雅黑" panose="020B0503020204020204" charset="-122"/>
                <a:sym typeface="+mn-ea"/>
              </a:rPr>
              <a:t>时</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溶液中的溶质为氯化钠和氢氧化钠</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且</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4788535" y="2964815"/>
            <a:ext cx="5632450" cy="398780"/>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微软雅黑" panose="020B0503020204020204" charset="-122"/>
                <a:sym typeface="+mn-ea"/>
              </a:rPr>
              <a:t>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即溶液中</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(OH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)=0.02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则</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5453380" y="3479165"/>
            <a:ext cx="6096000" cy="675640"/>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微软雅黑" panose="020B0503020204020204" charset="-122"/>
                <a:sym typeface="+mn-ea"/>
              </a:rPr>
              <a:t>=12.3,</a:t>
            </a:r>
            <a:r>
              <a:rPr lang="zh-CN" sz="2000">
                <a:latin typeface="微软雅黑" panose="020B0503020204020204" charset="-122"/>
                <a:ea typeface="微软雅黑" panose="020B0503020204020204" charset="-122"/>
                <a:cs typeface="微软雅黑" panose="020B0503020204020204" charset="-122"/>
                <a:sym typeface="+mn-ea"/>
              </a:rPr>
              <a:t>故</a:t>
            </a:r>
            <a:r>
              <a:rPr lang="en-US" sz="2000">
                <a:latin typeface="微软雅黑" panose="020B0503020204020204" charset="-122"/>
                <a:ea typeface="微软雅黑" panose="020B0503020204020204" charset="-122"/>
                <a:cs typeface="微软雅黑" panose="020B0503020204020204" charset="-122"/>
                <a:sym typeface="+mn-ea"/>
              </a:rPr>
              <a:t>D</a:t>
            </a:r>
            <a:r>
              <a:rPr lang="zh-CN" sz="2000">
                <a:latin typeface="微软雅黑" panose="020B0503020204020204" charset="-122"/>
                <a:ea typeface="微软雅黑" panose="020B0503020204020204" charset="-122"/>
                <a:cs typeface="微软雅黑" panose="020B0503020204020204" charset="-122"/>
                <a:sym typeface="+mn-ea"/>
              </a:rPr>
              <a:t>正确。</a:t>
            </a:r>
            <a:endParaRPr lang="zh-CN">
              <a:cs typeface="方正准圆_GBK" charset="0"/>
              <a:sym typeface="+mn-ea"/>
            </a:endParaRPr>
          </a:p>
          <a:p>
            <a:endParaRPr lang="en-US" altLang="en-US">
              <a:latin typeface="NEU-BZ" charset="0"/>
              <a:ea typeface="宋体" panose="02010600030101010101" pitchFamily="2" charset="-122"/>
              <a:cs typeface="Times New Roman" panose="02020603050405020304" charset="0"/>
              <a:sym typeface="+mn-ea"/>
            </a:endParaRPr>
          </a:p>
        </p:txBody>
      </p:sp>
      <p:sp>
        <p:nvSpPr>
          <p:cNvPr id="13" name="文本框 12"/>
          <p:cNvSpPr txBox="1"/>
          <p:nvPr/>
        </p:nvSpPr>
        <p:spPr>
          <a:xfrm>
            <a:off x="542925" y="3012440"/>
            <a:ext cx="6096000" cy="398780"/>
          </a:xfrm>
          <a:prstGeom prst="rect">
            <a:avLst/>
          </a:prstGeom>
          <a:noFill/>
        </p:spPr>
        <p:txBody>
          <a:bodyPr wrap="square" rtlCol="0" anchor="t">
            <a:spAutoFit/>
          </a:bodyPr>
          <a:p>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(NaOH)=</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endParaRPr lang="zh-CN" altLang="en-US"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17994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酸碱中和滴定及其综合应用</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5000" y="3497580"/>
            <a:ext cx="1409065" cy="521970"/>
          </a:xfrm>
          <a:prstGeom prst="rect">
            <a:avLst/>
          </a:prstGeom>
          <a:noFill/>
        </p:spPr>
        <p:txBody>
          <a:bodyPr wrap="square" rtlCol="0">
            <a:spAutoFit/>
          </a:bodyPr>
          <a:p>
            <a:r>
              <a:rPr lang="zh-CN" altLang="en-US" sz="2800">
                <a:solidFill>
                  <a:schemeClr val="bg1"/>
                </a:solidFill>
                <a:latin typeface="微软雅黑" panose="020B0503020204020204" charset="-122"/>
                <a:ea typeface="微软雅黑" panose="020B0503020204020204" charset="-122"/>
                <a:cs typeface="微软雅黑" panose="020B0503020204020204" charset="-122"/>
              </a:rPr>
              <a:t>考点</a:t>
            </a:r>
            <a:r>
              <a:rPr lang="en-US" altLang="zh-CN" sz="2800">
                <a:solidFill>
                  <a:schemeClr val="bg1"/>
                </a:solidFill>
                <a:latin typeface="微软雅黑" panose="020B0503020204020204" charset="-122"/>
                <a:ea typeface="微软雅黑" panose="020B0503020204020204" charset="-122"/>
                <a:cs typeface="微软雅黑" panose="020B0503020204020204" charset="-122"/>
              </a:rPr>
              <a:t>44</a:t>
            </a:r>
            <a:endParaRPr lang="en-US" altLang="zh-CN"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146" name="文本框 145"/>
          <p:cNvSpPr txBox="1"/>
          <p:nvPr/>
        </p:nvSpPr>
        <p:spPr>
          <a:xfrm>
            <a:off x="635000" y="807085"/>
            <a:ext cx="1092136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酸碱中和滴定原理利用中和反应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用已知浓度的酸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来测定未知浓度的碱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的实验方法称为酸碱中和滴定。</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563245" y="1821815"/>
            <a:ext cx="835660" cy="466725"/>
          </a:xfrm>
          <a:prstGeom prst="rect">
            <a:avLst/>
          </a:prstGeom>
          <a:noFill/>
          <a:ln w="9525">
            <a:noFill/>
          </a:ln>
        </p:spPr>
      </p:pic>
      <p:sp>
        <p:nvSpPr>
          <p:cNvPr id="147" name="文本框 146"/>
          <p:cNvSpPr txBox="1"/>
          <p:nvPr/>
        </p:nvSpPr>
        <p:spPr>
          <a:xfrm>
            <a:off x="1562735" y="1889760"/>
            <a:ext cx="9684385" cy="398780"/>
          </a:xfrm>
          <a:prstGeom prst="rect">
            <a:avLst/>
          </a:prstGeom>
          <a:noFill/>
          <a:ln w="9525">
            <a:noFill/>
          </a:ln>
        </p:spPr>
        <p:txBody>
          <a:bodyPr wrap="square">
            <a:spAutoFit/>
          </a:bodyPr>
          <a:p>
            <a:pPr indent="0"/>
            <a:r>
              <a:rPr lang="zh-CN" sz="2000" b="0">
                <a:solidFill>
                  <a:srgbClr val="FF0000"/>
                </a:solidFill>
                <a:latin typeface="微软雅黑" panose="020B0503020204020204" charset="-122"/>
                <a:ea typeface="微软雅黑" panose="020B0503020204020204" charset="-122"/>
                <a:cs typeface="微软雅黑" panose="020B0503020204020204" charset="-122"/>
              </a:rPr>
              <a:t>酸碱恰好中和时溶液不一定呈中性</a:t>
            </a:r>
            <a:r>
              <a:rPr lang="en-US" sz="2000" b="0">
                <a:solidFill>
                  <a:srgbClr val="FF0000"/>
                </a:solidFill>
                <a:latin typeface="微软雅黑" panose="020B0503020204020204" charset="-122"/>
                <a:ea typeface="微软雅黑" panose="020B0503020204020204" charset="-122"/>
                <a:cs typeface="微软雅黑" panose="020B0503020204020204" charset="-122"/>
              </a:rPr>
              <a:t>,</a:t>
            </a:r>
            <a:r>
              <a:rPr lang="zh-CN" sz="2000" b="0">
                <a:solidFill>
                  <a:srgbClr val="FF0000"/>
                </a:solidFill>
                <a:latin typeface="微软雅黑" panose="020B0503020204020204" charset="-122"/>
                <a:ea typeface="微软雅黑" panose="020B0503020204020204" charset="-122"/>
                <a:cs typeface="微软雅黑" panose="020B0503020204020204" charset="-122"/>
              </a:rPr>
              <a:t>最终溶液的酸碱性取决于生成盐的性质。</a:t>
            </a:r>
            <a:endParaRPr lang="zh-CN"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35000" y="2288540"/>
            <a:ext cx="11169650" cy="4246245"/>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酸碱中和滴定实验</a:t>
            </a:r>
            <a:r>
              <a:rPr lang="en-US" sz="2000" b="0">
                <a:solidFill>
                  <a:schemeClr val="tx1"/>
                </a:solidFill>
                <a:latin typeface="微软雅黑" panose="020B0503020204020204" charset="-122"/>
                <a:ea typeface="微软雅黑" panose="020B0503020204020204" charset="-122"/>
                <a:cs typeface="微软雅黑" panose="020B0503020204020204" charset="-122"/>
              </a:rPr>
              <a:t>(1)</a:t>
            </a:r>
            <a:r>
              <a:rPr lang="zh-CN" sz="2000" b="0">
                <a:solidFill>
                  <a:schemeClr val="tx1"/>
                </a:solidFill>
                <a:latin typeface="微软雅黑" panose="020B0503020204020204" charset="-122"/>
                <a:ea typeface="微软雅黑" panose="020B0503020204020204" charset="-122"/>
                <a:cs typeface="微软雅黑" panose="020B0503020204020204" charset="-122"/>
              </a:rPr>
              <a:t>实验用品</a:t>
            </a:r>
            <a:r>
              <a:rPr lang="en-US" sz="2000" b="0">
                <a:solidFill>
                  <a:schemeClr val="tx1"/>
                </a:solidFill>
                <a:latin typeface="微软雅黑" panose="020B0503020204020204" charset="-122"/>
                <a:ea typeface="微软雅黑" panose="020B0503020204020204" charset="-122"/>
                <a:cs typeface="微软雅黑" panose="020B0503020204020204" charset="-122"/>
              </a:rPr>
              <a:t>ⅰ.</a:t>
            </a:r>
            <a:r>
              <a:rPr lang="zh-CN" sz="2000" b="0">
                <a:solidFill>
                  <a:schemeClr val="tx1"/>
                </a:solidFill>
                <a:latin typeface="微软雅黑" panose="020B0503020204020204" charset="-122"/>
                <a:ea typeface="微软雅黑" panose="020B0503020204020204" charset="-122"/>
                <a:cs typeface="微软雅黑" panose="020B0503020204020204" charset="-122"/>
              </a:rPr>
              <a:t>仪器</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酸式滴定管、碱式滴定管、滴定管夹、铁架台、烧杯、锥形瓶。</a:t>
            </a:r>
            <a:r>
              <a:rPr lang="en-US" sz="2000" b="0">
                <a:solidFill>
                  <a:schemeClr val="tx1"/>
                </a:solidFill>
                <a:latin typeface="微软雅黑" panose="020B0503020204020204" charset="-122"/>
                <a:ea typeface="微软雅黑" panose="020B0503020204020204" charset="-122"/>
                <a:cs typeface="微软雅黑" panose="020B0503020204020204" charset="-122"/>
              </a:rPr>
              <a:t>ⅱ.</a:t>
            </a:r>
            <a:r>
              <a:rPr lang="zh-CN" sz="2000" b="0">
                <a:solidFill>
                  <a:schemeClr val="tx1"/>
                </a:solidFill>
                <a:latin typeface="微软雅黑" panose="020B0503020204020204" charset="-122"/>
                <a:ea typeface="微软雅黑" panose="020B0503020204020204" charset="-122"/>
                <a:cs typeface="微软雅黑" panose="020B0503020204020204" charset="-122"/>
              </a:rPr>
              <a:t>试剂</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标准液、待测液、指示剂、蒸馏水。</a:t>
            </a:r>
            <a:r>
              <a:rPr lang="en-US" sz="2000" b="0">
                <a:solidFill>
                  <a:schemeClr val="tx1"/>
                </a:solidFill>
                <a:latin typeface="微软雅黑" panose="020B0503020204020204" charset="-122"/>
                <a:ea typeface="微软雅黑" panose="020B0503020204020204" charset="-122"/>
                <a:cs typeface="微软雅黑" panose="020B0503020204020204" charset="-122"/>
              </a:rPr>
              <a:t>(2)</a:t>
            </a:r>
            <a:r>
              <a:rPr lang="zh-CN" sz="2000" b="0">
                <a:solidFill>
                  <a:schemeClr val="tx1"/>
                </a:solidFill>
                <a:latin typeface="微软雅黑" panose="020B0503020204020204" charset="-122"/>
                <a:ea typeface="微软雅黑" panose="020B0503020204020204" charset="-122"/>
                <a:cs typeface="微软雅黑" panose="020B0503020204020204" charset="-122"/>
              </a:rPr>
              <a:t>实验步骤</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查、洗、润、注、赶、调、加、滴、读查</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检查滴定管是否漏水</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洗</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用蒸馏水洗涤滴定管</a:t>
            </a:r>
            <a:r>
              <a:rPr lang="en-US" sz="2000" b="0">
                <a:solidFill>
                  <a:schemeClr val="tx1"/>
                </a:solidFill>
                <a:latin typeface="微软雅黑" panose="020B0503020204020204" charset="-122"/>
                <a:ea typeface="微软雅黑" panose="020B0503020204020204" charset="-122"/>
                <a:cs typeface="微软雅黑" panose="020B0503020204020204" charset="-122"/>
              </a:rPr>
              <a:t>2~3</a:t>
            </a:r>
            <a:r>
              <a:rPr lang="zh-CN" sz="2000" b="0">
                <a:solidFill>
                  <a:schemeClr val="tx1"/>
                </a:solidFill>
                <a:latin typeface="微软雅黑" panose="020B0503020204020204" charset="-122"/>
                <a:ea typeface="微软雅黑" panose="020B0503020204020204" charset="-122"/>
                <a:cs typeface="微软雅黑" panose="020B0503020204020204" charset="-122"/>
              </a:rPr>
              <a:t>次</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润</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用标准液</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或待测溶液</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润洗滴定管</a:t>
            </a:r>
            <a:r>
              <a:rPr lang="en-US" sz="2000" b="0">
                <a:solidFill>
                  <a:schemeClr val="tx1"/>
                </a:solidFill>
                <a:latin typeface="微软雅黑" panose="020B0503020204020204" charset="-122"/>
                <a:ea typeface="微软雅黑" panose="020B0503020204020204" charset="-122"/>
                <a:cs typeface="微软雅黑" panose="020B0503020204020204" charset="-122"/>
              </a:rPr>
              <a:t>2~3</a:t>
            </a:r>
            <a:r>
              <a:rPr lang="zh-CN" sz="2000" b="0">
                <a:solidFill>
                  <a:schemeClr val="tx1"/>
                </a:solidFill>
                <a:latin typeface="微软雅黑" panose="020B0503020204020204" charset="-122"/>
                <a:ea typeface="微软雅黑" panose="020B0503020204020204" charset="-122"/>
                <a:cs typeface="微软雅黑" panose="020B0503020204020204" charset="-122"/>
              </a:rPr>
              <a:t>次</a:t>
            </a:r>
            <a:r>
              <a:rPr lang="en-US" sz="2000" b="0">
                <a:solidFill>
                  <a:schemeClr val="tx1"/>
                </a:solidFill>
                <a:latin typeface="微软雅黑" panose="020B0503020204020204" charset="-122"/>
                <a:ea typeface="微软雅黑" panose="020B0503020204020204" charset="-122"/>
                <a:cs typeface="微软雅黑" panose="020B0503020204020204" charset="-122"/>
              </a:rPr>
              <a:t>;</a:t>
            </a:r>
            <a:endParaRPr lang="zh-CN" sz="2000" b="0">
              <a:solidFill>
                <a:schemeClr val="tx1"/>
              </a:solidFill>
              <a:latin typeface="微软雅黑" panose="020B0503020204020204" charset="-122"/>
              <a:ea typeface="微软雅黑" panose="020B0503020204020204" charset="-122"/>
              <a:cs typeface="微软雅黑" panose="020B0503020204020204" charset="-122"/>
            </a:endParaRPr>
          </a:p>
          <a:p>
            <a:endParaRPr lang="en-US"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4" name="文本框 3"/>
          <p:cNvSpPr txBox="1"/>
          <p:nvPr/>
        </p:nvSpPr>
        <p:spPr>
          <a:xfrm>
            <a:off x="487680" y="866775"/>
            <a:ext cx="10368915" cy="1476375"/>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注</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向滴定管中注入标准液</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使液面位于</a:t>
            </a:r>
            <a:r>
              <a:rPr lang="en-US" sz="2000">
                <a:latin typeface="微软雅黑" panose="020B0503020204020204" charset="-122"/>
                <a:ea typeface="微软雅黑" panose="020B0503020204020204" charset="-122"/>
                <a:cs typeface="微软雅黑" panose="020B0503020204020204" charset="-122"/>
                <a:sym typeface="+mn-ea"/>
              </a:rPr>
              <a:t>“0”</a:t>
            </a:r>
            <a:r>
              <a:rPr lang="zh-CN" sz="2000">
                <a:latin typeface="微软雅黑" panose="020B0503020204020204" charset="-122"/>
                <a:ea typeface="微软雅黑" panose="020B0503020204020204" charset="-122"/>
                <a:cs typeface="微软雅黑" panose="020B0503020204020204" charset="-122"/>
                <a:sym typeface="+mn-ea"/>
              </a:rPr>
              <a:t>刻度上</a:t>
            </a:r>
            <a:r>
              <a:rPr lang="en-US" sz="2000">
                <a:latin typeface="微软雅黑" panose="020B0503020204020204" charset="-122"/>
                <a:ea typeface="微软雅黑" panose="020B0503020204020204" charset="-122"/>
                <a:cs typeface="微软雅黑" panose="020B0503020204020204" charset="-122"/>
                <a:sym typeface="+mn-ea"/>
              </a:rPr>
              <a:t>2~3 cm</a:t>
            </a:r>
            <a:r>
              <a:rPr lang="zh-CN" sz="2000">
                <a:latin typeface="微软雅黑" panose="020B0503020204020204" charset="-122"/>
                <a:ea typeface="微软雅黑" panose="020B0503020204020204" charset="-122"/>
                <a:cs typeface="微软雅黑" panose="020B0503020204020204" charset="-122"/>
                <a:sym typeface="+mn-ea"/>
              </a:rPr>
              <a:t>处</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赶</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赶走滴定管尖嘴处的气泡</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调</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调整滴定管中液面到</a:t>
            </a:r>
            <a:r>
              <a:rPr lang="en-US" sz="2000">
                <a:latin typeface="微软雅黑" panose="020B0503020204020204" charset="-122"/>
                <a:ea typeface="微软雅黑" panose="020B0503020204020204" charset="-122"/>
                <a:cs typeface="微软雅黑" panose="020B0503020204020204" charset="-122"/>
                <a:sym typeface="+mn-ea"/>
              </a:rPr>
              <a:t>“0”</a:t>
            </a:r>
            <a:r>
              <a:rPr lang="zh-CN" sz="2000">
                <a:latin typeface="微软雅黑" panose="020B0503020204020204" charset="-122"/>
                <a:ea typeface="微软雅黑" panose="020B0503020204020204" charset="-122"/>
                <a:cs typeface="微软雅黑" panose="020B0503020204020204" charset="-122"/>
                <a:sym typeface="+mn-ea"/>
              </a:rPr>
              <a:t>刻度线或者</a:t>
            </a:r>
            <a:r>
              <a:rPr lang="en-US" sz="2000">
                <a:latin typeface="微软雅黑" panose="020B0503020204020204" charset="-122"/>
                <a:ea typeface="微软雅黑" panose="020B0503020204020204" charset="-122"/>
                <a:cs typeface="微软雅黑" panose="020B0503020204020204" charset="-122"/>
                <a:sym typeface="+mn-ea"/>
              </a:rPr>
              <a:t>“0”</a:t>
            </a:r>
            <a:r>
              <a:rPr lang="zh-CN" sz="2000">
                <a:latin typeface="微软雅黑" panose="020B0503020204020204" charset="-122"/>
                <a:ea typeface="微软雅黑" panose="020B0503020204020204" charset="-122"/>
                <a:cs typeface="微软雅黑" panose="020B0503020204020204" charset="-122"/>
                <a:sym typeface="+mn-ea"/>
              </a:rPr>
              <a:t>刻度线以下的某个位置</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47" name="文本框 146"/>
          <p:cNvSpPr txBox="1"/>
          <p:nvPr/>
        </p:nvSpPr>
        <p:spPr>
          <a:xfrm>
            <a:off x="487680" y="2229485"/>
            <a:ext cx="11924030" cy="239966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加</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向锥形瓶中加入待测液和几滴指示剂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锥形瓶不能润洗</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无需干燥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中和滴定</a:t>
            </a:r>
            <a:r>
              <a:rPr lang="en-US" sz="2000" b="0">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左手控制滴定管</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右手晃动锥形瓶</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眼睛注视锥形瓶内溶液的颜色变化</a:t>
            </a:r>
            <a:r>
              <a:rPr lang="en-US" sz="2000" b="0" u="wavy">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读取滴定终点的数据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并记录。</a:t>
            </a:r>
            <a:r>
              <a:rPr lang="en-US" sz="2000" b="0">
                <a:latin typeface="微软雅黑" panose="020B0503020204020204" charset="-122"/>
                <a:ea typeface="微软雅黑" panose="020B0503020204020204" charset="-122"/>
                <a:cs typeface="微软雅黑" panose="020B0503020204020204" charset="-122"/>
              </a:rPr>
              <a:t>(3)</a:t>
            </a:r>
            <a:r>
              <a:rPr lang="zh-CN" sz="2000" b="0">
                <a:latin typeface="微软雅黑" panose="020B0503020204020204" charset="-122"/>
                <a:ea typeface="微软雅黑" panose="020B0503020204020204" charset="-122"/>
                <a:cs typeface="微软雅黑" panose="020B0503020204020204" charset="-122"/>
              </a:rPr>
              <a:t>滴定终点的判定与描述</a:t>
            </a:r>
            <a:r>
              <a:rPr lang="zh-CN" sz="2000" b="0" u="wavy">
                <a:latin typeface="微软雅黑" panose="020B0503020204020204" charset="-122"/>
                <a:ea typeface="微软雅黑" panose="020B0503020204020204" charset="-122"/>
                <a:cs typeface="微软雅黑" panose="020B0503020204020204" charset="-122"/>
              </a:rPr>
              <a:t>当滴入最后半滴某标准液后</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锥形瓶中溶液由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色变</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色</a:t>
            </a:r>
            <a:r>
              <a:rPr lang="en-US" sz="2000" b="0">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且半分钟内不变色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则已到达滴定终点。如：</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87680" y="4552315"/>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数据处理根据</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(NaOH)=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1"/>
          <a:srcRect l="24148" t="3655"/>
          <a:stretch>
            <a:fillRect/>
          </a:stretch>
        </p:blipFill>
        <p:spPr>
          <a:xfrm>
            <a:off x="2239010" y="5038090"/>
            <a:ext cx="1123950" cy="718820"/>
          </a:xfrm>
          <a:prstGeom prst="rect">
            <a:avLst/>
          </a:prstGeom>
          <a:noFill/>
          <a:ln w="9525">
            <a:noFill/>
          </a:ln>
        </p:spPr>
      </p:pic>
      <p:sp>
        <p:nvSpPr>
          <p:cNvPr id="149" name="文本框 148"/>
          <p:cNvSpPr txBox="1"/>
          <p:nvPr/>
        </p:nvSpPr>
        <p:spPr>
          <a:xfrm>
            <a:off x="3444875" y="516826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计算。</a:t>
            </a:r>
            <a:endParaRPr lang="zh-CN" altLang="en-US" sz="2000" b="0">
              <a:latin typeface="微软雅黑" panose="020B0503020204020204" charset="-122"/>
              <a:ea typeface="微软雅黑" panose="020B0503020204020204" charset="-122"/>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pic>
        <p:nvPicPr>
          <p:cNvPr id="129" name="image117.jpeg"/>
          <p:cNvPicPr>
            <a:picLocks noChangeAspect="1"/>
          </p:cNvPicPr>
          <p:nvPr>
            <p:custDataLst>
              <p:tags r:id="rId1"/>
            </p:custDataLst>
          </p:nvPr>
        </p:nvPicPr>
        <p:blipFill>
          <a:blip r:embed="rId2"/>
          <a:stretch>
            <a:fillRect/>
          </a:stretch>
        </p:blipFill>
        <p:spPr>
          <a:xfrm>
            <a:off x="660400" y="1011555"/>
            <a:ext cx="1221740" cy="374650"/>
          </a:xfrm>
          <a:prstGeom prst="rect">
            <a:avLst/>
          </a:prstGeom>
        </p:spPr>
      </p:pic>
      <p:sp>
        <p:nvSpPr>
          <p:cNvPr id="149" name="文本框 148"/>
          <p:cNvSpPr txBox="1"/>
          <p:nvPr/>
        </p:nvSpPr>
        <p:spPr>
          <a:xfrm>
            <a:off x="2098040" y="101790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常用酸碱指示剂及常温下</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变色范围</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3"/>
            </p:custDataLst>
          </p:nvPr>
        </p:nvGraphicFramePr>
        <p:xfrm>
          <a:off x="3186430" y="1714500"/>
          <a:ext cx="6062345" cy="2221230"/>
        </p:xfrm>
        <a:graphic>
          <a:graphicData uri="http://schemas.openxmlformats.org/drawingml/2006/table">
            <a:tbl>
              <a:tblPr/>
              <a:tblGrid>
                <a:gridCol w="827405"/>
                <a:gridCol w="1299845"/>
                <a:gridCol w="2127250"/>
                <a:gridCol w="1807845"/>
              </a:tblGrid>
              <a:tr h="635000">
                <a:tc>
                  <a:txBody>
                    <a:bodyPr/>
                    <a:p>
                      <a:pPr indent="0" algn="ctr">
                        <a:buNone/>
                      </a:pPr>
                      <a:r>
                        <a:rPr lang="en-US" sz="2000" b="0">
                          <a:latin typeface="微软雅黑" panose="020B0503020204020204" charset="-122"/>
                          <a:ea typeface="微软雅黑" panose="020B0503020204020204" charset="-122"/>
                          <a:cs typeface="Calibri" panose="020F0502020204030204" charset="0"/>
                        </a:rPr>
                        <a:t>指示剂</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gridSpan="3">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pH变色范围</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hMerge="1">
                  <a:tcPr>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r>
              <a:tr h="334010">
                <a:tc>
                  <a:txBody>
                    <a:bodyPr/>
                    <a:p>
                      <a:pPr indent="0" algn="ctr">
                        <a:buNone/>
                      </a:pPr>
                      <a:r>
                        <a:rPr lang="en-US" sz="2000" b="0">
                          <a:latin typeface="微软雅黑" panose="020B0503020204020204" charset="-122"/>
                          <a:ea typeface="微软雅黑" panose="020B0503020204020204" charset="-122"/>
                          <a:cs typeface="Calibri" panose="020F0502020204030204" charset="0"/>
                        </a:rPr>
                        <a:t>石蕊</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&lt;5红色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5~8紫色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&gt;8蓝色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35000">
                <a:tc>
                  <a:txBody>
                    <a:bodyPr/>
                    <a:p>
                      <a:pPr indent="0" algn="ctr">
                        <a:buNone/>
                      </a:pPr>
                      <a:r>
                        <a:rPr lang="en-US" sz="2000" b="0">
                          <a:latin typeface="微软雅黑" panose="020B0503020204020204" charset="-122"/>
                          <a:ea typeface="微软雅黑" panose="020B0503020204020204" charset="-122"/>
                          <a:cs typeface="Calibri" panose="020F0502020204030204" charset="0"/>
                        </a:rPr>
                        <a:t>甲基橙</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&lt;3.1红色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3.1~4.4橙色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&gt;4.4黄色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17220">
                <a:tc>
                  <a:txBody>
                    <a:bodyPr/>
                    <a:p>
                      <a:pPr indent="0" algn="ctr">
                        <a:buNone/>
                      </a:pPr>
                      <a:r>
                        <a:rPr lang="en-US" sz="2000" b="0">
                          <a:latin typeface="微软雅黑" panose="020B0503020204020204" charset="-122"/>
                          <a:ea typeface="微软雅黑" panose="020B0503020204020204" charset="-122"/>
                          <a:cs typeface="Calibri" panose="020F0502020204030204" charset="0"/>
                        </a:rPr>
                        <a:t>酚酞</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&lt;8.2无色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8.2~10.0浅红色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&gt;10.0红色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126490" y="4338320"/>
            <a:ext cx="11343640" cy="942975"/>
          </a:xfrm>
          <a:prstGeom prst="rect">
            <a:avLst/>
          </a:prstGeom>
          <a:noFill/>
          <a:ln w="9525">
            <a:noFill/>
          </a:ln>
        </p:spPr>
        <p:txBody>
          <a:bodyPr>
            <a:noAutofit/>
          </a:bodyPr>
          <a:p>
            <a:pPr indent="0"/>
            <a:r>
              <a:rPr lang="zh-CN" sz="2000" b="0">
                <a:latin typeface="微软雅黑" panose="020B0503020204020204" charset="-122"/>
                <a:ea typeface="微软雅黑" panose="020B0503020204020204" charset="-122"/>
                <a:cs typeface="微软雅黑" panose="020B0503020204020204" charset="-122"/>
              </a:rPr>
              <a:t>　石蕊变色范围宽</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变色不明显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不能用作酸碱中和滴定的指示剂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可用于定性分析。</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623697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弱电解质的电离平衡</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803400" y="3498215"/>
            <a:ext cx="1510665" cy="533400"/>
          </a:xfrm>
          <a:prstGeom prst="rect">
            <a:avLst/>
          </a:prstGeom>
          <a:noFill/>
        </p:spPr>
        <p:txBody>
          <a:bodyPr wrap="square" rtlCol="0">
            <a:noAutofit/>
          </a:bodyPr>
          <a:p>
            <a:pPr algn="ctr"/>
            <a:r>
              <a:rPr lang="zh-CN" altLang="en-US" sz="2800">
                <a:solidFill>
                  <a:schemeClr val="bg1"/>
                </a:solidFill>
                <a:latin typeface="微软雅黑" panose="020B0503020204020204" charset="-122"/>
                <a:ea typeface="微软雅黑" panose="020B0503020204020204" charset="-122"/>
                <a:cs typeface="微软雅黑" panose="020B0503020204020204" charset="-122"/>
              </a:rPr>
              <a:t>考点</a:t>
            </a:r>
            <a:r>
              <a:rPr lang="en-US" altLang="zh-CN" sz="2800">
                <a:solidFill>
                  <a:schemeClr val="bg1"/>
                </a:solidFill>
                <a:latin typeface="微软雅黑" panose="020B0503020204020204" charset="-122"/>
                <a:ea typeface="微软雅黑" panose="020B0503020204020204" charset="-122"/>
                <a:cs typeface="微软雅黑" panose="020B0503020204020204" charset="-122"/>
              </a:rPr>
              <a:t>41</a:t>
            </a:r>
            <a:endParaRPr lang="en-US" altLang="zh-CN"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109345"/>
            <a:ext cx="10664190" cy="485140"/>
          </a:xfrm>
          <a:prstGeom prst="rect">
            <a:avLst/>
          </a:prstGeom>
          <a:noFill/>
          <a:ln w="9525">
            <a:noFill/>
          </a:ln>
        </p:spPr>
        <p:txBody>
          <a:bodyPr wrap="square">
            <a:noAutofit/>
          </a:bodyPr>
          <a:p>
            <a:pPr indent="0"/>
            <a:r>
              <a:rPr lang="en-US" altLang="en-US" sz="2400">
                <a:latin typeface="微软雅黑" panose="020B0503020204020204" charset="-122"/>
                <a:ea typeface="微软雅黑" panose="020B0503020204020204" charset="-122"/>
                <a:cs typeface="微软雅黑" panose="020B0503020204020204" charset="-122"/>
              </a:rPr>
              <a:t>考法1　滴定操作及误差分析　</a:t>
            </a:r>
            <a:endParaRPr lang="en-US"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9" name="文本框 148"/>
          <p:cNvSpPr txBox="1"/>
          <p:nvPr/>
        </p:nvSpPr>
        <p:spPr>
          <a:xfrm>
            <a:off x="3556000" y="3187700"/>
            <a:ext cx="5080000" cy="368300"/>
          </a:xfrm>
          <a:prstGeom prst="rect">
            <a:avLst/>
          </a:prstGeom>
          <a:noFill/>
          <a:ln w="9525">
            <a:noFill/>
          </a:ln>
        </p:spPr>
        <p:txBody>
          <a:bodyPr>
            <a:spAutoFit/>
          </a:bodyPr>
          <a:p>
            <a:pPr indent="0"/>
            <a:r>
              <a:rPr lang="zh-CN" b="0">
                <a:solidFill>
                  <a:srgbClr val="ABD8DA"/>
                </a:solidFill>
                <a:cs typeface="方正书宋_GBK" charset="0"/>
              </a:rPr>
              <a:t>　</a:t>
            </a:r>
            <a:endParaRPr lang="zh-CN" altLang="en-US" b="0">
              <a:solidFill>
                <a:srgbClr val="ABD8DA"/>
              </a:solidFill>
              <a:cs typeface="方正书宋_GBK" charset="0"/>
            </a:endParaRPr>
          </a:p>
        </p:txBody>
      </p:sp>
      <p:pic>
        <p:nvPicPr>
          <p:cNvPr id="3" name="图片 2"/>
          <p:cNvPicPr/>
          <p:nvPr/>
        </p:nvPicPr>
        <p:blipFill>
          <a:blip r:embed="rId1"/>
          <a:stretch>
            <a:fillRect/>
          </a:stretch>
        </p:blipFill>
        <p:spPr>
          <a:xfrm>
            <a:off x="5121275" y="1168400"/>
            <a:ext cx="690245" cy="425450"/>
          </a:xfrm>
          <a:prstGeom prst="rect">
            <a:avLst/>
          </a:prstGeom>
          <a:noFill/>
          <a:ln w="9525">
            <a:noFill/>
          </a:ln>
        </p:spPr>
      </p:pic>
      <p:sp>
        <p:nvSpPr>
          <p:cNvPr id="150" name="文本框 149"/>
          <p:cNvSpPr txBox="1"/>
          <p:nvPr/>
        </p:nvSpPr>
        <p:spPr>
          <a:xfrm>
            <a:off x="621030" y="1593850"/>
            <a:ext cx="5080000" cy="622935"/>
          </a:xfrm>
          <a:prstGeom prst="rect">
            <a:avLst/>
          </a:prstGeom>
          <a:noFill/>
          <a:ln w="9525">
            <a:noFill/>
          </a:ln>
        </p:spPr>
        <p:txBody>
          <a:bodyPr>
            <a:noAutofit/>
          </a:bodyPr>
          <a:p>
            <a:pPr indent="0"/>
            <a:r>
              <a:rPr lang="zh-CN" sz="2000" b="0">
                <a:latin typeface="微软雅黑" panose="020B0503020204020204" charset="-122"/>
                <a:ea typeface="微软雅黑" panose="020B0503020204020204" charset="-122"/>
                <a:cs typeface="微软雅黑" panose="020B0503020204020204" charset="-122"/>
              </a:rPr>
              <a:t>原理</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待测</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2431415" y="1593850"/>
            <a:ext cx="1124585" cy="492125"/>
          </a:xfrm>
          <a:prstGeom prst="rect">
            <a:avLst/>
          </a:prstGeom>
          <a:noFill/>
          <a:ln w="9525">
            <a:noFill/>
          </a:ln>
        </p:spPr>
      </p:pic>
      <p:sp>
        <p:nvSpPr>
          <p:cNvPr id="151" name="文本框 150"/>
          <p:cNvSpPr txBox="1"/>
          <p:nvPr/>
        </p:nvSpPr>
        <p:spPr>
          <a:xfrm>
            <a:off x="3646170" y="1594485"/>
            <a:ext cx="6289040" cy="1092200"/>
          </a:xfrm>
          <a:prstGeom prst="rect">
            <a:avLst/>
          </a:prstGeom>
          <a:noFill/>
          <a:ln w="9525">
            <a:noFill/>
          </a:ln>
        </p:spPr>
        <p:txBody>
          <a:bodyPr>
            <a:no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待测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取决于</a:t>
            </a:r>
            <a:r>
              <a:rPr lang="en-US" sz="2000" b="0" i="1">
                <a:latin typeface="微软雅黑" panose="020B0503020204020204" charset="-122"/>
                <a:ea typeface="微软雅黑" panose="020B0503020204020204" charset="-122"/>
                <a:cs typeface="微软雅黑" panose="020B0503020204020204" charset="-122"/>
              </a:rPr>
              <a:t>V</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标准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sym typeface="+mn-ea"/>
              </a:rPr>
              <a:t>以盐酸滴定</a:t>
            </a:r>
            <a:r>
              <a:rPr lang="en-US" sz="2000">
                <a:latin typeface="微软雅黑" panose="020B0503020204020204" charset="-122"/>
                <a:ea typeface="微软雅黑" panose="020B0503020204020204" charset="-122"/>
                <a:cs typeface="微软雅黑" panose="020B0503020204020204" charset="-122"/>
                <a:sym typeface="+mn-ea"/>
              </a:rPr>
              <a:t>NaOH</a:t>
            </a:r>
            <a:r>
              <a:rPr lang="zh-CN" sz="2000">
                <a:latin typeface="微软雅黑" panose="020B0503020204020204" charset="-122"/>
                <a:ea typeface="微软雅黑" panose="020B0503020204020204" charset="-122"/>
                <a:cs typeface="微软雅黑" panose="020B0503020204020204" charset="-122"/>
                <a:sym typeface="+mn-ea"/>
              </a:rPr>
              <a:t>溶液为例</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b="0">
              <a:latin typeface="微软雅黑" panose="020B0503020204020204" charset="-122"/>
              <a:ea typeface="微软雅黑" panose="020B0503020204020204" charset="-122"/>
              <a:cs typeface="微软雅黑" panose="020B0503020204020204" charset="-122"/>
            </a:endParaRPr>
          </a:p>
          <a:p>
            <a:pPr indent="0"/>
            <a:endParaRPr lang="zh-CN" b="0">
              <a:cs typeface="方正书宋_GBK" charset="0"/>
            </a:endParaRPr>
          </a:p>
          <a:p>
            <a:endParaRPr lang="en-US" altLang="en-US" b="0">
              <a:latin typeface="方正书宋_GBK" charset="0"/>
              <a:ea typeface="宋体" panose="02010600030101010101" pitchFamily="2" charset="-122"/>
              <a:cs typeface="Times New Roman" panose="02020603050405020304" charset="0"/>
            </a:endParaRPr>
          </a:p>
        </p:txBody>
      </p:sp>
      <p:graphicFrame>
        <p:nvGraphicFramePr>
          <p:cNvPr id="5" name="表格 4"/>
          <p:cNvGraphicFramePr/>
          <p:nvPr>
            <p:custDataLst>
              <p:tags r:id="rId3"/>
            </p:custDataLst>
          </p:nvPr>
        </p:nvGraphicFramePr>
        <p:xfrm>
          <a:off x="2580640" y="2339975"/>
          <a:ext cx="6403340" cy="3601720"/>
        </p:xfrm>
        <a:graphic>
          <a:graphicData uri="http://schemas.openxmlformats.org/drawingml/2006/table">
            <a:tbl>
              <a:tblPr/>
              <a:tblGrid>
                <a:gridCol w="624205"/>
                <a:gridCol w="3244850"/>
                <a:gridCol w="1061720"/>
                <a:gridCol w="1472565"/>
              </a:tblGrid>
              <a:tr h="407670">
                <a:tc>
                  <a:txBody>
                    <a:bodyPr/>
                    <a:p>
                      <a:pPr indent="0" algn="ctr">
                        <a:buNone/>
                      </a:pPr>
                      <a:r>
                        <a:rPr lang="en-US" sz="2000" b="0">
                          <a:latin typeface="微软雅黑" panose="020B0503020204020204" charset="-122"/>
                          <a:ea typeface="微软雅黑" panose="020B0503020204020204" charset="-122"/>
                          <a:cs typeface="Calibri" panose="020F0502020204030204" charset="0"/>
                        </a:rPr>
                        <a:t>步骤</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操作</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微软雅黑" panose="020B0503020204020204" charset="-122"/>
                        </a:rPr>
                        <a:t>V</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标准)</a:t>
                      </a:r>
                      <a:endParaRPr lang="en-US" altLang="en-US" sz="2000" b="0" i="1">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待测)</a:t>
                      </a:r>
                      <a:endParaRPr lang="en-US" altLang="en-US" sz="2000" b="0" i="1">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79780">
                <a:tc rowSpan="4">
                  <a:txBody>
                    <a:bodyPr/>
                    <a:p>
                      <a:pPr indent="0" algn="ctr">
                        <a:buNone/>
                      </a:pPr>
                      <a:r>
                        <a:rPr lang="en-US" sz="2000" b="0">
                          <a:latin typeface="微软雅黑" panose="020B0503020204020204" charset="-122"/>
                          <a:ea typeface="微软雅黑" panose="020B0503020204020204" charset="-122"/>
                          <a:cs typeface="Calibri" panose="020F0502020204030204" charset="0"/>
                        </a:rPr>
                        <a:t>洗涤</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Calibri" panose="020F0502020204030204" charset="0"/>
                        </a:rPr>
                        <a:t>酸式滴定管未用标准溶液润洗</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变大</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偏高</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79780">
                <a:tc vMerge="1">
                  <a:tcPr>
                    <a:lnR w="12700" cap="flat" cmpd="sng">
                      <a:solidFill>
                        <a:srgbClr val="999999"/>
                      </a:solidFill>
                      <a:prstDash val="dash"/>
                      <a:headEnd type="none" w="med" len="med"/>
                      <a:tailEnd type="none" w="med" len="med"/>
                    </a:lnR>
                  </a:tcPr>
                </a:tc>
                <a:tc>
                  <a:txBody>
                    <a:bodyPr/>
                    <a:p>
                      <a:pPr indent="0">
                        <a:buNone/>
                      </a:pPr>
                      <a:r>
                        <a:rPr lang="en-US" sz="2000" b="0">
                          <a:latin typeface="微软雅黑" panose="020B0503020204020204" charset="-122"/>
                          <a:ea typeface="微软雅黑" panose="020B0503020204020204" charset="-122"/>
                          <a:cs typeface="Calibri" panose="020F0502020204030204" charset="0"/>
                        </a:rPr>
                        <a:t>碱式滴定管未用待测溶液润洗</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变小</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偏低</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8305">
                <a:tc vMerge="1">
                  <a:tcPr>
                    <a:lnR w="12700" cap="flat" cmpd="sng">
                      <a:solidFill>
                        <a:srgbClr val="999999"/>
                      </a:solidFill>
                      <a:prstDash val="dash"/>
                      <a:headEnd type="none" w="med" len="med"/>
                      <a:tailEnd type="none" w="med" len="med"/>
                    </a:lnR>
                  </a:tcPr>
                </a:tc>
                <a:tc>
                  <a:txBody>
                    <a:bodyPr/>
                    <a:p>
                      <a:pPr indent="0">
                        <a:buNone/>
                      </a:pPr>
                      <a:r>
                        <a:rPr lang="en-US" sz="2000" b="0">
                          <a:latin typeface="微软雅黑" panose="020B0503020204020204" charset="-122"/>
                          <a:ea typeface="微软雅黑" panose="020B0503020204020204" charset="-122"/>
                          <a:cs typeface="Calibri" panose="020F0502020204030204" charset="0"/>
                        </a:rPr>
                        <a:t>锥形瓶用待测溶液润洗</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变大</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偏高</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7670">
                <a:tc vMerge="1">
                  <a:tcPr>
                    <a:lnR w="12700" cap="flat" cmpd="sng">
                      <a:solidFill>
                        <a:srgbClr val="999999"/>
                      </a:solidFill>
                      <a:prstDash val="dash"/>
                      <a:headEnd type="none" w="med" len="med"/>
                      <a:tailEnd type="none" w="med" len="med"/>
                    </a:lnR>
                    <a:lnB cap="flat">
                      <a:noFill/>
                    </a:lnB>
                  </a:tcPr>
                </a:tc>
                <a:tc>
                  <a:txBody>
                    <a:bodyPr/>
                    <a:p>
                      <a:pPr indent="0">
                        <a:buNone/>
                      </a:pPr>
                      <a:r>
                        <a:rPr lang="en-US" sz="2000" b="0">
                          <a:latin typeface="微软雅黑" panose="020B0503020204020204" charset="-122"/>
                          <a:ea typeface="微软雅黑" panose="020B0503020204020204" charset="-122"/>
                          <a:cs typeface="Calibri" panose="020F0502020204030204" charset="0"/>
                        </a:rPr>
                        <a:t>锥形瓶洗净后还留有蒸馏水</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不变</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无影响</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18515">
                <a:tc>
                  <a:txBody>
                    <a:bodyPr/>
                    <a:p>
                      <a:pPr indent="0" algn="ctr">
                        <a:buNone/>
                      </a:pPr>
                      <a:r>
                        <a:rPr lang="en-US" sz="2000" b="0">
                          <a:latin typeface="微软雅黑" panose="020B0503020204020204" charset="-122"/>
                          <a:ea typeface="微软雅黑" panose="020B0503020204020204" charset="-122"/>
                          <a:cs typeface="Calibri" panose="020F0502020204030204" charset="0"/>
                        </a:rPr>
                        <a:t>取液</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量取碱液的滴定管开始有气泡</a:t>
                      </a:r>
                      <a:r>
                        <a:rPr lang="en-US" sz="2000" b="0">
                          <a:latin typeface="微软雅黑" panose="020B0503020204020204" charset="-122"/>
                          <a:ea typeface="微软雅黑" panose="020B0503020204020204" charset="-122"/>
                          <a:cs typeface="微软雅黑" panose="020B0503020204020204" charset="-122"/>
                        </a:rPr>
                        <a:t>,放出液体后气泡消失</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变小</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偏低</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graphicFrame>
        <p:nvGraphicFramePr>
          <p:cNvPr id="5" name="表格 4"/>
          <p:cNvGraphicFramePr/>
          <p:nvPr>
            <p:custDataLst>
              <p:tags r:id="rId1"/>
            </p:custDataLst>
          </p:nvPr>
        </p:nvGraphicFramePr>
        <p:xfrm>
          <a:off x="2204720" y="1202690"/>
          <a:ext cx="6424930" cy="4711700"/>
        </p:xfrm>
        <a:graphic>
          <a:graphicData uri="http://schemas.openxmlformats.org/drawingml/2006/table">
            <a:tbl>
              <a:tblPr/>
              <a:tblGrid>
                <a:gridCol w="626110"/>
                <a:gridCol w="3256280"/>
                <a:gridCol w="1064895"/>
                <a:gridCol w="1477645"/>
              </a:tblGrid>
              <a:tr h="729615">
                <a:tc rowSpan="4">
                  <a:txBody>
                    <a:bodyPr/>
                    <a:p>
                      <a:pPr indent="0" algn="ctr">
                        <a:buNone/>
                      </a:pPr>
                      <a:r>
                        <a:rPr lang="en-US" sz="2000" b="0">
                          <a:latin typeface="微软雅黑" panose="020B0503020204020204" charset="-122"/>
                          <a:ea typeface="微软雅黑" panose="020B0503020204020204" charset="-122"/>
                          <a:cs typeface="Calibri" panose="020F0502020204030204" charset="0"/>
                        </a:rPr>
                        <a:t>滴定</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酸式滴定管滴定前有气泡</a:t>
                      </a:r>
                      <a:r>
                        <a:rPr lang="en-US" sz="2000" b="0">
                          <a:latin typeface="微软雅黑" panose="020B0503020204020204" charset="-122"/>
                          <a:ea typeface="微软雅黑" panose="020B0503020204020204" charset="-122"/>
                          <a:cs typeface="微软雅黑" panose="020B0503020204020204" charset="-122"/>
                        </a:rPr>
                        <a:t>,滴定终点时气泡消失</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变大</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偏高</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1000">
                <a:tc vMerge="1">
                  <a:tcPr>
                    <a:lnR w="12700" cap="flat" cmpd="sng">
                      <a:solidFill>
                        <a:srgbClr val="999999"/>
                      </a:solidFill>
                      <a:prstDash val="dash"/>
                      <a:headEnd type="none" w="med" len="med"/>
                      <a:tailEnd type="none" w="med" len="med"/>
                    </a:lnR>
                  </a:tcPr>
                </a:tc>
                <a:tc>
                  <a:txBody>
                    <a:bodyPr/>
                    <a:p>
                      <a:pPr indent="0">
                        <a:buNone/>
                      </a:pPr>
                      <a:r>
                        <a:rPr lang="en-US" sz="2000" b="0">
                          <a:latin typeface="微软雅黑" panose="020B0503020204020204" charset="-122"/>
                          <a:ea typeface="微软雅黑" panose="020B0503020204020204" charset="-122"/>
                          <a:cs typeface="Calibri" panose="020F0502020204030204" charset="0"/>
                        </a:rPr>
                        <a:t>振荡锥形瓶时部分液体溅出</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变小</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偏低</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1635">
                <a:tc vMerge="1">
                  <a:tcPr>
                    <a:lnR w="12700" cap="flat" cmpd="sng">
                      <a:solidFill>
                        <a:srgbClr val="999999"/>
                      </a:solidFill>
                      <a:prstDash val="dash"/>
                      <a:headEnd type="none" w="med" len="med"/>
                      <a:tailEnd type="none" w="med" len="med"/>
                    </a:lnR>
                  </a:tcPr>
                </a:tc>
                <a:tc>
                  <a:txBody>
                    <a:bodyPr/>
                    <a:p>
                      <a:pPr indent="0">
                        <a:buNone/>
                      </a:pPr>
                      <a:r>
                        <a:rPr lang="en-US" sz="2000" b="0">
                          <a:latin typeface="微软雅黑" panose="020B0503020204020204" charset="-122"/>
                          <a:ea typeface="微软雅黑" panose="020B0503020204020204" charset="-122"/>
                          <a:cs typeface="Calibri" panose="020F0502020204030204" charset="0"/>
                        </a:rPr>
                        <a:t>部分酸液滴出锥形瓶外</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变大</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偏高</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76960">
                <a:tc vMerge="1">
                  <a:tcPr>
                    <a:lnR w="12700" cap="flat" cmpd="sng">
                      <a:solidFill>
                        <a:srgbClr val="999999"/>
                      </a:solidFill>
                      <a:prstDash val="dash"/>
                      <a:headEnd type="none" w="med" len="med"/>
                      <a:tailEnd type="none" w="med" len="med"/>
                    </a:lnR>
                    <a:lnB cap="flat">
                      <a:noFill/>
                    </a:lnB>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溶液颜色较浅时滴入酸液过快</a:t>
                      </a:r>
                      <a:r>
                        <a:rPr lang="en-US" sz="2000" b="0">
                          <a:latin typeface="微软雅黑" panose="020B0503020204020204" charset="-122"/>
                          <a:ea typeface="微软雅黑" panose="020B0503020204020204" charset="-122"/>
                          <a:cs typeface="微软雅黑" panose="020B0503020204020204" charset="-122"/>
                        </a:rPr>
                        <a:t>,停止滴定后又加一滴</a:t>
                      </a:r>
                      <a:r>
                        <a:rPr lang="en-US" sz="2000" b="0">
                          <a:latin typeface="微软雅黑" panose="020B0503020204020204" charset="-122"/>
                          <a:ea typeface="微软雅黑" panose="020B0503020204020204" charset="-122"/>
                          <a:cs typeface="微软雅黑" panose="020B0503020204020204" charset="-122"/>
                        </a:rPr>
                        <a:t>NaOH溶液无变化</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变大</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偏高</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412875">
                <a:tc rowSpan="2">
                  <a:txBody>
                    <a:bodyPr/>
                    <a:p>
                      <a:pPr indent="0" algn="ctr">
                        <a:buNone/>
                      </a:pPr>
                      <a:r>
                        <a:rPr lang="en-US" sz="2000" b="0">
                          <a:latin typeface="微软雅黑" panose="020B0503020204020204" charset="-122"/>
                          <a:ea typeface="微软雅黑" panose="020B0503020204020204" charset="-122"/>
                          <a:cs typeface="Calibri" panose="020F0502020204030204" charset="0"/>
                        </a:rPr>
                        <a:t>读数</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滴定前读数正确,</a:t>
                      </a:r>
                      <a:r>
                        <a:rPr lang="en-US" sz="2000" b="0">
                          <a:latin typeface="微软雅黑" panose="020B0503020204020204" charset="-122"/>
                          <a:ea typeface="微软雅黑" panose="020B0503020204020204" charset="-122"/>
                          <a:cs typeface="微软雅黑" panose="020B0503020204020204" charset="-122"/>
                        </a:rPr>
                        <a:t>滴定后俯视读数(</a:t>
                      </a:r>
                      <a:r>
                        <a:rPr lang="en-US" sz="2000" b="0">
                          <a:latin typeface="微软雅黑" panose="020B0503020204020204" charset="-122"/>
                          <a:ea typeface="微软雅黑" panose="020B0503020204020204" charset="-122"/>
                          <a:cs typeface="微软雅黑" panose="020B0503020204020204" charset="-122"/>
                        </a:rPr>
                        <a:t>或前仰后俯)</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变小</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偏低</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29615">
                <a:tc vMerge="1">
                  <a:tcPr>
                    <a:lnR w="12700" cap="flat" cmpd="sng">
                      <a:solidFill>
                        <a:srgbClr val="999999"/>
                      </a:solidFill>
                      <a:prstDash val="dash"/>
                      <a:headEnd type="none" w="med" len="med"/>
                      <a:tailEnd type="none" w="med" len="med"/>
                    </a:lnR>
                    <a:lnB cap="flat">
                      <a:noFill/>
                    </a:lnB>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滴定前读数正确,</a:t>
                      </a:r>
                      <a:r>
                        <a:rPr lang="en-US" sz="2000" b="0">
                          <a:latin typeface="微软雅黑" panose="020B0503020204020204" charset="-122"/>
                          <a:ea typeface="微软雅黑" panose="020B0503020204020204" charset="-122"/>
                          <a:cs typeface="微软雅黑" panose="020B0503020204020204" charset="-122"/>
                        </a:rPr>
                        <a:t>滴定后仰视读数(</a:t>
                      </a:r>
                      <a:r>
                        <a:rPr lang="en-US" sz="2000" b="0">
                          <a:latin typeface="微软雅黑" panose="020B0503020204020204" charset="-122"/>
                          <a:ea typeface="微软雅黑" panose="020B0503020204020204" charset="-122"/>
                          <a:cs typeface="微软雅黑" panose="020B0503020204020204" charset="-122"/>
                        </a:rPr>
                        <a:t>或前俯后仰)</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变大</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u="wavy">
                          <a:latin typeface="微软雅黑" panose="020B0503020204020204" charset="-122"/>
                          <a:ea typeface="微软雅黑" panose="020B0503020204020204" charset="-122"/>
                          <a:cs typeface="Calibri" panose="020F0502020204030204" charset="0"/>
                        </a:rPr>
                        <a:t>偏高</a:t>
                      </a:r>
                      <a:endParaRPr lang="en-US" altLang="en-US" sz="2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P181</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1" name="文本框 150"/>
          <p:cNvSpPr txBox="1"/>
          <p:nvPr/>
        </p:nvSpPr>
        <p:spPr>
          <a:xfrm>
            <a:off x="618490" y="1123950"/>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 </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18490" y="1584325"/>
            <a:ext cx="907288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山东</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8</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10,4</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阅读下列材料</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完成</a:t>
            </a:r>
            <a:r>
              <a:rPr lang="en-US" sz="2000" b="0">
                <a:latin typeface="微软雅黑" panose="020B0503020204020204" charset="-122"/>
                <a:ea typeface="微软雅黑" panose="020B0503020204020204" charset="-122"/>
                <a:cs typeface="微软雅黑" panose="020B0503020204020204" charset="-122"/>
              </a:rPr>
              <a:t>1~2</a:t>
            </a:r>
            <a:r>
              <a:rPr lang="zh-CN" sz="2000" b="0">
                <a:latin typeface="微软雅黑" panose="020B0503020204020204" charset="-122"/>
                <a:ea typeface="微软雅黑" panose="020B0503020204020204" charset="-122"/>
                <a:cs typeface="微软雅黑" panose="020B0503020204020204" charset="-122"/>
              </a:rPr>
              <a:t>题。一定条件下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乙酸酐</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醇解反应</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O+ROH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7502525" y="2272030"/>
            <a:ext cx="427355" cy="145415"/>
          </a:xfrm>
          <a:prstGeom prst="rect">
            <a:avLst/>
          </a:prstGeom>
          <a:noFill/>
          <a:ln w="9525">
            <a:noFill/>
          </a:ln>
        </p:spPr>
      </p:pic>
      <p:sp>
        <p:nvSpPr>
          <p:cNvPr id="152" name="文本框 151"/>
          <p:cNvSpPr txBox="1"/>
          <p:nvPr/>
        </p:nvSpPr>
        <p:spPr>
          <a:xfrm>
            <a:off x="7929880" y="2174240"/>
            <a:ext cx="818324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COOR+CH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可</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861695" y="3149600"/>
            <a:ext cx="1724025" cy="344805"/>
          </a:xfrm>
          <a:prstGeom prst="rect">
            <a:avLst/>
          </a:prstGeom>
          <a:noFill/>
          <a:ln w="9525">
            <a:noFill/>
          </a:ln>
        </p:spPr>
      </p:pic>
      <p:sp>
        <p:nvSpPr>
          <p:cNvPr id="153" name="文本框 152"/>
          <p:cNvSpPr txBox="1"/>
          <p:nvPr/>
        </p:nvSpPr>
        <p:spPr>
          <a:xfrm>
            <a:off x="2585720" y="3107690"/>
            <a:ext cx="9073515" cy="706755"/>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×100%],</a:t>
            </a:r>
            <a:r>
              <a:rPr lang="zh-CN" sz="2000" b="0">
                <a:latin typeface="微软雅黑" panose="020B0503020204020204" charset="-122"/>
                <a:ea typeface="微软雅黑" panose="020B0503020204020204" charset="-122"/>
                <a:cs typeface="微软雅黑" panose="020B0503020204020204" charset="-122"/>
              </a:rPr>
              <a:t>实验过程中酯的水解可忽略。实验步骤如下</a:t>
            </a:r>
            <a:r>
              <a:rPr lang="en-US" sz="2000" b="0">
                <a:latin typeface="微软雅黑" panose="020B0503020204020204" charset="-122"/>
                <a:ea typeface="微软雅黑" panose="020B0503020204020204" charset="-122"/>
                <a:cs typeface="微软雅黑" panose="020B0503020204020204" charset="-122"/>
              </a:rPr>
              <a:t>:</a:t>
            </a:r>
            <a:endParaRPr lang="en-US" sz="2000" b="0">
              <a:latin typeface="微软雅黑" panose="020B0503020204020204" charset="-122"/>
              <a:ea typeface="微软雅黑" panose="020B0503020204020204" charset="-122"/>
              <a:cs typeface="微软雅黑" panose="020B0503020204020204" charset="-122"/>
            </a:endParaRPr>
          </a:p>
          <a:p>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18490" y="2473960"/>
            <a:ext cx="10729595" cy="1014730"/>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进行完全</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利用此反应定量测定有机醇</a:t>
            </a:r>
            <a:r>
              <a:rPr lang="en-US" sz="2000">
                <a:latin typeface="微软雅黑" panose="020B0503020204020204" charset="-122"/>
                <a:ea typeface="微软雅黑" panose="020B0503020204020204" charset="-122"/>
                <a:cs typeface="微软雅黑" panose="020B0503020204020204" charset="-122"/>
                <a:sym typeface="+mn-ea"/>
              </a:rPr>
              <a:t>(ROH)</a:t>
            </a:r>
            <a:r>
              <a:rPr lang="zh-CN" sz="2000">
                <a:latin typeface="微软雅黑" panose="020B0503020204020204" charset="-122"/>
                <a:ea typeface="微软雅黑" panose="020B0503020204020204" charset="-122"/>
                <a:cs typeface="微软雅黑" panose="020B0503020204020204" charset="-122"/>
                <a:sym typeface="+mn-ea"/>
              </a:rPr>
              <a:t>中的羟基含量</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已知</a:t>
            </a:r>
            <a:r>
              <a:rPr lang="en-US" sz="2000">
                <a:latin typeface="微软雅黑" panose="020B0503020204020204" charset="-122"/>
                <a:ea typeface="微软雅黑" panose="020B0503020204020204" charset="-122"/>
                <a:cs typeface="微软雅黑" panose="020B0503020204020204" charset="-122"/>
                <a:sym typeface="+mn-ea"/>
              </a:rPr>
              <a:t>ROH</a:t>
            </a:r>
            <a:r>
              <a:rPr lang="zh-CN" sz="2000">
                <a:latin typeface="微软雅黑" panose="020B0503020204020204" charset="-122"/>
                <a:ea typeface="微软雅黑" panose="020B0503020204020204" charset="-122"/>
                <a:cs typeface="微软雅黑" panose="020B0503020204020204" charset="-122"/>
                <a:sym typeface="+mn-ea"/>
              </a:rPr>
              <a:t>样品中羟基质量分数计算式为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654685" y="3429000"/>
            <a:ext cx="10729595" cy="1476375"/>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①</a:t>
            </a:r>
            <a:r>
              <a:rPr lang="zh-CN" sz="2000">
                <a:latin typeface="微软雅黑" panose="020B0503020204020204" charset="-122"/>
                <a:ea typeface="微软雅黑" panose="020B0503020204020204" charset="-122"/>
                <a:cs typeface="微软雅黑" panose="020B0503020204020204" charset="-122"/>
                <a:sym typeface="+mn-ea"/>
              </a:rPr>
              <a:t>配制一定浓度的乙酸酐</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苯溶液。</a:t>
            </a:r>
            <a:r>
              <a:rPr lang="en-US" sz="2000">
                <a:latin typeface="微软雅黑" panose="020B0503020204020204" charset="-122"/>
                <a:ea typeface="微软雅黑" panose="020B0503020204020204" charset="-122"/>
                <a:cs typeface="微软雅黑" panose="020B0503020204020204" charset="-122"/>
                <a:sym typeface="+mn-ea"/>
              </a:rPr>
              <a:t>②</a:t>
            </a:r>
            <a:r>
              <a:rPr lang="zh-CN" sz="2000">
                <a:latin typeface="微软雅黑" panose="020B0503020204020204" charset="-122"/>
                <a:ea typeface="微软雅黑" panose="020B0503020204020204" charset="-122"/>
                <a:cs typeface="微软雅黑" panose="020B0503020204020204" charset="-122"/>
                <a:sym typeface="+mn-ea"/>
              </a:rPr>
              <a:t>量取一定体积乙酸酐</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苯溶液置于锥形瓶中</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加入</a:t>
            </a:r>
            <a:r>
              <a:rPr lang="en-US" sz="2000" i="1">
                <a:latin typeface="微软雅黑" panose="020B0503020204020204" charset="-122"/>
                <a:ea typeface="微软雅黑" panose="020B0503020204020204" charset="-122"/>
                <a:cs typeface="微软雅黑" panose="020B0503020204020204" charset="-122"/>
                <a:sym typeface="+mn-ea"/>
              </a:rPr>
              <a:t>m</a:t>
            </a:r>
            <a:r>
              <a:rPr lang="en-US" sz="2000">
                <a:latin typeface="微软雅黑" panose="020B0503020204020204" charset="-122"/>
                <a:ea typeface="微软雅黑" panose="020B0503020204020204" charset="-122"/>
                <a:cs typeface="微软雅黑" panose="020B0503020204020204" charset="-122"/>
                <a:sym typeface="+mn-ea"/>
              </a:rPr>
              <a:t> g ROH</a:t>
            </a:r>
            <a:r>
              <a:rPr lang="zh-CN" sz="2000">
                <a:latin typeface="微软雅黑" panose="020B0503020204020204" charset="-122"/>
                <a:ea typeface="微软雅黑" panose="020B0503020204020204" charset="-122"/>
                <a:cs typeface="微软雅黑" panose="020B0503020204020204" charset="-122"/>
                <a:sym typeface="+mn-ea"/>
              </a:rPr>
              <a:t>样品</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充分反应后</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加适量水使剩余乙酸酐完</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1697355" y="446786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全水解</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1"/>
          <a:stretch>
            <a:fillRect/>
          </a:stretch>
        </p:blipFill>
        <p:spPr>
          <a:xfrm>
            <a:off x="4632325" y="4556760"/>
            <a:ext cx="582295" cy="221615"/>
          </a:xfrm>
          <a:prstGeom prst="rect">
            <a:avLst/>
          </a:prstGeom>
          <a:noFill/>
          <a:ln w="9525">
            <a:noFill/>
          </a:ln>
        </p:spPr>
      </p:pic>
      <p:sp>
        <p:nvSpPr>
          <p:cNvPr id="154" name="文本框 153"/>
          <p:cNvSpPr txBox="1"/>
          <p:nvPr/>
        </p:nvSpPr>
        <p:spPr>
          <a:xfrm>
            <a:off x="5214620" y="447929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 2CH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a:t>
            </a:r>
            <a:r>
              <a:rPr lang="zh-CN" b="0">
                <a:cs typeface="方正书宋_GBK" charset="0"/>
              </a:rPr>
              <a:t>　</a:t>
            </a:r>
            <a:endParaRPr lang="zh-CN" altLang="en-US" b="0">
              <a:cs typeface="方正书宋_GBK" charset="0"/>
            </a:endParaRPr>
          </a:p>
        </p:txBody>
      </p:sp>
      <p:sp>
        <p:nvSpPr>
          <p:cNvPr id="11" name="文本框 10"/>
          <p:cNvSpPr txBox="1"/>
          <p:nvPr/>
        </p:nvSpPr>
        <p:spPr>
          <a:xfrm>
            <a:off x="618490" y="4778375"/>
            <a:ext cx="1043686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加指示剂并用</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NaOH-</a:t>
            </a:r>
            <a:r>
              <a:rPr lang="zh-CN" sz="2000" b="0">
                <a:latin typeface="微软雅黑" panose="020B0503020204020204" charset="-122"/>
                <a:ea typeface="微软雅黑" panose="020B0503020204020204" charset="-122"/>
                <a:cs typeface="微软雅黑" panose="020B0503020204020204" charset="-122"/>
              </a:rPr>
              <a:t>甲醇标准溶液滴定至终点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消耗标准溶液</a:t>
            </a:r>
            <a:r>
              <a:rPr lang="en-US" sz="2000" b="0" i="1">
                <a:latin typeface="微软雅黑" panose="020B0503020204020204" charset="-122"/>
                <a:ea typeface="微软雅黑" panose="020B0503020204020204" charset="-122"/>
                <a:cs typeface="微软雅黑" panose="020B0503020204020204" charset="-122"/>
              </a:rPr>
              <a:t>V</a:t>
            </a:r>
            <a:r>
              <a:rPr lang="en-US" sz="2000" b="0" baseline="-25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mL</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④</a:t>
            </a:r>
            <a:r>
              <a:rPr lang="zh-CN" sz="2000" b="0">
                <a:latin typeface="微软雅黑" panose="020B0503020204020204" charset="-122"/>
                <a:ea typeface="微软雅黑" panose="020B0503020204020204" charset="-122"/>
                <a:cs typeface="微软雅黑" panose="020B0503020204020204" charset="-122"/>
              </a:rPr>
              <a:t>在相同条件下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量取相同体积的乙酸酐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苯溶液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只加适量水使乙酸酐完全水解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加指示剂并用</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 name="文本框 2"/>
          <p:cNvSpPr txBox="1"/>
          <p:nvPr/>
        </p:nvSpPr>
        <p:spPr>
          <a:xfrm>
            <a:off x="733425" y="842010"/>
            <a:ext cx="9648190" cy="553085"/>
          </a:xfrm>
          <a:prstGeom prst="rect">
            <a:avLst/>
          </a:prstGeom>
          <a:noFill/>
        </p:spPr>
        <p:txBody>
          <a:bodyPr wrap="square" rtlCol="0" anchor="t">
            <a:spAutoFit/>
          </a:bodyPr>
          <a:p>
            <a:pPr indent="0" fontAlgn="auto">
              <a:lnSpc>
                <a:spcPct val="150000"/>
              </a:lnSpc>
            </a:pP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 NaOH-</a:t>
            </a:r>
            <a:r>
              <a:rPr lang="zh-CN" sz="2000">
                <a:latin typeface="微软雅黑" panose="020B0503020204020204" charset="-122"/>
                <a:ea typeface="微软雅黑" panose="020B0503020204020204" charset="-122"/>
                <a:cs typeface="微软雅黑" panose="020B0503020204020204" charset="-122"/>
                <a:sym typeface="+mn-ea"/>
              </a:rPr>
              <a:t>甲醇标准溶液滴定至终点</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消耗标准溶液</a:t>
            </a:r>
            <a:r>
              <a:rPr lang="en-US" sz="2000" i="1">
                <a:latin typeface="微软雅黑" panose="020B0503020204020204" charset="-122"/>
                <a:ea typeface="微软雅黑" panose="020B0503020204020204" charset="-122"/>
                <a:cs typeface="微软雅黑" panose="020B0503020204020204" charset="-122"/>
                <a:sym typeface="+mn-ea"/>
              </a:rPr>
              <a:t>V</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 mL</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11225" y="1304925"/>
            <a:ext cx="9797415" cy="4707890"/>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1.</a:t>
            </a:r>
            <a:r>
              <a:rPr lang="zh-CN" sz="2000">
                <a:latin typeface="微软雅黑" panose="020B0503020204020204" charset="-122"/>
                <a:ea typeface="微软雅黑" panose="020B0503020204020204" charset="-122"/>
                <a:cs typeface="微软雅黑" panose="020B0503020204020204" charset="-122"/>
                <a:sym typeface="+mn-ea"/>
              </a:rPr>
              <a:t>对于上述实验</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下列做法正确的是</a:t>
            </a:r>
            <a:r>
              <a:rPr lang="en-US" sz="2000">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A.</a:t>
            </a:r>
            <a:r>
              <a:rPr lang="zh-CN" sz="2000">
                <a:latin typeface="微软雅黑" panose="020B0503020204020204" charset="-122"/>
                <a:ea typeface="微软雅黑" panose="020B0503020204020204" charset="-122"/>
                <a:cs typeface="微软雅黑" panose="020B0503020204020204" charset="-122"/>
                <a:sym typeface="+mn-ea"/>
              </a:rPr>
              <a:t>进行容量瓶检漏时</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倒置一次即可</a:t>
            </a:r>
            <a:r>
              <a:rPr lang="en-US" sz="2000">
                <a:latin typeface="微软雅黑" panose="020B0503020204020204" charset="-122"/>
                <a:ea typeface="微软雅黑" panose="020B0503020204020204" charset="-122"/>
                <a:cs typeface="微软雅黑" panose="020B0503020204020204" charset="-122"/>
                <a:sym typeface="+mn-ea"/>
              </a:rPr>
              <a:t>B.</a:t>
            </a:r>
            <a:r>
              <a:rPr lang="zh-CN" sz="2000">
                <a:latin typeface="微软雅黑" panose="020B0503020204020204" charset="-122"/>
                <a:ea typeface="微软雅黑" panose="020B0503020204020204" charset="-122"/>
                <a:cs typeface="微软雅黑" panose="020B0503020204020204" charset="-122"/>
                <a:sym typeface="+mn-ea"/>
              </a:rPr>
              <a:t>滴入半滴标准溶液</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锥形瓶中溶液变色</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即可判定达滴定终点</a:t>
            </a:r>
            <a:r>
              <a:rPr lang="en-US" sz="2000">
                <a:latin typeface="微软雅黑" panose="020B0503020204020204" charset="-122"/>
                <a:ea typeface="微软雅黑" panose="020B0503020204020204" charset="-122"/>
                <a:cs typeface="微软雅黑" panose="020B0503020204020204" charset="-122"/>
                <a:sym typeface="+mn-ea"/>
              </a:rPr>
              <a:t>C.</a:t>
            </a:r>
            <a:r>
              <a:rPr lang="zh-CN" sz="2000">
                <a:latin typeface="微软雅黑" panose="020B0503020204020204" charset="-122"/>
                <a:ea typeface="微软雅黑" panose="020B0503020204020204" charset="-122"/>
                <a:cs typeface="微软雅黑" panose="020B0503020204020204" charset="-122"/>
                <a:sym typeface="+mn-ea"/>
              </a:rPr>
              <a:t>滴定读数时</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应单手持滴定管上端并保持其自然垂直</a:t>
            </a:r>
            <a:r>
              <a:rPr lang="en-US" sz="2000">
                <a:latin typeface="微软雅黑" panose="020B0503020204020204" charset="-122"/>
                <a:ea typeface="微软雅黑" panose="020B0503020204020204" charset="-122"/>
                <a:cs typeface="微软雅黑" panose="020B0503020204020204" charset="-122"/>
                <a:sym typeface="+mn-ea"/>
              </a:rPr>
              <a:t>D.</a:t>
            </a:r>
            <a:r>
              <a:rPr lang="zh-CN" sz="2000">
                <a:latin typeface="微软雅黑" panose="020B0503020204020204" charset="-122"/>
                <a:ea typeface="微软雅黑" panose="020B0503020204020204" charset="-122"/>
                <a:cs typeface="微软雅黑" panose="020B0503020204020204" charset="-122"/>
                <a:sym typeface="+mn-ea"/>
              </a:rPr>
              <a:t>滴定读数时</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应双手一上一下持滴定管</a:t>
            </a:r>
            <a:r>
              <a:rPr lang="en-US" sz="2000">
                <a:latin typeface="微软雅黑" panose="020B0503020204020204" charset="-122"/>
                <a:ea typeface="微软雅黑" panose="020B0503020204020204" charset="-122"/>
                <a:cs typeface="微软雅黑" panose="020B0503020204020204" charset="-122"/>
                <a:sym typeface="+mn-ea"/>
              </a:rPr>
              <a:t>2.</a:t>
            </a:r>
            <a:r>
              <a:rPr lang="zh-CN" sz="2000">
                <a:latin typeface="微软雅黑" panose="020B0503020204020204" charset="-122"/>
                <a:ea typeface="微软雅黑" panose="020B0503020204020204" charset="-122"/>
                <a:cs typeface="微软雅黑" panose="020B0503020204020204" charset="-122"/>
                <a:sym typeface="+mn-ea"/>
              </a:rPr>
              <a:t>根据上述实验原理</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下列说法正确的是</a:t>
            </a:r>
            <a:r>
              <a:rPr lang="en-US" sz="2000">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A.</a:t>
            </a:r>
            <a:r>
              <a:rPr lang="zh-CN" sz="2000">
                <a:latin typeface="微软雅黑" panose="020B0503020204020204" charset="-122"/>
                <a:ea typeface="微软雅黑" panose="020B0503020204020204" charset="-122"/>
                <a:cs typeface="微软雅黑" panose="020B0503020204020204" charset="-122"/>
                <a:sym typeface="+mn-ea"/>
              </a:rPr>
              <a:t>可以用乙酸代替乙酸酐进行上述实验</a:t>
            </a:r>
            <a:r>
              <a:rPr lang="en-US" sz="2000">
                <a:latin typeface="微软雅黑" panose="020B0503020204020204" charset="-122"/>
                <a:ea typeface="微软雅黑" panose="020B0503020204020204" charset="-122"/>
                <a:cs typeface="微软雅黑" panose="020B0503020204020204" charset="-122"/>
                <a:sym typeface="+mn-ea"/>
              </a:rPr>
              <a:t>B.</a:t>
            </a:r>
            <a:r>
              <a:rPr lang="zh-CN" sz="2000">
                <a:latin typeface="微软雅黑" panose="020B0503020204020204" charset="-122"/>
                <a:ea typeface="微软雅黑" panose="020B0503020204020204" charset="-122"/>
                <a:cs typeface="微软雅黑" panose="020B0503020204020204" charset="-122"/>
                <a:sym typeface="+mn-ea"/>
              </a:rPr>
              <a:t>若因甲醇挥发造成标准溶液浓度发生变化</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将导致测定结果偏小</a:t>
            </a:r>
            <a:r>
              <a:rPr lang="en-US" sz="2000">
                <a:latin typeface="微软雅黑" panose="020B0503020204020204" charset="-122"/>
                <a:ea typeface="微软雅黑" panose="020B0503020204020204" charset="-122"/>
                <a:cs typeface="微软雅黑" panose="020B0503020204020204" charset="-122"/>
                <a:sym typeface="+mn-ea"/>
              </a:rPr>
              <a:t>C.</a:t>
            </a:r>
            <a:r>
              <a:rPr lang="zh-CN" sz="2000">
                <a:latin typeface="微软雅黑" panose="020B0503020204020204" charset="-122"/>
                <a:ea typeface="微软雅黑" panose="020B0503020204020204" charset="-122"/>
                <a:cs typeface="微软雅黑" panose="020B0503020204020204" charset="-122"/>
                <a:sym typeface="+mn-ea"/>
              </a:rPr>
              <a:t>步骤</a:t>
            </a:r>
            <a:r>
              <a:rPr lang="en-US" sz="2000">
                <a:latin typeface="微软雅黑" panose="020B0503020204020204" charset="-122"/>
                <a:ea typeface="微软雅黑" panose="020B0503020204020204" charset="-122"/>
                <a:cs typeface="微软雅黑" panose="020B0503020204020204" charset="-122"/>
                <a:sym typeface="+mn-ea"/>
              </a:rPr>
              <a:t>③</a:t>
            </a:r>
            <a:r>
              <a:rPr lang="zh-CN" sz="2000">
                <a:latin typeface="微软雅黑" panose="020B0503020204020204" charset="-122"/>
                <a:ea typeface="微软雅黑" panose="020B0503020204020204" charset="-122"/>
                <a:cs typeface="微软雅黑" panose="020B0503020204020204" charset="-122"/>
                <a:sym typeface="+mn-ea"/>
              </a:rPr>
              <a:t>滴定时</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不慎将锥形瓶内溶液溅出</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将导致测定结果偏小</a:t>
            </a:r>
            <a:r>
              <a:rPr lang="en-US" sz="2000">
                <a:latin typeface="微软雅黑" panose="020B0503020204020204" charset="-122"/>
                <a:ea typeface="微软雅黑" panose="020B0503020204020204" charset="-122"/>
                <a:cs typeface="微软雅黑" panose="020B0503020204020204" charset="-122"/>
                <a:sym typeface="+mn-ea"/>
              </a:rPr>
              <a:t>D.</a:t>
            </a:r>
            <a:r>
              <a:rPr lang="zh-CN" sz="2000">
                <a:latin typeface="微软雅黑" panose="020B0503020204020204" charset="-122"/>
                <a:ea typeface="微软雅黑" panose="020B0503020204020204" charset="-122"/>
                <a:cs typeface="微软雅黑" panose="020B0503020204020204" charset="-122"/>
                <a:sym typeface="+mn-ea"/>
              </a:rPr>
              <a:t>步骤</a:t>
            </a:r>
            <a:r>
              <a:rPr lang="en-US" sz="2000">
                <a:latin typeface="微软雅黑" panose="020B0503020204020204" charset="-122"/>
                <a:ea typeface="微软雅黑" panose="020B0503020204020204" charset="-122"/>
                <a:cs typeface="微软雅黑" panose="020B0503020204020204" charset="-122"/>
                <a:sym typeface="+mn-ea"/>
              </a:rPr>
              <a:t>④</a:t>
            </a:r>
            <a:r>
              <a:rPr lang="zh-CN" sz="2000">
                <a:latin typeface="微软雅黑" panose="020B0503020204020204" charset="-122"/>
                <a:ea typeface="微软雅黑" panose="020B0503020204020204" charset="-122"/>
                <a:cs typeface="微软雅黑" panose="020B0503020204020204" charset="-122"/>
                <a:sym typeface="+mn-ea"/>
              </a:rPr>
              <a:t>中</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若加水量不足</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将导致测定结果偏大</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5664835" y="1465580"/>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C</a:t>
            </a:r>
            <a:endParaRPr lang="en-US" altLang="zh-CN" sz="2000">
              <a:solidFill>
                <a:srgbClr val="FF0000"/>
              </a:solidFill>
              <a:latin typeface="微软雅黑" panose="020B0503020204020204" charset="-122"/>
              <a:ea typeface="微软雅黑" panose="020B0503020204020204" charset="-122"/>
            </a:endParaRPr>
          </a:p>
        </p:txBody>
      </p:sp>
      <p:sp>
        <p:nvSpPr>
          <p:cNvPr id="7" name="文本框 6"/>
          <p:cNvSpPr txBox="1"/>
          <p:nvPr/>
        </p:nvSpPr>
        <p:spPr>
          <a:xfrm>
            <a:off x="5734050" y="3738880"/>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B</a:t>
            </a:r>
            <a:endParaRPr lang="en-US" altLang="zh-CN"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p:bldP spid="5" grpId="1"/>
      <p:bldP spid="7" grpId="0"/>
      <p:bldP spid="7"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4" name="文本框 153"/>
          <p:cNvSpPr txBox="1"/>
          <p:nvPr/>
        </p:nvSpPr>
        <p:spPr>
          <a:xfrm>
            <a:off x="487680" y="1149350"/>
            <a:ext cx="10835640" cy="492315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检验容量瓶是否漏水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应向容量瓶中注入适量水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左手托住瓶底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右手食指顶住瓶塞</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倒置看是否漏水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将容量瓶正放后</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把瓶塞旋转</a:t>
            </a:r>
            <a:r>
              <a:rPr lang="en-US" sz="2000" b="0">
                <a:latin typeface="微软雅黑" panose="020B0503020204020204" charset="-122"/>
                <a:ea typeface="微软雅黑" panose="020B0503020204020204" charset="-122"/>
                <a:cs typeface="微软雅黑" panose="020B0503020204020204" charset="-122"/>
              </a:rPr>
              <a:t>180°,</a:t>
            </a:r>
            <a:r>
              <a:rPr lang="zh-CN" sz="2000" b="0">
                <a:latin typeface="微软雅黑" panose="020B0503020204020204" charset="-122"/>
                <a:ea typeface="微软雅黑" panose="020B0503020204020204" charset="-122"/>
                <a:cs typeface="微软雅黑" panose="020B0503020204020204" charset="-122"/>
              </a:rPr>
              <a:t>再倒置看是否漏水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需倒置两次</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滴入最后半滴标准溶液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锥形瓶中溶液变色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且半分钟内不恢复原色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方可判定达滴定终点</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滴定读数时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应单手持滴定管上端并保持其自然垂直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这样有利于液面水平</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可减小误差</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乙酸与有机醇</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ROH)</a:t>
            </a:r>
            <a:r>
              <a:rPr lang="zh-CN" sz="2000" b="0">
                <a:latin typeface="微软雅黑" panose="020B0503020204020204" charset="-122"/>
                <a:ea typeface="微软雅黑" panose="020B0503020204020204" charset="-122"/>
                <a:cs typeface="微软雅黑" panose="020B0503020204020204" charset="-122"/>
              </a:rPr>
              <a:t>的酯化反应是可逆反应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不能进行到底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不能定量消耗相应的乙酸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所以不能用乙酸代替乙酸酐进行题述实验</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甲醇挥发会使标准溶液浓度增大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导致</a:t>
            </a:r>
            <a:r>
              <a:rPr lang="en-US" sz="2000" b="0" i="1">
                <a:latin typeface="微软雅黑" panose="020B0503020204020204" charset="-122"/>
                <a:ea typeface="微软雅黑" panose="020B0503020204020204" charset="-122"/>
                <a:cs typeface="微软雅黑" panose="020B0503020204020204" charset="-122"/>
              </a:rPr>
              <a:t>V</a:t>
            </a:r>
            <a:r>
              <a:rPr lang="en-US" sz="2000" b="0" baseline="-25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V</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减小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a:t>
            </a:r>
            <a:r>
              <a:rPr lang="en-US" sz="2000" b="0" i="1">
                <a:latin typeface="微软雅黑" panose="020B0503020204020204" charset="-122"/>
                <a:ea typeface="微软雅黑" panose="020B0503020204020204" charset="-122"/>
                <a:cs typeface="微软雅黑" panose="020B0503020204020204" charset="-122"/>
              </a:rPr>
              <a:t>V</a:t>
            </a:r>
            <a:r>
              <a:rPr lang="en-US" sz="2000" b="0" baseline="-25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V</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等倍数减小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V</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V</a:t>
            </a:r>
            <a:r>
              <a:rPr lang="en-US" sz="2000" b="0" baseline="-25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减小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结合已知条件中羟基质量分数计算式可知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测定结果偏小</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步骤</a:t>
            </a:r>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滴定时锥形瓶内溶液溅出会导致</a:t>
            </a:r>
            <a:r>
              <a:rPr lang="en-US" sz="2000" b="0" i="1">
                <a:latin typeface="微软雅黑" panose="020B0503020204020204" charset="-122"/>
                <a:ea typeface="微软雅黑" panose="020B0503020204020204" charset="-122"/>
                <a:cs typeface="微软雅黑" panose="020B0503020204020204" charset="-122"/>
              </a:rPr>
              <a:t>V</a:t>
            </a:r>
            <a:r>
              <a:rPr lang="en-US" sz="2000" b="0" baseline="-25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减小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使测定结果偏大</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步骤</a:t>
            </a:r>
            <a:r>
              <a:rPr lang="en-US" sz="2000" b="0">
                <a:latin typeface="微软雅黑" panose="020B0503020204020204" charset="-122"/>
                <a:ea typeface="微软雅黑" panose="020B0503020204020204" charset="-122"/>
                <a:cs typeface="微软雅黑" panose="020B0503020204020204" charset="-122"/>
              </a:rPr>
              <a:t>④</a:t>
            </a:r>
            <a:r>
              <a:rPr lang="zh-CN" sz="2000" b="0">
                <a:latin typeface="微软雅黑" panose="020B0503020204020204" charset="-122"/>
                <a:ea typeface="微软雅黑" panose="020B0503020204020204" charset="-122"/>
                <a:cs typeface="微软雅黑" panose="020B0503020204020204" charset="-122"/>
              </a:rPr>
              <a:t>中加水量不足</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乙酸酐未完全水解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导致</a:t>
            </a:r>
            <a:r>
              <a:rPr lang="en-US" sz="2000" b="0" i="1">
                <a:latin typeface="微软雅黑" panose="020B0503020204020204" charset="-122"/>
                <a:ea typeface="微软雅黑" panose="020B0503020204020204" charset="-122"/>
                <a:cs typeface="微软雅黑" panose="020B0503020204020204" charset="-122"/>
              </a:rPr>
              <a:t>V</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减小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使测定结果偏小</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错误。</a:t>
            </a:r>
            <a:endParaRPr lang="en-US"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5" name="文本框 154"/>
          <p:cNvSpPr txBox="1"/>
          <p:nvPr/>
        </p:nvSpPr>
        <p:spPr>
          <a:xfrm>
            <a:off x="680720" y="101600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　中和滴定实验的拓展与应用</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87680" y="1533525"/>
            <a:ext cx="10948035" cy="239966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氧化还原滴定</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原理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以氧化剂或还原剂为滴定剂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直接或间接滴定一些具有还原性或氧化性的物质。</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碘量法分为直接碘量法和间接碘量法。</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直接碘量法是用碘滴定液直接滴定还原性物质</a:t>
            </a:r>
            <a:r>
              <a:rPr lang="en-US" sz="2000" b="0">
                <a:latin typeface="微软雅黑" panose="020B0503020204020204" charset="-122"/>
                <a:ea typeface="微软雅黑" panose="020B0503020204020204" charset="-122"/>
                <a:cs typeface="微软雅黑" panose="020B0503020204020204" charset="-122"/>
              </a:rPr>
              <a:t>(Sn</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S</a:t>
            </a:r>
            <a:r>
              <a:rPr lang="zh-CN" sz="2000" b="0">
                <a:latin typeface="微软雅黑" panose="020B0503020204020204" charset="-122"/>
                <a:ea typeface="微软雅黑" panose="020B0503020204020204" charset="-122"/>
                <a:cs typeface="微软雅黑" panose="020B0503020204020204" charset="-122"/>
              </a:rPr>
              <a:t>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的方法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在滴定过程中</a:t>
            </a:r>
            <a:r>
              <a:rPr lang="en-US" sz="2000" b="0">
                <a:latin typeface="微软雅黑" panose="020B0503020204020204" charset="-122"/>
                <a:ea typeface="微软雅黑" panose="020B0503020204020204" charset="-122"/>
                <a:cs typeface="微软雅黑" panose="020B0503020204020204" charset="-122"/>
              </a:rPr>
              <a:t>,I</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被还原为</a:t>
            </a:r>
            <a:r>
              <a:rPr lang="en-US" sz="2000" b="0">
                <a:latin typeface="微软雅黑" panose="020B0503020204020204" charset="-122"/>
                <a:ea typeface="微软雅黑" panose="020B0503020204020204" charset="-122"/>
                <a:cs typeface="微软雅黑" panose="020B0503020204020204" charset="-122"/>
              </a:rPr>
              <a:t>I</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间接碘量法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又称滴定碘法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是利用</a:t>
            </a:r>
            <a:r>
              <a:rPr lang="en-US" sz="2000" b="0">
                <a:latin typeface="微软雅黑" panose="020B0503020204020204" charset="-122"/>
                <a:ea typeface="微软雅黑" panose="020B0503020204020204" charset="-122"/>
                <a:cs typeface="微软雅黑" panose="020B0503020204020204" charset="-122"/>
              </a:rPr>
              <a:t>I</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的还原性与氧化性物质</a:t>
            </a:r>
            <a:r>
              <a:rPr lang="en-US" sz="2000" b="0">
                <a:latin typeface="微软雅黑" panose="020B0503020204020204" charset="-122"/>
                <a:ea typeface="微软雅黑" panose="020B0503020204020204" charset="-122"/>
                <a:cs typeface="微软雅黑" panose="020B0503020204020204" charset="-122"/>
              </a:rPr>
              <a:t>(I</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rcRect l="58860" t="2534"/>
          <a:stretch>
            <a:fillRect/>
          </a:stretch>
        </p:blipFill>
        <p:spPr>
          <a:xfrm>
            <a:off x="7418070" y="3500120"/>
            <a:ext cx="210820" cy="366395"/>
          </a:xfrm>
          <a:prstGeom prst="rect">
            <a:avLst/>
          </a:prstGeom>
          <a:noFill/>
          <a:ln w="9525">
            <a:noFill/>
          </a:ln>
        </p:spPr>
      </p:pic>
      <p:sp>
        <p:nvSpPr>
          <p:cNvPr id="156" name="文本框 155"/>
          <p:cNvSpPr txBox="1"/>
          <p:nvPr/>
        </p:nvSpPr>
        <p:spPr>
          <a:xfrm>
            <a:off x="7628890" y="3500120"/>
            <a:ext cx="5080000" cy="368300"/>
          </a:xfrm>
          <a:prstGeom prst="rect">
            <a:avLst/>
          </a:prstGeom>
          <a:noFill/>
          <a:ln w="9525">
            <a:noFill/>
          </a:ln>
        </p:spPr>
        <p:txBody>
          <a:bodyPr>
            <a:spAutoFit/>
          </a:bodyPr>
          <a:p>
            <a:pPr indent="0"/>
            <a:r>
              <a:rPr lang="zh-CN" b="0">
                <a:cs typeface="方正书宋_GBK" charset="0"/>
              </a:rPr>
              <a:t>、</a:t>
            </a:r>
            <a:r>
              <a:rPr lang="en-US" b="0">
                <a:latin typeface="NEU-BZ" charset="0"/>
                <a:ea typeface="宋体" panose="02010600030101010101" pitchFamily="2" charset="-122"/>
                <a:cs typeface="Times New Roman" panose="02020603050405020304" charset="0"/>
              </a:rPr>
              <a:t>Cr</a:t>
            </a:r>
            <a:r>
              <a:rPr lang="en-US" b="0" baseline="-25000">
                <a:latin typeface="NEU-BZ" charset="0"/>
                <a:ea typeface="宋体" panose="02010600030101010101" pitchFamily="2" charset="-122"/>
                <a:cs typeface="Times New Roman" panose="02020603050405020304" charset="0"/>
              </a:rPr>
              <a:t>2</a:t>
            </a:r>
            <a:endParaRPr lang="en-US" altLang="en-US" b="0" baseline="-25000">
              <a:latin typeface="NEU-BZ" charset="0"/>
              <a:ea typeface="宋体" panose="02010600030101010101" pitchFamily="2" charset="-122"/>
              <a:cs typeface="Times New Roman" panose="02020603050405020304" charset="0"/>
            </a:endParaRPr>
          </a:p>
        </p:txBody>
      </p:sp>
      <p:pic>
        <p:nvPicPr>
          <p:cNvPr id="5" name="图片 4"/>
          <p:cNvPicPr/>
          <p:nvPr/>
        </p:nvPicPr>
        <p:blipFill>
          <a:blip r:embed="rId2"/>
          <a:srcRect l="48537" t="-1441"/>
          <a:stretch>
            <a:fillRect/>
          </a:stretch>
        </p:blipFill>
        <p:spPr>
          <a:xfrm>
            <a:off x="8331835" y="3500120"/>
            <a:ext cx="379730" cy="351790"/>
          </a:xfrm>
          <a:prstGeom prst="rect">
            <a:avLst/>
          </a:prstGeom>
          <a:noFill/>
          <a:ln w="9525">
            <a:noFill/>
          </a:ln>
        </p:spPr>
      </p:pic>
      <p:sp>
        <p:nvSpPr>
          <p:cNvPr id="157" name="文本框 156"/>
          <p:cNvSpPr txBox="1"/>
          <p:nvPr/>
        </p:nvSpPr>
        <p:spPr>
          <a:xfrm>
            <a:off x="8797290" y="3483610"/>
            <a:ext cx="1657985" cy="368300"/>
          </a:xfrm>
          <a:prstGeom prst="rect">
            <a:avLst/>
          </a:prstGeom>
          <a:noFill/>
          <a:ln w="9525">
            <a:noFill/>
          </a:ln>
        </p:spPr>
        <p:txBody>
          <a:bodyPr wrap="square">
            <a:spAutoFit/>
          </a:bodyPr>
          <a:p>
            <a:pPr indent="0"/>
            <a:r>
              <a:rPr lang="zh-CN" b="0">
                <a:cs typeface="方正书宋_GBK" charset="0"/>
              </a:rPr>
              <a:t>、</a:t>
            </a:r>
            <a:r>
              <a:rPr lang="en-US" b="0">
                <a:latin typeface="NEU-BZ" charset="0"/>
                <a:ea typeface="宋体" panose="02010600030101010101" pitchFamily="2" charset="-122"/>
                <a:cs typeface="Times New Roman" panose="02020603050405020304" charset="0"/>
              </a:rPr>
              <a:t>Mn</a:t>
            </a:r>
            <a:endParaRPr lang="en-US" altLang="en-US" b="0">
              <a:latin typeface="NEU-BZ" charset="0"/>
              <a:ea typeface="宋体" panose="02010600030101010101" pitchFamily="2" charset="-122"/>
              <a:cs typeface="Times New Roman" panose="02020603050405020304" charset="0"/>
            </a:endParaRPr>
          </a:p>
        </p:txBody>
      </p:sp>
      <p:pic>
        <p:nvPicPr>
          <p:cNvPr id="7" name="图片 6"/>
          <p:cNvPicPr/>
          <p:nvPr/>
        </p:nvPicPr>
        <p:blipFill>
          <a:blip r:embed="rId3"/>
          <a:srcRect l="60514" t="-7960"/>
          <a:stretch>
            <a:fillRect/>
          </a:stretch>
        </p:blipFill>
        <p:spPr>
          <a:xfrm>
            <a:off x="9481820" y="3427095"/>
            <a:ext cx="288925" cy="441325"/>
          </a:xfrm>
          <a:prstGeom prst="rect">
            <a:avLst/>
          </a:prstGeom>
          <a:noFill/>
          <a:ln w="9525">
            <a:noFill/>
          </a:ln>
        </p:spPr>
      </p:pic>
      <p:sp>
        <p:nvSpPr>
          <p:cNvPr id="158" name="文本框 157"/>
          <p:cNvSpPr txBox="1"/>
          <p:nvPr/>
        </p:nvSpPr>
        <p:spPr>
          <a:xfrm>
            <a:off x="9859645" y="3350895"/>
            <a:ext cx="5080000" cy="553085"/>
          </a:xfrm>
          <a:prstGeom prst="rect">
            <a:avLst/>
          </a:prstGeom>
          <a:noFill/>
          <a:ln w="9525">
            <a:noFill/>
          </a:ln>
        </p:spPr>
        <p:txBody>
          <a:bodyPr>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反应生成</a:t>
            </a:r>
            <a:r>
              <a:rPr lang="en-US" sz="2000" b="0">
                <a:latin typeface="微软雅黑" panose="020B0503020204020204" charset="-122"/>
                <a:ea typeface="微软雅黑" panose="020B0503020204020204" charset="-122"/>
                <a:cs typeface="微软雅黑" panose="020B0503020204020204" charset="-122"/>
              </a:rPr>
              <a:t>I</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87680" y="3851910"/>
            <a:ext cx="11132185" cy="1014730"/>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淀粉溶液遇</a:t>
            </a:r>
            <a:r>
              <a:rPr lang="en-US" sz="2000">
                <a:latin typeface="微软雅黑" panose="020B0503020204020204" charset="-122"/>
                <a:ea typeface="微软雅黑" panose="020B0503020204020204" charset="-122"/>
                <a:cs typeface="微软雅黑" panose="020B0503020204020204" charset="-122"/>
                <a:sym typeface="+mn-ea"/>
              </a:rPr>
              <a:t>I</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显蓝色</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再加入</a:t>
            </a:r>
            <a:r>
              <a:rPr lang="en-US" sz="2000">
                <a:latin typeface="微软雅黑" panose="020B0503020204020204" charset="-122"/>
                <a:ea typeface="微软雅黑" panose="020B0503020204020204" charset="-122"/>
                <a:cs typeface="微软雅黑" panose="020B0503020204020204" charset="-122"/>
                <a:sym typeface="+mn-ea"/>
              </a:rPr>
              <a:t>Na</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S</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标准溶液与</a:t>
            </a:r>
            <a:r>
              <a:rPr lang="en-US" sz="2000">
                <a:latin typeface="微软雅黑" panose="020B0503020204020204" charset="-122"/>
                <a:ea typeface="微软雅黑" panose="020B0503020204020204" charset="-122"/>
                <a:cs typeface="微软雅黑" panose="020B0503020204020204" charset="-122"/>
                <a:sym typeface="+mn-ea"/>
              </a:rPr>
              <a:t>I</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反应</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滴定终点的现象为蓝色消失且半分钟内不变色</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从而测出氧化性物质的含量。</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487680" y="4883150"/>
            <a:ext cx="1050290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例如用间接碘量法测定混合气中</a:t>
            </a:r>
            <a:r>
              <a:rPr lang="en-US" sz="2000" b="0">
                <a:latin typeface="微软雅黑" panose="020B0503020204020204" charset="-122"/>
                <a:ea typeface="微软雅黑" panose="020B0503020204020204" charset="-122"/>
                <a:cs typeface="微软雅黑" panose="020B0503020204020204" charset="-122"/>
              </a:rPr>
              <a:t>ClO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的含量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有关反应的离子方程式为</a:t>
            </a:r>
            <a:r>
              <a:rPr lang="en-US" sz="2000" b="0">
                <a:latin typeface="微软雅黑" panose="020B0503020204020204" charset="-122"/>
                <a:ea typeface="微软雅黑" panose="020B0503020204020204" charset="-122"/>
                <a:cs typeface="微软雅黑" panose="020B0503020204020204" charset="-122"/>
              </a:rPr>
              <a:t>2ClO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+10I</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+8H</a:t>
            </a:r>
            <a:r>
              <a:rPr lang="en-US" sz="2000" b="0" baseline="30000">
                <a:latin typeface="微软雅黑" panose="020B0503020204020204" charset="-122"/>
                <a:ea typeface="微软雅黑" panose="020B0503020204020204" charset="-122"/>
                <a:cs typeface="微软雅黑" panose="020B0503020204020204" charset="-122"/>
              </a:rPr>
              <a:t>+</a:t>
            </a:r>
            <a:endParaRPr lang="en-US" altLang="en-US" sz="2000" b="0" baseline="3000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4"/>
          <a:stretch>
            <a:fillRect/>
          </a:stretch>
        </p:blipFill>
        <p:spPr>
          <a:xfrm>
            <a:off x="10452100" y="4986020"/>
            <a:ext cx="316230" cy="248920"/>
          </a:xfrm>
          <a:prstGeom prst="rect">
            <a:avLst/>
          </a:prstGeom>
          <a:noFill/>
          <a:ln w="9525">
            <a:noFill/>
          </a:ln>
        </p:spPr>
      </p:pic>
      <p:sp>
        <p:nvSpPr>
          <p:cNvPr id="159" name="文本框 158"/>
          <p:cNvSpPr txBox="1"/>
          <p:nvPr/>
        </p:nvSpPr>
        <p:spPr>
          <a:xfrm>
            <a:off x="10867390" y="486664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2Cl</a:t>
            </a:r>
            <a:r>
              <a:rPr lang="en-US" b="0" baseline="30000">
                <a:latin typeface="NEU-BZ" charset="0"/>
                <a:ea typeface="宋体" panose="02010600030101010101" pitchFamily="2" charset="-122"/>
                <a:cs typeface="Times New Roman" panose="02020603050405020304" charset="0"/>
              </a:rPr>
              <a:t>-</a:t>
            </a:r>
            <a:endParaRPr lang="en-US" altLang="en-US" b="0" baseline="-25000">
              <a:latin typeface="NEU-BZ" charset="0"/>
              <a:ea typeface="宋体" panose="02010600030101010101" pitchFamily="2" charset="-122"/>
              <a:cs typeface="Times New Roman" panose="02020603050405020304" charset="0"/>
            </a:endParaRPr>
          </a:p>
        </p:txBody>
      </p:sp>
      <p:pic>
        <p:nvPicPr>
          <p:cNvPr id="11" name="图片 10"/>
          <p:cNvPicPr/>
          <p:nvPr/>
        </p:nvPicPr>
        <p:blipFill>
          <a:blip r:embed="rId5"/>
          <a:stretch>
            <a:fillRect/>
          </a:stretch>
        </p:blipFill>
        <p:spPr>
          <a:xfrm>
            <a:off x="2348230" y="5234940"/>
            <a:ext cx="783590" cy="431165"/>
          </a:xfrm>
          <a:prstGeom prst="rect">
            <a:avLst/>
          </a:prstGeom>
          <a:noFill/>
          <a:ln w="9525">
            <a:noFill/>
          </a:ln>
        </p:spPr>
      </p:pic>
      <p:pic>
        <p:nvPicPr>
          <p:cNvPr id="160" name="图片 159"/>
          <p:cNvPicPr/>
          <p:nvPr/>
        </p:nvPicPr>
        <p:blipFill>
          <a:blip r:embed="rId4"/>
          <a:stretch>
            <a:fillRect/>
          </a:stretch>
        </p:blipFill>
        <p:spPr>
          <a:xfrm>
            <a:off x="3197860" y="5378450"/>
            <a:ext cx="316230" cy="287655"/>
          </a:xfrm>
          <a:prstGeom prst="rect">
            <a:avLst/>
          </a:prstGeom>
          <a:noFill/>
          <a:ln w="9525">
            <a:noFill/>
          </a:ln>
        </p:spPr>
      </p:pic>
      <p:sp>
        <p:nvSpPr>
          <p:cNvPr id="161" name="文本框 160"/>
          <p:cNvSpPr txBox="1"/>
          <p:nvPr/>
        </p:nvSpPr>
        <p:spPr>
          <a:xfrm>
            <a:off x="3580130" y="529844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2I</a:t>
            </a:r>
            <a:r>
              <a:rPr lang="en-US" b="0" baseline="30000">
                <a:latin typeface="NEU-BZ"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+S</a:t>
            </a:r>
            <a:r>
              <a:rPr lang="en-US" b="0" baseline="-25000">
                <a:latin typeface="NEU-BZ" charset="0"/>
                <a:ea typeface="宋体" panose="02010600030101010101" pitchFamily="2" charset="-122"/>
                <a:cs typeface="Times New Roman" panose="02020603050405020304" charset="0"/>
              </a:rPr>
              <a:t>4</a:t>
            </a:r>
            <a:endParaRPr lang="en-US" altLang="en-US" b="0" baseline="-25000">
              <a:latin typeface="NEU-BZ" charset="0"/>
              <a:ea typeface="宋体" panose="02010600030101010101" pitchFamily="2" charset="-122"/>
              <a:cs typeface="Times New Roman" panose="02020603050405020304" charset="0"/>
            </a:endParaRPr>
          </a:p>
        </p:txBody>
      </p:sp>
      <p:pic>
        <p:nvPicPr>
          <p:cNvPr id="12" name="图片 11"/>
          <p:cNvPicPr/>
          <p:nvPr/>
        </p:nvPicPr>
        <p:blipFill>
          <a:blip r:embed="rId6"/>
          <a:srcRect l="54571" t="9705"/>
          <a:stretch>
            <a:fillRect/>
          </a:stretch>
        </p:blipFill>
        <p:spPr>
          <a:xfrm>
            <a:off x="4401820" y="5276215"/>
            <a:ext cx="306070" cy="466725"/>
          </a:xfrm>
          <a:prstGeom prst="rect">
            <a:avLst/>
          </a:prstGeom>
          <a:noFill/>
          <a:ln w="9525">
            <a:noFill/>
          </a:ln>
        </p:spPr>
      </p:pic>
      <p:sp>
        <p:nvSpPr>
          <p:cNvPr id="162" name="文本框 161"/>
          <p:cNvSpPr txBox="1"/>
          <p:nvPr/>
        </p:nvSpPr>
        <p:spPr>
          <a:xfrm>
            <a:off x="4690745" y="529844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得关系式</a:t>
            </a:r>
            <a:r>
              <a:rPr lang="en-US" sz="2000" b="0">
                <a:latin typeface="微软雅黑" panose="020B0503020204020204" charset="-122"/>
                <a:ea typeface="微软雅黑" panose="020B0503020204020204" charset="-122"/>
                <a:cs typeface="微软雅黑" panose="020B0503020204020204" charset="-122"/>
              </a:rPr>
              <a:t>2ClO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~5I</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~10S</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5"/>
          <a:srcRect l="51018" t="3311"/>
          <a:stretch>
            <a:fillRect/>
          </a:stretch>
        </p:blipFill>
        <p:spPr>
          <a:xfrm>
            <a:off x="7795895" y="5333365"/>
            <a:ext cx="296545" cy="317500"/>
          </a:xfrm>
          <a:prstGeom prst="rect">
            <a:avLst/>
          </a:prstGeom>
          <a:noFill/>
          <a:ln w="9525">
            <a:noFill/>
          </a:ln>
        </p:spPr>
      </p:pic>
      <p:sp>
        <p:nvSpPr>
          <p:cNvPr id="163" name="文本框 162"/>
          <p:cNvSpPr txBox="1"/>
          <p:nvPr/>
        </p:nvSpPr>
        <p:spPr>
          <a:xfrm>
            <a:off x="8092440" y="533717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然后根据已知条件进行计算。</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487680" y="5298440"/>
            <a:ext cx="2710180" cy="368300"/>
          </a:xfrm>
          <a:prstGeom prst="rect">
            <a:avLst/>
          </a:prstGeom>
          <a:noFill/>
        </p:spPr>
        <p:txBody>
          <a:bodyPr wrap="square" rtlCol="0" anchor="t">
            <a:spAutoFit/>
          </a:bodyPr>
          <a:p>
            <a:pPr indent="0"/>
            <a:r>
              <a:rPr lang="en-US">
                <a:latin typeface="NEU-BZ" charset="0"/>
                <a:ea typeface="宋体" panose="02010600030101010101" pitchFamily="2" charset="-122"/>
                <a:cs typeface="Times New Roman" panose="02020603050405020304" charset="0"/>
                <a:sym typeface="+mn-ea"/>
              </a:rPr>
              <a:t>+5I</a:t>
            </a:r>
            <a:r>
              <a:rPr lang="en-US" baseline="-25000">
                <a:latin typeface="NEU-BZ" charset="0"/>
                <a:ea typeface="宋体" panose="02010600030101010101" pitchFamily="2" charset="-122"/>
                <a:cs typeface="Times New Roman" panose="02020603050405020304" charset="0"/>
                <a:sym typeface="+mn-ea"/>
              </a:rPr>
              <a:t>2</a:t>
            </a:r>
            <a:r>
              <a:rPr lang="en-US">
                <a:latin typeface="NEU-BZ" charset="0"/>
                <a:ea typeface="宋体" panose="02010600030101010101" pitchFamily="2" charset="-122"/>
                <a:cs typeface="Times New Roman" panose="02020603050405020304" charset="0"/>
                <a:sym typeface="+mn-ea"/>
              </a:rPr>
              <a:t>+4H</a:t>
            </a:r>
            <a:r>
              <a:rPr lang="en-US" baseline="-25000">
                <a:latin typeface="NEU-BZ" charset="0"/>
                <a:ea typeface="宋体" panose="02010600030101010101" pitchFamily="2" charset="-122"/>
                <a:cs typeface="Times New Roman" panose="02020603050405020304" charset="0"/>
                <a:sym typeface="+mn-ea"/>
              </a:rPr>
              <a:t>2</a:t>
            </a:r>
            <a:r>
              <a:rPr lang="en-US">
                <a:latin typeface="NEU-BZ" charset="0"/>
                <a:ea typeface="宋体" panose="02010600030101010101" pitchFamily="2" charset="-122"/>
                <a:cs typeface="Times New Roman" panose="02020603050405020304" charset="0"/>
                <a:sym typeface="+mn-ea"/>
              </a:rPr>
              <a:t>O</a:t>
            </a:r>
            <a:r>
              <a:rPr lang="zh-CN">
                <a:cs typeface="方正书宋_GBK" charset="0"/>
                <a:sym typeface="+mn-ea"/>
              </a:rPr>
              <a:t>和</a:t>
            </a:r>
            <a:r>
              <a:rPr lang="en-US">
                <a:latin typeface="NEU-BZ" charset="0"/>
                <a:ea typeface="宋体" panose="02010600030101010101" pitchFamily="2" charset="-122"/>
                <a:cs typeface="Times New Roman" panose="02020603050405020304" charset="0"/>
                <a:sym typeface="+mn-ea"/>
              </a:rPr>
              <a:t>I</a:t>
            </a:r>
            <a:r>
              <a:rPr lang="en-US" baseline="-25000">
                <a:latin typeface="NEU-BZ" charset="0"/>
                <a:ea typeface="宋体" panose="02010600030101010101" pitchFamily="2" charset="-122"/>
                <a:cs typeface="Times New Roman" panose="02020603050405020304" charset="0"/>
                <a:sym typeface="+mn-ea"/>
              </a:rPr>
              <a:t>2</a:t>
            </a:r>
            <a:r>
              <a:rPr lang="en-US">
                <a:latin typeface="NEU-BZ" charset="0"/>
                <a:ea typeface="宋体" panose="02010600030101010101" pitchFamily="2" charset="-122"/>
                <a:cs typeface="Times New Roman" panose="02020603050405020304" charset="0"/>
                <a:sym typeface="+mn-ea"/>
              </a:rPr>
              <a:t>+2S</a:t>
            </a:r>
            <a:r>
              <a:rPr lang="en-US" baseline="-25000">
                <a:latin typeface="NEU-BZ" charset="0"/>
                <a:ea typeface="宋体" panose="02010600030101010101" pitchFamily="2" charset="-122"/>
                <a:cs typeface="Times New Roman" panose="02020603050405020304" charset="0"/>
                <a:sym typeface="+mn-ea"/>
              </a:rPr>
              <a:t>2</a:t>
            </a:r>
            <a:endParaRPr lang="en-US" altLang="en-US" baseline="-25000">
              <a:latin typeface="NEU-BZ"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63" name="文本框 162"/>
          <p:cNvSpPr txBox="1"/>
          <p:nvPr/>
        </p:nvSpPr>
        <p:spPr>
          <a:xfrm>
            <a:off x="618490" y="103187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使用指示剂及终点时颜色变化</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1623695" y="1620520"/>
          <a:ext cx="8004810" cy="4311650"/>
        </p:xfrm>
        <a:graphic>
          <a:graphicData uri="http://schemas.openxmlformats.org/drawingml/2006/table">
            <a:tbl>
              <a:tblPr/>
              <a:tblGrid>
                <a:gridCol w="3120390"/>
                <a:gridCol w="1249045"/>
                <a:gridCol w="3635375"/>
              </a:tblGrid>
              <a:tr h="851535">
                <a:tc>
                  <a:txBody>
                    <a:bodyPr/>
                    <a:p>
                      <a:pPr indent="0" algn="ctr">
                        <a:buNone/>
                      </a:pPr>
                      <a:r>
                        <a:rPr lang="en-US" sz="2000" b="0">
                          <a:latin typeface="微软雅黑" panose="020B0503020204020204" charset="-122"/>
                          <a:ea typeface="微软雅黑" panose="020B0503020204020204" charset="-122"/>
                          <a:cs typeface="Calibri" panose="020F0502020204030204" charset="0"/>
                        </a:rPr>
                        <a:t>滴定方式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指示剂</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终点时颜色变化</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76580">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还原剂滴定KMnO</a:t>
                      </a:r>
                      <a:r>
                        <a:rPr lang="en-US" sz="2000" b="0" baseline="-25000">
                          <a:latin typeface="微软雅黑" panose="020B0503020204020204" charset="-122"/>
                          <a:ea typeface="微软雅黑" panose="020B0503020204020204" charset="-122"/>
                          <a:cs typeface="微软雅黑" panose="020B0503020204020204" charset="-122"/>
                        </a:rPr>
                        <a:t>4</a:t>
                      </a:r>
                      <a:endParaRPr lang="en-US" altLang="en-US" sz="2000" b="0" baseline="-2500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KMnO</a:t>
                      </a:r>
                      <a:r>
                        <a:rPr lang="en-US" sz="2000" b="0" baseline="-25000">
                          <a:latin typeface="微软雅黑" panose="020B0503020204020204" charset="-122"/>
                          <a:ea typeface="微软雅黑" panose="020B0503020204020204" charset="-122"/>
                          <a:cs typeface="NEU-BZ" charset="0"/>
                        </a:rPr>
                        <a:t>4</a:t>
                      </a:r>
                      <a:endParaRPr lang="en-US" altLang="en-US" sz="2000" b="0" baseline="-2500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粉</a:t>
                      </a:r>
                      <a:r>
                        <a:rPr lang="en-US" sz="2000" b="0">
                          <a:latin typeface="微软雅黑" panose="020B0503020204020204" charset="-122"/>
                          <a:ea typeface="微软雅黑" panose="020B0503020204020204" charset="-122"/>
                          <a:cs typeface="微软雅黑" panose="020B0503020204020204" charset="-122"/>
                        </a:rPr>
                        <a:t>(浅</a:t>
                      </a:r>
                      <a:r>
                        <a:rPr lang="en-US" sz="2000" b="0">
                          <a:latin typeface="微软雅黑" panose="020B0503020204020204" charset="-122"/>
                          <a:ea typeface="微软雅黑" panose="020B0503020204020204" charset="-122"/>
                          <a:cs typeface="微软雅黑" panose="020B0503020204020204" charset="-122"/>
                        </a:rPr>
                        <a:t>)红色</a:t>
                      </a:r>
                      <a:r>
                        <a:rPr lang="en-US" sz="2000" b="0">
                          <a:latin typeface="微软雅黑" panose="020B0503020204020204" charset="-122"/>
                          <a:ea typeface="微软雅黑" panose="020B0503020204020204" charset="-122"/>
                          <a:cs typeface="微软雅黑" panose="020B0503020204020204" charset="-122"/>
                        </a:rPr>
                        <a:t>→无色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77215">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滴定还原剂</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KMnO</a:t>
                      </a:r>
                      <a:r>
                        <a:rPr lang="en-US" sz="2000" b="0" baseline="-25000">
                          <a:latin typeface="微软雅黑" panose="020B0503020204020204" charset="-122"/>
                          <a:ea typeface="微软雅黑" panose="020B0503020204020204" charset="-122"/>
                          <a:cs typeface="NEU-BZ" charset="0"/>
                        </a:rPr>
                        <a:t>4</a:t>
                      </a:r>
                      <a:endParaRPr lang="en-US" altLang="en-US" sz="2000" b="0" baseline="-2500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无色</a:t>
                      </a:r>
                      <a:r>
                        <a:rPr lang="en-US" sz="2000" b="0">
                          <a:latin typeface="微软雅黑" panose="020B0503020204020204" charset="-122"/>
                          <a:ea typeface="微软雅黑" panose="020B0503020204020204" charset="-122"/>
                          <a:cs typeface="微软雅黑" panose="020B0503020204020204" charset="-122"/>
                        </a:rPr>
                        <a:t>→粉</a:t>
                      </a:r>
                      <a:r>
                        <a:rPr lang="en-US" sz="2000" b="0">
                          <a:latin typeface="微软雅黑" panose="020B0503020204020204" charset="-122"/>
                          <a:ea typeface="微软雅黑" panose="020B0503020204020204" charset="-122"/>
                          <a:cs typeface="微软雅黑" panose="020B0503020204020204" charset="-122"/>
                        </a:rPr>
                        <a:t>(浅</a:t>
                      </a:r>
                      <a:r>
                        <a:rPr lang="en-US" sz="2000" b="0">
                          <a:latin typeface="微软雅黑" panose="020B0503020204020204" charset="-122"/>
                          <a:ea typeface="微软雅黑" panose="020B0503020204020204" charset="-122"/>
                          <a:cs typeface="微软雅黑" panose="020B0503020204020204" charset="-122"/>
                        </a:rPr>
                        <a:t>)红色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76580">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I</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滴定还原剂</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淀粉</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无色</a:t>
                      </a:r>
                      <a:r>
                        <a:rPr lang="en-US" sz="2000" b="0">
                          <a:latin typeface="微软雅黑" panose="020B0503020204020204" charset="-122"/>
                          <a:ea typeface="微软雅黑" panose="020B0503020204020204" charset="-122"/>
                          <a:cs typeface="微软雅黑" panose="020B0503020204020204" charset="-122"/>
                        </a:rPr>
                        <a:t>→蓝色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75945">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还原剂滴定I</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淀粉</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蓝色</a:t>
                      </a:r>
                      <a:r>
                        <a:rPr lang="en-US" sz="2000" b="0">
                          <a:latin typeface="微软雅黑" panose="020B0503020204020204" charset="-122"/>
                          <a:ea typeface="微软雅黑" panose="020B0503020204020204" charset="-122"/>
                          <a:cs typeface="微软雅黑" panose="020B0503020204020204" charset="-122"/>
                        </a:rPr>
                        <a:t>→无色</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77215">
                <a:tc>
                  <a:txBody>
                    <a:bodyPr/>
                    <a:p>
                      <a:pPr indent="0" algn="ctr">
                        <a:buNone/>
                      </a:pPr>
                      <a:r>
                        <a:rPr lang="en-US" sz="2000" b="0">
                          <a:latin typeface="微软雅黑" panose="020B0503020204020204" charset="-122"/>
                          <a:ea typeface="微软雅黑" panose="020B0503020204020204" charset="-122"/>
                          <a:cs typeface="Calibri" panose="020F0502020204030204" charset="0"/>
                        </a:rPr>
                        <a:t>铁盐滴定还原剂</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KSCN</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溶液变红色</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76580">
                <a:tc>
                  <a:txBody>
                    <a:bodyPr/>
                    <a:p>
                      <a:pPr indent="0" algn="ctr">
                        <a:buNone/>
                      </a:pPr>
                      <a:r>
                        <a:rPr lang="en-US" sz="2000" b="0">
                          <a:latin typeface="微软雅黑" panose="020B0503020204020204" charset="-122"/>
                          <a:ea typeface="微软雅黑" panose="020B0503020204020204" charset="-122"/>
                          <a:cs typeface="Calibri" panose="020F0502020204030204" charset="0"/>
                        </a:rPr>
                        <a:t>还原剂滴定铁盐</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KSCN</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红色消失</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63" name="文本框 162"/>
          <p:cNvSpPr txBox="1"/>
          <p:nvPr/>
        </p:nvSpPr>
        <p:spPr>
          <a:xfrm>
            <a:off x="717550" y="10255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沉淀滴定</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17550" y="1424305"/>
            <a:ext cx="1085469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原理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利用沉淀反应进行滴定、测量分析的方法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应用最多的是银量法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即利用</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与卤素离子的反应来测定</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Br</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I</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的浓度</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95655" y="255270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实例</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2175510" y="2653030"/>
          <a:ext cx="6119495" cy="2172970"/>
        </p:xfrm>
        <a:graphic>
          <a:graphicData uri="http://schemas.openxmlformats.org/drawingml/2006/table">
            <a:tbl>
              <a:tblPr/>
              <a:tblGrid>
                <a:gridCol w="1668780"/>
                <a:gridCol w="4450715"/>
              </a:tblGrid>
              <a:tr h="447675">
                <a:tc>
                  <a:txBody>
                    <a:bodyPr/>
                    <a:p>
                      <a:pPr indent="0" algn="ctr">
                        <a:buNone/>
                      </a:pPr>
                      <a:r>
                        <a:rPr lang="en-US" sz="2000" b="0">
                          <a:latin typeface="微软雅黑" panose="020B0503020204020204" charset="-122"/>
                          <a:ea typeface="微软雅黑" panose="020B0503020204020204" charset="-122"/>
                          <a:cs typeface="Calibri" panose="020F0502020204030204" charset="0"/>
                        </a:rPr>
                        <a:t>滴定内容</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用标准AgNO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溶液滴定含Cl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的溶液</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34010">
                <a:tc>
                  <a:txBody>
                    <a:bodyPr/>
                    <a:p>
                      <a:pPr indent="0" algn="ctr">
                        <a:buNone/>
                      </a:pPr>
                      <a:r>
                        <a:rPr lang="en-US" sz="2000" b="0">
                          <a:latin typeface="微软雅黑" panose="020B0503020204020204" charset="-122"/>
                          <a:ea typeface="微软雅黑" panose="020B0503020204020204" charset="-122"/>
                          <a:cs typeface="Calibri" panose="020F0502020204030204" charset="0"/>
                        </a:rPr>
                        <a:t>指示剂</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溶液</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7675">
                <a:tc>
                  <a:txBody>
                    <a:bodyPr/>
                    <a:p>
                      <a:pPr indent="0" algn="ctr">
                        <a:buNone/>
                      </a:pPr>
                      <a:r>
                        <a:rPr lang="en-US" sz="2000" b="0">
                          <a:latin typeface="微软雅黑" panose="020B0503020204020204" charset="-122"/>
                          <a:ea typeface="微软雅黑" panose="020B0503020204020204" charset="-122"/>
                          <a:cs typeface="Calibri" panose="020F0502020204030204" charset="0"/>
                        </a:rPr>
                        <a:t>终点颜色变化</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出现砖红色沉淀</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为砖红色沉淀)</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43610">
                <a:tc>
                  <a:txBody>
                    <a:bodyPr/>
                    <a:p>
                      <a:pPr indent="0" algn="ctr">
                        <a:buNone/>
                      </a:pPr>
                      <a:r>
                        <a:rPr lang="en-US" sz="2000" b="0">
                          <a:latin typeface="微软雅黑" panose="020B0503020204020204" charset="-122"/>
                          <a:ea typeface="微软雅黑" panose="020B0503020204020204" charset="-122"/>
                          <a:cs typeface="Calibri" panose="020F0502020204030204" charset="0"/>
                        </a:rPr>
                        <a:t>解题策略</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Calibri" panose="020F0502020204030204" charset="0"/>
                        </a:rPr>
                        <a:t>利用沉淀的先后顺序判断滴定终点并利用反应物与生成物间的数量关系进行计算</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795655" y="4969510"/>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关键点拨</a:t>
            </a:r>
            <a:endParaRPr lang="zh-CN" altLang="en-US" sz="2000" b="0">
              <a:solidFill>
                <a:srgbClr val="FF0000"/>
              </a:solidFill>
              <a:highlight>
                <a:srgbClr val="FFFF00"/>
              </a:highlight>
              <a:latin typeface="微软雅黑" panose="020B0503020204020204" charset="-122"/>
              <a:ea typeface="微软雅黑" panose="020B0503020204020204" charset="-122"/>
              <a:cs typeface="方正兰亭中黑_GBK" charset="0"/>
            </a:endParaRPr>
          </a:p>
        </p:txBody>
      </p:sp>
      <p:sp>
        <p:nvSpPr>
          <p:cNvPr id="8" name="文本框 7"/>
          <p:cNvSpPr txBox="1"/>
          <p:nvPr/>
        </p:nvSpPr>
        <p:spPr>
          <a:xfrm>
            <a:off x="1999615" y="4826000"/>
            <a:ext cx="9650095" cy="1014730"/>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沉淀滴定所用的指示剂本身就是一种沉淀剂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被滴定物反应的生成物的溶解度要比滴定剂与指示剂反应的生成物的溶解度小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否则不能用这种指示剂。</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63" name="文本框 162"/>
          <p:cNvSpPr txBox="1"/>
          <p:nvPr/>
        </p:nvSpPr>
        <p:spPr>
          <a:xfrm>
            <a:off x="739775" y="10255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配位滴定</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4715" y="1424305"/>
            <a:ext cx="10491470"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原理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利用配位反应进行滴定、测量分析的方法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常见的配位滴定有以</a:t>
            </a:r>
            <a:r>
              <a:rPr lang="en-US" sz="2000" b="0">
                <a:latin typeface="微软雅黑" panose="020B0503020204020204" charset="-122"/>
                <a:ea typeface="微软雅黑" panose="020B0503020204020204" charset="-122"/>
                <a:cs typeface="微软雅黑" panose="020B0503020204020204" charset="-122"/>
              </a:rPr>
              <a:t>EDTA(</a:t>
            </a:r>
            <a:r>
              <a:rPr lang="zh-CN" sz="2000" b="0">
                <a:latin typeface="微软雅黑" panose="020B0503020204020204" charset="-122"/>
                <a:ea typeface="微软雅黑" panose="020B0503020204020204" charset="-122"/>
                <a:cs typeface="微软雅黑" panose="020B0503020204020204" charset="-122"/>
              </a:rPr>
              <a:t>乙二胺四乙酸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配位滴定法测定水的硬度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即利用</a:t>
            </a:r>
            <a:r>
              <a:rPr lang="en-US" sz="2000" b="0">
                <a:latin typeface="微软雅黑" panose="020B0503020204020204" charset="-122"/>
                <a:ea typeface="微软雅黑" panose="020B0503020204020204" charset="-122"/>
                <a:cs typeface="微软雅黑" panose="020B0503020204020204" charset="-122"/>
              </a:rPr>
              <a:t>EDTA</a:t>
            </a:r>
            <a:r>
              <a:rPr lang="zh-CN" sz="2000" b="0">
                <a:latin typeface="微软雅黑" panose="020B0503020204020204" charset="-122"/>
                <a:ea typeface="微软雅黑" panose="020B0503020204020204" charset="-122"/>
                <a:cs typeface="微软雅黑" panose="020B0503020204020204" charset="-122"/>
              </a:rPr>
              <a:t>与水中</a:t>
            </a:r>
            <a:r>
              <a:rPr lang="en-US" sz="2000" b="0">
                <a:latin typeface="微软雅黑" panose="020B0503020204020204" charset="-122"/>
                <a:ea typeface="微软雅黑" panose="020B0503020204020204" charset="-122"/>
                <a:cs typeface="微软雅黑" panose="020B0503020204020204" charset="-122"/>
              </a:rPr>
              <a:t>Ca</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Mg</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的络合反应。</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实例</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2540635" y="2749550"/>
          <a:ext cx="6218555" cy="3111500"/>
        </p:xfrm>
        <a:graphic>
          <a:graphicData uri="http://schemas.openxmlformats.org/drawingml/2006/table">
            <a:tbl>
              <a:tblPr/>
              <a:tblGrid>
                <a:gridCol w="969010"/>
                <a:gridCol w="2423160"/>
                <a:gridCol w="2826385"/>
              </a:tblGrid>
              <a:tr h="870585">
                <a:tc>
                  <a:txBody>
                    <a:bodyPr/>
                    <a:p>
                      <a:pPr indent="0" algn="ctr">
                        <a:buNone/>
                      </a:pPr>
                      <a:r>
                        <a:rPr lang="en-US" sz="2000" b="0">
                          <a:latin typeface="微软雅黑" panose="020B0503020204020204" charset="-122"/>
                          <a:ea typeface="微软雅黑" panose="020B0503020204020204" charset="-122"/>
                          <a:cs typeface="Calibri" panose="020F0502020204030204" charset="0"/>
                        </a:rPr>
                        <a:t>滴定内容</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用标准EDTA</a:t>
                      </a:r>
                      <a:r>
                        <a:rPr lang="en-US" sz="2000" b="0">
                          <a:latin typeface="微软雅黑" panose="020B0503020204020204" charset="-122"/>
                          <a:ea typeface="微软雅黑" panose="020B0503020204020204" charset="-122"/>
                          <a:cs typeface="微软雅黑" panose="020B0503020204020204" charset="-122"/>
                        </a:rPr>
                        <a:t>溶液滴定含Ca</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的硬水</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用标准EDTA</a:t>
                      </a:r>
                      <a:r>
                        <a:rPr lang="en-US" sz="2000" b="0">
                          <a:latin typeface="微软雅黑" panose="020B0503020204020204" charset="-122"/>
                          <a:ea typeface="微软雅黑" panose="020B0503020204020204" charset="-122"/>
                          <a:cs typeface="微软雅黑" panose="020B0503020204020204" charset="-122"/>
                        </a:rPr>
                        <a:t>溶液滴定含Mg</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的硬水</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8310">
                <a:tc>
                  <a:txBody>
                    <a:bodyPr/>
                    <a:p>
                      <a:pPr indent="0" algn="ctr">
                        <a:buNone/>
                      </a:pPr>
                      <a:r>
                        <a:rPr lang="en-US" sz="2000" b="0">
                          <a:latin typeface="微软雅黑" panose="020B0503020204020204" charset="-122"/>
                          <a:ea typeface="微软雅黑" panose="020B0503020204020204" charset="-122"/>
                          <a:cs typeface="Calibri" panose="020F0502020204030204" charset="0"/>
                        </a:rPr>
                        <a:t>指示剂</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钙</a:t>
                      </a:r>
                      <a:r>
                        <a:rPr lang="en-US" sz="2000" b="0">
                          <a:latin typeface="微软雅黑" panose="020B0503020204020204" charset="-122"/>
                          <a:ea typeface="微软雅黑" panose="020B0503020204020204" charset="-122"/>
                          <a:cs typeface="微软雅黑" panose="020B0503020204020204" charset="-122"/>
                        </a:rPr>
                        <a:t>-羧酸指示剂</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铬黑T</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96620">
                <a:tc>
                  <a:txBody>
                    <a:bodyPr/>
                    <a:p>
                      <a:pPr indent="0" algn="ctr">
                        <a:buNone/>
                      </a:pPr>
                      <a:r>
                        <a:rPr lang="en-US" sz="2000" b="0">
                          <a:latin typeface="微软雅黑" panose="020B0503020204020204" charset="-122"/>
                          <a:ea typeface="微软雅黑" panose="020B0503020204020204" charset="-122"/>
                          <a:cs typeface="Calibri" panose="020F0502020204030204" charset="0"/>
                        </a:rPr>
                        <a:t>终点颜色变化</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Calibri" panose="020F0502020204030204" charset="0"/>
                        </a:rPr>
                        <a:t>溶液由紫红色变为蓝色</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Calibri" panose="020F0502020204030204" charset="0"/>
                        </a:rPr>
                        <a:t>溶液由紫红色变为蓝色</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95985">
                <a:tc>
                  <a:txBody>
                    <a:bodyPr/>
                    <a:p>
                      <a:pPr indent="0" algn="ctr">
                        <a:buNone/>
                      </a:pPr>
                      <a:r>
                        <a:rPr lang="en-US" sz="2000" b="0">
                          <a:latin typeface="微软雅黑" panose="020B0503020204020204" charset="-122"/>
                          <a:ea typeface="微软雅黑" panose="020B0503020204020204" charset="-122"/>
                          <a:cs typeface="Calibri" panose="020F0502020204030204" charset="0"/>
                        </a:rPr>
                        <a:t>解题策略</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gridSpan="2">
                  <a:txBody>
                    <a:bodyPr/>
                    <a:p>
                      <a:pPr indent="0">
                        <a:buNone/>
                      </a:pPr>
                      <a:r>
                        <a:rPr lang="en-US" sz="2000" b="0">
                          <a:latin typeface="微软雅黑" panose="020B0503020204020204" charset="-122"/>
                          <a:ea typeface="微软雅黑" panose="020B0503020204020204" charset="-122"/>
                          <a:cs typeface="微软雅黑" panose="020B0503020204020204" charset="-122"/>
                        </a:rPr>
                        <a:t>和沉淀滴定的解题策略类似</a:t>
                      </a:r>
                      <a:r>
                        <a:rPr lang="en-US" sz="2000" b="0">
                          <a:latin typeface="微软雅黑" panose="020B0503020204020204" charset="-122"/>
                          <a:ea typeface="微软雅黑" panose="020B0503020204020204" charset="-122"/>
                          <a:cs typeface="微软雅黑" panose="020B0503020204020204" charset="-122"/>
                        </a:rPr>
                        <a:t>,利用反应物与生成物间的数量关系进行计算</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hMerge="1">
                  <a:tcPr>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P182</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63" name="文本框 162"/>
          <p:cNvSpPr txBox="1"/>
          <p:nvPr/>
        </p:nvSpPr>
        <p:spPr>
          <a:xfrm>
            <a:off x="651510" y="1024890"/>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2</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51840" y="1485265"/>
            <a:ext cx="998156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浙江</a:t>
            </a:r>
            <a:r>
              <a:rPr lang="en-US" sz="2000" b="0">
                <a:latin typeface="微软雅黑" panose="020B0503020204020204" charset="-122"/>
                <a:ea typeface="微软雅黑" panose="020B0503020204020204" charset="-122"/>
                <a:cs typeface="微软雅黑" panose="020B0503020204020204" charset="-122"/>
              </a:rPr>
              <a:t>2023</a:t>
            </a:r>
            <a:r>
              <a:rPr lang="zh-CN" sz="2000" b="0">
                <a:latin typeface="微软雅黑" panose="020B0503020204020204" charset="-122"/>
                <a:ea typeface="微软雅黑" panose="020B0503020204020204" charset="-122"/>
                <a:cs typeface="微软雅黑" panose="020B0503020204020204" charset="-122"/>
              </a:rPr>
              <a:t>年</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月</a:t>
            </a:r>
            <a:r>
              <a:rPr lang="en-US" sz="2000" b="0">
                <a:latin typeface="微软雅黑" panose="020B0503020204020204" charset="-122"/>
                <a:ea typeface="微软雅黑" panose="020B0503020204020204" charset="-122"/>
                <a:cs typeface="微软雅黑" panose="020B0503020204020204" charset="-122"/>
              </a:rPr>
              <a:t>·20</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已知</a:t>
            </a:r>
            <a:r>
              <a:rPr lang="en-US" sz="2000" b="0">
                <a:latin typeface="微软雅黑" panose="020B0503020204020204" charset="-122"/>
                <a:ea typeface="微软雅黑" panose="020B0503020204020204" charset="-122"/>
                <a:cs typeface="微软雅黑" panose="020B0503020204020204" charset="-122"/>
              </a:rPr>
              <a:t>:[Al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r>
              <a:rPr lang="en-US" sz="2000" b="0" i="1" baseline="-2500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Cl</a:t>
            </a:r>
            <a:r>
              <a:rPr lang="en-US" sz="2000" b="0" i="1" baseline="-25000">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a:t>
            </a:r>
            <a:r>
              <a:rPr lang="en-US" sz="2000" b="0" i="1" baseline="-25000">
                <a:latin typeface="微软雅黑" panose="020B0503020204020204" charset="-122"/>
                <a:ea typeface="微软雅黑" panose="020B0503020204020204" charset="-122"/>
                <a:cs typeface="微软雅黑" panose="020B0503020204020204" charset="-122"/>
              </a:rPr>
              <a:t>m</a:t>
            </a:r>
            <a:r>
              <a:rPr lang="zh-CN" sz="2000" b="0">
                <a:latin typeface="微软雅黑" panose="020B0503020204020204" charset="-122"/>
                <a:ea typeface="微软雅黑" panose="020B0503020204020204" charset="-122"/>
                <a:cs typeface="微软雅黑" panose="020B0503020204020204" charset="-122"/>
              </a:rPr>
              <a:t>的絮凝效果可用盐基度衡量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盐基度</a:t>
            </a:r>
            <a:r>
              <a:rPr lang="en-US"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10049510" y="1498600"/>
            <a:ext cx="474345" cy="385445"/>
          </a:xfrm>
          <a:prstGeom prst="rect">
            <a:avLst/>
          </a:prstGeom>
          <a:noFill/>
          <a:ln w="9525">
            <a:noFill/>
          </a:ln>
        </p:spPr>
      </p:pic>
      <p:sp>
        <p:nvSpPr>
          <p:cNvPr id="164" name="文本框 163"/>
          <p:cNvSpPr txBox="1"/>
          <p:nvPr/>
        </p:nvSpPr>
        <p:spPr>
          <a:xfrm>
            <a:off x="840105" y="1884045"/>
            <a:ext cx="10755630" cy="332295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当盐基度为</a:t>
            </a:r>
            <a:r>
              <a:rPr lang="en-US" sz="2000" b="0">
                <a:latin typeface="微软雅黑" panose="020B0503020204020204" charset="-122"/>
                <a:ea typeface="微软雅黑" panose="020B0503020204020204" charset="-122"/>
                <a:cs typeface="微软雅黑" panose="020B0503020204020204" charset="-122"/>
              </a:rPr>
              <a:t>0.60~0.85</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絮凝效果较好。测定产品的盐基度。</a:t>
            </a:r>
            <a:r>
              <a:rPr lang="en-US" sz="2000" b="0">
                <a:latin typeface="微软雅黑" panose="020B0503020204020204" charset="-122"/>
                <a:ea typeface="微软雅黑" panose="020B0503020204020204" charset="-122"/>
                <a:cs typeface="微软雅黑" panose="020B0503020204020204" charset="-122"/>
              </a:rPr>
              <a:t>Cl</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的定量测定</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称取一定量样品</a:t>
            </a:r>
            <a:r>
              <a:rPr lang="en-US" sz="2000" b="0">
                <a:latin typeface="微软雅黑" panose="020B0503020204020204" charset="-122"/>
                <a:ea typeface="微软雅黑" panose="020B0503020204020204" charset="-122"/>
                <a:cs typeface="微软雅黑" panose="020B0503020204020204" charset="-122"/>
              </a:rPr>
              <a:t>{[Al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OH)</a:t>
            </a:r>
            <a:r>
              <a:rPr lang="en-US" sz="2000" b="0" i="1" baseline="-2500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Cl</a:t>
            </a:r>
            <a:r>
              <a:rPr lang="en-US" sz="2000" b="0" i="1" baseline="-25000">
                <a:latin typeface="微软雅黑" panose="020B0503020204020204" charset="-122"/>
                <a:ea typeface="微软雅黑" panose="020B0503020204020204" charset="-122"/>
                <a:cs typeface="微软雅黑" panose="020B0503020204020204" charset="-122"/>
              </a:rPr>
              <a:t>b</a:t>
            </a:r>
            <a:r>
              <a:rPr lang="en-US" sz="2000" b="0">
                <a:latin typeface="微软雅黑" panose="020B0503020204020204" charset="-122"/>
                <a:ea typeface="微软雅黑" panose="020B0503020204020204" charset="-122"/>
                <a:cs typeface="微软雅黑" panose="020B0503020204020204" charset="-122"/>
              </a:rPr>
              <a:t>]</a:t>
            </a:r>
            <a:r>
              <a:rPr lang="en-US" sz="2000" b="0" i="1" baseline="-25000">
                <a:latin typeface="微软雅黑" panose="020B0503020204020204" charset="-122"/>
                <a:ea typeface="微软雅黑" panose="020B0503020204020204" charset="-122"/>
                <a:cs typeface="微软雅黑" panose="020B0503020204020204" charset="-122"/>
              </a:rPr>
              <a:t>m</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配成溶液。称取</a:t>
            </a:r>
            <a:r>
              <a:rPr lang="en-US" sz="2000" b="0">
                <a:latin typeface="微软雅黑" panose="020B0503020204020204" charset="-122"/>
                <a:ea typeface="微软雅黑" panose="020B0503020204020204" charset="-122"/>
                <a:cs typeface="微软雅黑" panose="020B0503020204020204" charset="-122"/>
              </a:rPr>
              <a:t>25.00 mL</a:t>
            </a:r>
            <a:r>
              <a:rPr lang="zh-CN" sz="2000" b="0">
                <a:latin typeface="微软雅黑" panose="020B0503020204020204" charset="-122"/>
                <a:ea typeface="微软雅黑" panose="020B0503020204020204" charset="-122"/>
                <a:cs typeface="微软雅黑" panose="020B0503020204020204" charset="-122"/>
              </a:rPr>
              <a:t>溶液于锥形瓶中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调</a:t>
            </a:r>
            <a:r>
              <a:rPr lang="en-US" sz="2000" b="0">
                <a:latin typeface="微软雅黑" panose="020B0503020204020204" charset="-122"/>
                <a:ea typeface="微软雅黑" panose="020B0503020204020204" charset="-122"/>
                <a:cs typeface="微软雅黑" panose="020B0503020204020204" charset="-122"/>
              </a:rPr>
              <a:t>pH=6.5~10.5,</a:t>
            </a:r>
            <a:r>
              <a:rPr lang="zh-CN" sz="2000" b="0">
                <a:latin typeface="微软雅黑" panose="020B0503020204020204" charset="-122"/>
                <a:ea typeface="微软雅黑" panose="020B0503020204020204" charset="-122"/>
                <a:cs typeface="微软雅黑" panose="020B0503020204020204" charset="-122"/>
              </a:rPr>
              <a:t>滴加指示剂</a:t>
            </a:r>
            <a:r>
              <a:rPr lang="en-US" sz="2000" b="0">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在不断摇动下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用</a:t>
            </a:r>
            <a:r>
              <a:rPr lang="en-US" sz="2000" b="0">
                <a:latin typeface="微软雅黑" panose="020B0503020204020204" charset="-122"/>
                <a:ea typeface="微软雅黑" panose="020B0503020204020204" charset="-122"/>
                <a:cs typeface="微软雅黑" panose="020B0503020204020204" charset="-122"/>
              </a:rPr>
              <a:t>0.100 0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AgNO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标准溶液滴定至浅红色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有</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沉淀</a:t>
            </a:r>
            <a:r>
              <a:rPr lang="en-US" sz="2000" b="0">
                <a:latin typeface="微软雅黑" panose="020B0503020204020204" charset="-122"/>
                <a:ea typeface="微软雅黑" panose="020B0503020204020204" charset="-122"/>
                <a:cs typeface="微软雅黑" panose="020B0503020204020204" charset="-122"/>
              </a:rPr>
              <a:t>),30</a:t>
            </a:r>
            <a:r>
              <a:rPr lang="zh-CN" sz="2000" b="0">
                <a:latin typeface="微软雅黑" panose="020B0503020204020204" charset="-122"/>
                <a:ea typeface="微软雅黑" panose="020B0503020204020204" charset="-122"/>
                <a:cs typeface="微软雅黑" panose="020B0503020204020204" charset="-122"/>
              </a:rPr>
              <a:t>秒内不褪色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平行测试</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次</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平均消耗</a:t>
            </a:r>
            <a:r>
              <a:rPr lang="en-US" sz="2000" b="0">
                <a:latin typeface="微软雅黑" panose="020B0503020204020204" charset="-122"/>
                <a:ea typeface="微软雅黑" panose="020B0503020204020204" charset="-122"/>
                <a:cs typeface="微软雅黑" panose="020B0503020204020204" charset="-122"/>
              </a:rPr>
              <a:t>AgNO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标准溶液</a:t>
            </a:r>
            <a:r>
              <a:rPr lang="en-US" sz="2000" b="0">
                <a:latin typeface="微软雅黑" panose="020B0503020204020204" charset="-122"/>
                <a:ea typeface="微软雅黑" panose="020B0503020204020204" charset="-122"/>
                <a:cs typeface="微软雅黑" panose="020B0503020204020204" charset="-122"/>
              </a:rPr>
              <a:t>22.50 mL</a:t>
            </a:r>
            <a:r>
              <a:rPr lang="zh-CN" sz="2000" b="0">
                <a:latin typeface="微软雅黑" panose="020B0503020204020204" charset="-122"/>
                <a:ea typeface="微软雅黑" panose="020B0503020204020204" charset="-122"/>
                <a:cs typeface="微软雅黑" panose="020B0503020204020204" charset="-122"/>
              </a:rPr>
              <a:t>。另测得上述样品溶液中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)=0.100 0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产品的盐基度为</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测定</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过程中溶液</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过低或过高均会影响测定结果</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原因是</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237865" y="4271010"/>
            <a:ext cx="4064000" cy="398780"/>
          </a:xfrm>
          <a:prstGeom prst="rect">
            <a:avLst/>
          </a:prstGeom>
          <a:noFill/>
        </p:spPr>
        <p:txBody>
          <a:bodyPr wrap="square" rtlCol="0">
            <a:spAutoFit/>
          </a:bodyPr>
          <a:p>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0.70</a:t>
            </a:r>
            <a:endParaRPr lang="en-US"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1345565" y="5172710"/>
            <a:ext cx="13206730" cy="869950"/>
            <a:chOff x="991" y="6345"/>
            <a:chExt cx="20798" cy="1370"/>
          </a:xfrm>
        </p:grpSpPr>
        <p:sp>
          <p:nvSpPr>
            <p:cNvPr id="28" name="文本框 27"/>
            <p:cNvSpPr txBox="1"/>
            <p:nvPr>
              <p:custDataLst>
                <p:tags r:id="rId2"/>
              </p:custDataLst>
            </p:nvPr>
          </p:nvSpPr>
          <p:spPr>
            <a:xfrm>
              <a:off x="9529" y="6345"/>
              <a:ext cx="12260" cy="1113"/>
            </a:xfrm>
            <a:prstGeom prst="rect">
              <a:avLst/>
            </a:prstGeom>
            <a:noFill/>
          </p:spPr>
          <p:txBody>
            <a:bodyPr wrap="square" rtlCol="0">
              <a:spAutoFit/>
            </a:bodyPr>
            <a:p>
              <a:pPr indent="0"/>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浓度减小</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达到滴定终点时</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需要消耗更多的</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AgNO</a:t>
              </a:r>
              <a:r>
                <a:rPr lang="en-US" sz="2000" baseline="-25000">
                  <a:solidFill>
                    <a:srgbClr val="FF0000"/>
                  </a:solidFill>
                  <a:latin typeface="微软雅黑" panose="020B0503020204020204" charset="-122"/>
                  <a:ea typeface="微软雅黑" panose="020B0503020204020204" charset="-122"/>
                  <a:cs typeface="微软雅黑" panose="020B0503020204020204" charset="-122"/>
                  <a:sym typeface="+mn-ea"/>
                </a:rPr>
                <a:t>3</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溶液</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;pH</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过高时</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en-US" sz="200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endParaRPr lang="en-US" sz="200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991" y="6373"/>
              <a:ext cx="20668" cy="1342"/>
              <a:chOff x="991" y="6373"/>
              <a:chExt cx="20668" cy="1342"/>
            </a:xfrm>
          </p:grpSpPr>
          <p:sp>
            <p:nvSpPr>
              <p:cNvPr id="26" name="文本框 25"/>
              <p:cNvSpPr txBox="1"/>
              <p:nvPr>
                <p:custDataLst>
                  <p:tags r:id="rId3"/>
                </p:custDataLst>
              </p:nvPr>
            </p:nvSpPr>
            <p:spPr>
              <a:xfrm>
                <a:off x="991" y="6373"/>
                <a:ext cx="12138" cy="628"/>
              </a:xfrm>
              <a:prstGeom prst="rect">
                <a:avLst/>
              </a:prstGeom>
              <a:noFill/>
              <a:ln w="9525">
                <a:noFill/>
              </a:ln>
            </p:spPr>
            <p:txBody>
              <a:bodyPr wrap="square">
                <a:spAutoFit/>
              </a:bodyPr>
              <a:p>
                <a:pPr indent="0"/>
                <a:r>
                  <a:rPr lang="en-US" altLang="zh-CN" sz="2000" b="0">
                    <a:latin typeface="微软雅黑" panose="020B0503020204020204" charset="-122"/>
                    <a:ea typeface="微软雅黑" panose="020B0503020204020204" charset="-122"/>
                    <a:cs typeface="微软雅黑" panose="020B0503020204020204" charset="-122"/>
                  </a:rPr>
                  <a:t>                              </a:t>
                </a:r>
                <a:r>
                  <a:rPr lang="zh-CN" sz="2000" b="0">
                    <a:solidFill>
                      <a:srgbClr val="FF0000"/>
                    </a:solidFill>
                    <a:latin typeface="微软雅黑" panose="020B0503020204020204" charset="-122"/>
                    <a:ea typeface="微软雅黑" panose="020B0503020204020204" charset="-122"/>
                    <a:cs typeface="微软雅黑" panose="020B0503020204020204" charset="-122"/>
                  </a:rPr>
                  <a:t>溶液</a:t>
                </a:r>
                <a:r>
                  <a:rPr lang="en-US" sz="2000" b="0">
                    <a:solidFill>
                      <a:srgbClr val="FF0000"/>
                    </a:solidFill>
                    <a:latin typeface="微软雅黑" panose="020B0503020204020204" charset="-122"/>
                    <a:ea typeface="微软雅黑" panose="020B0503020204020204" charset="-122"/>
                    <a:cs typeface="微软雅黑" panose="020B0503020204020204" charset="-122"/>
                  </a:rPr>
                  <a:t>pH</a:t>
                </a:r>
                <a:r>
                  <a:rPr lang="zh-CN" sz="2000" b="0">
                    <a:solidFill>
                      <a:srgbClr val="FF0000"/>
                    </a:solidFill>
                    <a:latin typeface="微软雅黑" panose="020B0503020204020204" charset="-122"/>
                    <a:ea typeface="微软雅黑" panose="020B0503020204020204" charset="-122"/>
                    <a:cs typeface="微软雅黑" panose="020B0503020204020204" charset="-122"/>
                  </a:rPr>
                  <a:t>过低时</a:t>
                </a:r>
                <a:r>
                  <a:rPr lang="en-US" sz="2000" b="0">
                    <a:solidFill>
                      <a:srgbClr val="FF0000"/>
                    </a:solidFill>
                    <a:latin typeface="微软雅黑" panose="020B0503020204020204" charset="-122"/>
                    <a:ea typeface="微软雅黑" panose="020B0503020204020204" charset="-122"/>
                    <a:cs typeface="微软雅黑" panose="020B0503020204020204" charset="-122"/>
                  </a:rPr>
                  <a:t>,</a:t>
                </a:r>
                <a:r>
                  <a:rPr lang="zh-CN" sz="2000" b="0">
                    <a:solidFill>
                      <a:srgbClr val="FF0000"/>
                    </a:solidFill>
                    <a:latin typeface="微软雅黑" panose="020B0503020204020204" charset="-122"/>
                    <a:ea typeface="微软雅黑" panose="020B0503020204020204" charset="-122"/>
                    <a:cs typeface="微软雅黑" panose="020B0503020204020204" charset="-122"/>
                  </a:rPr>
                  <a:t>使得</a:t>
                </a:r>
                <a:r>
                  <a:rPr lang="en-US" sz="2000" b="0">
                    <a:solidFill>
                      <a:srgbClr val="FF0000"/>
                    </a:solidFill>
                    <a:latin typeface="微软雅黑" panose="020B0503020204020204" charset="-122"/>
                    <a:ea typeface="微软雅黑" panose="020B0503020204020204" charset="-122"/>
                    <a:cs typeface="微软雅黑" panose="020B0503020204020204" charset="-122"/>
                  </a:rPr>
                  <a:t>CrO</a:t>
                </a:r>
                <a:r>
                  <a:rPr lang="en-US" sz="2000" b="0" baseline="-25000">
                    <a:solidFill>
                      <a:srgbClr val="FF0000"/>
                    </a:solidFill>
                    <a:latin typeface="微软雅黑" panose="020B0503020204020204" charset="-122"/>
                    <a:ea typeface="微软雅黑" panose="020B0503020204020204" charset="-122"/>
                    <a:cs typeface="微软雅黑" panose="020B0503020204020204" charset="-122"/>
                  </a:rPr>
                  <a:t>4</a:t>
                </a:r>
                <a:r>
                  <a:rPr lang="en-US" sz="2000" b="0" baseline="30000">
                    <a:solidFill>
                      <a:srgbClr val="FF0000"/>
                    </a:solidFill>
                    <a:latin typeface="微软雅黑" panose="020B0503020204020204" charset="-122"/>
                    <a:ea typeface="微软雅黑" panose="020B0503020204020204" charset="-122"/>
                    <a:cs typeface="微软雅黑" panose="020B0503020204020204" charset="-122"/>
                  </a:rPr>
                  <a:t>2-</a:t>
                </a:r>
                <a:endParaRPr lang="en-US" altLang="en-US" sz="2000" b="0" baseline="30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custDataLst>
                  <p:tags r:id="rId4"/>
                </p:custDataLst>
              </p:nvPr>
            </p:nvSpPr>
            <p:spPr>
              <a:xfrm>
                <a:off x="4657" y="6844"/>
                <a:ext cx="17002" cy="871"/>
              </a:xfrm>
              <a:prstGeom prst="rect">
                <a:avLst/>
              </a:prstGeom>
              <a:noFill/>
            </p:spPr>
            <p:txBody>
              <a:bodyPr wrap="square" rtlCol="0" anchor="t">
                <a:spAutoFit/>
              </a:bodyPr>
              <a:p>
                <a:pPr indent="0" fontAlgn="auto">
                  <a:lnSpc>
                    <a:spcPct val="150000"/>
                  </a:lnSpc>
                </a:pP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Ag</a:t>
                </a:r>
                <a:r>
                  <a:rPr lang="en-US" sz="2000" baseline="3000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会与</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OH</a:t>
                </a:r>
                <a:r>
                  <a:rPr lang="en-US" sz="2000" baseline="3000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反应生成</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AgOH,AgOH</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进一步转化为</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Ag</a:t>
                </a:r>
                <a:r>
                  <a:rPr lang="en-US" sz="2000"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O,</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会消耗更多的</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AgNO</a:t>
                </a:r>
                <a:r>
                  <a:rPr lang="en-US" sz="2000" baseline="-25000">
                    <a:solidFill>
                      <a:srgbClr val="FF0000"/>
                    </a:solidFill>
                    <a:latin typeface="微软雅黑" panose="020B0503020204020204" charset="-122"/>
                    <a:ea typeface="微软雅黑" panose="020B0503020204020204" charset="-122"/>
                    <a:cs typeface="微软雅黑" panose="020B0503020204020204" charset="-122"/>
                    <a:sym typeface="+mn-ea"/>
                  </a:rPr>
                  <a:t>3</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溶液</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26440" y="1143635"/>
            <a:ext cx="3832225" cy="460375"/>
          </a:xfrm>
          <a:prstGeom prst="rect">
            <a:avLst/>
          </a:prstGeom>
          <a:noFill/>
        </p:spPr>
        <p:txBody>
          <a:bodyPr wrap="square" rtlCol="0">
            <a:spAutoFit/>
          </a:bodyPr>
          <a:p>
            <a:r>
              <a:rPr lang="zh-CN" altLang="en-US" sz="2400">
                <a:latin typeface="微软雅黑" panose="020B0503020204020204" charset="-122"/>
                <a:ea typeface="微软雅黑" panose="020B0503020204020204" charset="-122"/>
                <a:cs typeface="微软雅黑" panose="020B0503020204020204" charset="-122"/>
              </a:rPr>
              <a:t>1</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强、弱电解质</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100" name="图片 99"/>
          <p:cNvPicPr/>
          <p:nvPr>
            <p:custDataLst>
              <p:tags r:id="rId1"/>
            </p:custDataLst>
          </p:nvPr>
        </p:nvPicPr>
        <p:blipFill>
          <a:blip r:embed="rId2"/>
          <a:stretch>
            <a:fillRect/>
          </a:stretch>
        </p:blipFill>
        <p:spPr>
          <a:xfrm>
            <a:off x="2331720" y="2024380"/>
            <a:ext cx="6689090" cy="25596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12" name="文本框 11"/>
          <p:cNvSpPr txBox="1"/>
          <p:nvPr/>
        </p:nvSpPr>
        <p:spPr>
          <a:xfrm>
            <a:off x="563245" y="1015365"/>
            <a:ext cx="829310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由关系式</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可得</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1"/>
          <a:stretch>
            <a:fillRect/>
          </a:stretch>
        </p:blipFill>
        <p:spPr>
          <a:xfrm>
            <a:off x="5344795" y="936625"/>
            <a:ext cx="1718310" cy="477520"/>
          </a:xfrm>
          <a:prstGeom prst="rect">
            <a:avLst/>
          </a:prstGeom>
          <a:noFill/>
          <a:ln w="9525">
            <a:noFill/>
          </a:ln>
        </p:spPr>
      </p:pic>
      <p:sp>
        <p:nvSpPr>
          <p:cNvPr id="173" name="文本框 172"/>
          <p:cNvSpPr txBox="1"/>
          <p:nvPr/>
        </p:nvSpPr>
        <p:spPr>
          <a:xfrm>
            <a:off x="7178040" y="987425"/>
            <a:ext cx="82931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=0.090 0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根据电荷守恒</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805815" y="1414145"/>
            <a:ext cx="1269047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不考虑水的电离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得</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)=0.210 0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故产品的盐基度为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2"/>
          <a:stretch>
            <a:fillRect/>
          </a:stretch>
        </p:blipFill>
        <p:spPr>
          <a:xfrm>
            <a:off x="10982325" y="1386205"/>
            <a:ext cx="552450" cy="436245"/>
          </a:xfrm>
          <a:prstGeom prst="rect">
            <a:avLst/>
          </a:prstGeom>
          <a:noFill/>
          <a:ln w="9525">
            <a:noFill/>
          </a:ln>
        </p:spPr>
      </p:pic>
      <p:sp>
        <p:nvSpPr>
          <p:cNvPr id="174" name="文本框 173"/>
          <p:cNvSpPr txBox="1"/>
          <p:nvPr/>
        </p:nvSpPr>
        <p:spPr>
          <a:xfrm>
            <a:off x="10657205" y="1453515"/>
            <a:ext cx="242570"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16" name="图片 15"/>
          <p:cNvPicPr/>
          <p:nvPr/>
        </p:nvPicPr>
        <p:blipFill>
          <a:blip r:embed="rId3"/>
          <a:stretch>
            <a:fillRect/>
          </a:stretch>
        </p:blipFill>
        <p:spPr>
          <a:xfrm>
            <a:off x="1259205" y="1933575"/>
            <a:ext cx="1247140" cy="354965"/>
          </a:xfrm>
          <a:prstGeom prst="rect">
            <a:avLst/>
          </a:prstGeom>
          <a:noFill/>
          <a:ln w="9525">
            <a:noFill/>
          </a:ln>
        </p:spPr>
      </p:pic>
      <p:sp>
        <p:nvSpPr>
          <p:cNvPr id="175" name="文本框 174"/>
          <p:cNvSpPr txBox="1"/>
          <p:nvPr/>
        </p:nvSpPr>
        <p:spPr>
          <a:xfrm>
            <a:off x="2584450" y="1933575"/>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=0.70</a:t>
            </a:r>
            <a:r>
              <a:rPr lang="zh-CN" b="0">
                <a:cs typeface="方正楷体_GBK" charset="0"/>
              </a:rPr>
              <a:t>。</a:t>
            </a:r>
            <a:endParaRPr lang="zh-CN" altLang="en-US" b="0">
              <a:cs typeface="方正楷体_GBK" charset="0"/>
            </a:endParaRPr>
          </a:p>
        </p:txBody>
      </p:sp>
      <p:sp>
        <p:nvSpPr>
          <p:cNvPr id="176" name="文本框 175"/>
          <p:cNvSpPr txBox="1"/>
          <p:nvPr/>
        </p:nvSpPr>
        <p:spPr>
          <a:xfrm>
            <a:off x="805180" y="1933575"/>
            <a:ext cx="454025"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sp>
        <p:nvSpPr>
          <p:cNvPr id="20" name="文本框 19"/>
          <p:cNvSpPr txBox="1"/>
          <p:nvPr/>
        </p:nvSpPr>
        <p:spPr>
          <a:xfrm>
            <a:off x="805180" y="239268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过低时</a:t>
            </a:r>
            <a:r>
              <a:rPr lang="en-US" sz="2000" b="0">
                <a:latin typeface="微软雅黑" panose="020B0503020204020204" charset="-122"/>
                <a:ea typeface="微软雅黑" panose="020B0503020204020204" charset="-122"/>
                <a:cs typeface="微软雅黑" panose="020B0503020204020204" charset="-122"/>
              </a:rPr>
              <a:t>,2Cr</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21" name="图片 20"/>
          <p:cNvPicPr/>
          <p:nvPr/>
        </p:nvPicPr>
        <p:blipFill>
          <a:blip r:embed="rId4"/>
          <a:stretch>
            <a:fillRect/>
          </a:stretch>
        </p:blipFill>
        <p:spPr>
          <a:xfrm>
            <a:off x="3268980" y="2422525"/>
            <a:ext cx="386715" cy="316230"/>
          </a:xfrm>
          <a:prstGeom prst="rect">
            <a:avLst/>
          </a:prstGeom>
          <a:noFill/>
          <a:ln w="9525">
            <a:noFill/>
          </a:ln>
        </p:spPr>
      </p:pic>
      <p:sp>
        <p:nvSpPr>
          <p:cNvPr id="178" name="文本框 177"/>
          <p:cNvSpPr txBox="1"/>
          <p:nvPr/>
        </p:nvSpPr>
        <p:spPr>
          <a:xfrm>
            <a:off x="3655695" y="2407920"/>
            <a:ext cx="751840"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+2H</a:t>
            </a:r>
            <a:r>
              <a:rPr lang="en-US" b="0" baseline="30000">
                <a:latin typeface="NEU-BZ" charset="0"/>
                <a:ea typeface="宋体" panose="02010600030101010101" pitchFamily="2" charset="-122"/>
                <a:cs typeface="Times New Roman" panose="02020603050405020304" charset="0"/>
              </a:rPr>
              <a:t>+</a:t>
            </a:r>
            <a:endParaRPr lang="en-US" altLang="en-US" b="0" baseline="30000">
              <a:latin typeface="NEU-BZ" charset="0"/>
              <a:ea typeface="宋体" panose="02010600030101010101" pitchFamily="2" charset="-122"/>
              <a:cs typeface="Times New Roman" panose="02020603050405020304" charset="0"/>
            </a:endParaRPr>
          </a:p>
        </p:txBody>
      </p:sp>
      <p:pic>
        <p:nvPicPr>
          <p:cNvPr id="22" name="图片 21"/>
          <p:cNvPicPr/>
          <p:nvPr/>
        </p:nvPicPr>
        <p:blipFill>
          <a:blip r:embed="rId5"/>
          <a:stretch>
            <a:fillRect/>
          </a:stretch>
        </p:blipFill>
        <p:spPr>
          <a:xfrm>
            <a:off x="4407535" y="2519680"/>
            <a:ext cx="328295" cy="195580"/>
          </a:xfrm>
          <a:prstGeom prst="rect">
            <a:avLst/>
          </a:prstGeom>
          <a:noFill/>
          <a:ln w="9525">
            <a:noFill/>
          </a:ln>
        </p:spPr>
      </p:pic>
      <p:sp>
        <p:nvSpPr>
          <p:cNvPr id="179" name="文本框 178"/>
          <p:cNvSpPr txBox="1"/>
          <p:nvPr/>
        </p:nvSpPr>
        <p:spPr>
          <a:xfrm>
            <a:off x="4735830" y="2445385"/>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Cr</a:t>
            </a:r>
            <a:r>
              <a:rPr lang="en-US" b="0" baseline="-25000">
                <a:latin typeface="NEU-BZ" charset="0"/>
                <a:ea typeface="宋体" panose="02010600030101010101" pitchFamily="2" charset="-122"/>
                <a:cs typeface="Times New Roman" panose="02020603050405020304" charset="0"/>
              </a:rPr>
              <a:t>2</a:t>
            </a:r>
            <a:endParaRPr lang="en-US" altLang="en-US" b="0" baseline="-25000">
              <a:latin typeface="NEU-BZ" charset="0"/>
              <a:ea typeface="宋体" panose="02010600030101010101" pitchFamily="2" charset="-122"/>
              <a:cs typeface="Times New Roman" panose="02020603050405020304" charset="0"/>
            </a:endParaRPr>
          </a:p>
        </p:txBody>
      </p:sp>
      <p:pic>
        <p:nvPicPr>
          <p:cNvPr id="23" name="图片 22"/>
          <p:cNvPicPr/>
          <p:nvPr/>
        </p:nvPicPr>
        <p:blipFill>
          <a:blip r:embed="rId6"/>
          <a:stretch>
            <a:fillRect/>
          </a:stretch>
        </p:blipFill>
        <p:spPr>
          <a:xfrm>
            <a:off x="5234305" y="2456180"/>
            <a:ext cx="306705" cy="346710"/>
          </a:xfrm>
          <a:prstGeom prst="rect">
            <a:avLst/>
          </a:prstGeom>
          <a:noFill/>
          <a:ln w="9525">
            <a:noFill/>
          </a:ln>
        </p:spPr>
      </p:pic>
      <p:sp>
        <p:nvSpPr>
          <p:cNvPr id="180" name="文本框 179"/>
          <p:cNvSpPr txBox="1"/>
          <p:nvPr/>
        </p:nvSpPr>
        <p:spPr>
          <a:xfrm>
            <a:off x="5577205" y="2445385"/>
            <a:ext cx="5080000" cy="39878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+H</a:t>
            </a:r>
            <a:r>
              <a:rPr lang="en-US" b="0" baseline="-25000">
                <a:latin typeface="NEU-BZ" charset="0"/>
                <a:ea typeface="宋体" panose="02010600030101010101" pitchFamily="2" charset="-122"/>
                <a:cs typeface="Times New Roman" panose="02020603050405020304" charset="0"/>
              </a:rPr>
              <a:t>2</a:t>
            </a:r>
            <a:r>
              <a:rPr lang="en-US" b="0">
                <a:latin typeface="NEU-BZ" charset="0"/>
                <a:ea typeface="宋体" panose="02010600030101010101" pitchFamily="2" charset="-122"/>
                <a:cs typeface="Times New Roman" panose="02020603050405020304" charset="0"/>
              </a:rPr>
              <a:t>O</a:t>
            </a:r>
            <a:r>
              <a:rPr lang="zh-CN" sz="2000" b="0">
                <a:latin typeface="微软雅黑" panose="020B0503020204020204" charset="-122"/>
                <a:ea typeface="微软雅黑" panose="020B0503020204020204" charset="-122"/>
                <a:cs typeface="微软雅黑" panose="020B0503020204020204" charset="-122"/>
              </a:rPr>
              <a:t>平衡正向移动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使得</a:t>
            </a:r>
            <a:r>
              <a:rPr lang="en-US" b="0">
                <a:latin typeface="NEU-BZ" charset="0"/>
                <a:ea typeface="宋体" panose="02010600030101010101" pitchFamily="2" charset="-122"/>
                <a:cs typeface="Times New Roman" panose="02020603050405020304" charset="0"/>
              </a:rPr>
              <a:t>Cr</a:t>
            </a:r>
            <a:endParaRPr lang="en-US" altLang="en-US" b="0">
              <a:latin typeface="NEU-BZ" charset="0"/>
              <a:ea typeface="宋体" panose="02010600030101010101" pitchFamily="2" charset="-122"/>
              <a:cs typeface="Times New Roman" panose="02020603050405020304" charset="0"/>
            </a:endParaRPr>
          </a:p>
        </p:txBody>
      </p:sp>
      <p:pic>
        <p:nvPicPr>
          <p:cNvPr id="24" name="图片 23"/>
          <p:cNvPicPr/>
          <p:nvPr/>
        </p:nvPicPr>
        <p:blipFill>
          <a:blip r:embed="rId4"/>
          <a:stretch>
            <a:fillRect/>
          </a:stretch>
        </p:blipFill>
        <p:spPr>
          <a:xfrm>
            <a:off x="8679815" y="2437765"/>
            <a:ext cx="483870" cy="365125"/>
          </a:xfrm>
          <a:prstGeom prst="rect">
            <a:avLst/>
          </a:prstGeom>
          <a:noFill/>
          <a:ln w="9525">
            <a:noFill/>
          </a:ln>
        </p:spPr>
      </p:pic>
      <p:sp>
        <p:nvSpPr>
          <p:cNvPr id="181" name="文本框 180"/>
          <p:cNvSpPr txBox="1"/>
          <p:nvPr/>
        </p:nvSpPr>
        <p:spPr>
          <a:xfrm>
            <a:off x="9258300" y="2288540"/>
            <a:ext cx="5080000" cy="553085"/>
          </a:xfrm>
          <a:prstGeom prst="rect">
            <a:avLst/>
          </a:prstGeom>
          <a:noFill/>
          <a:ln w="9525">
            <a:noFill/>
          </a:ln>
        </p:spPr>
        <p:txBody>
          <a:bodyPr>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浓度减小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达到滴定</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795020" y="2788920"/>
            <a:ext cx="10982325" cy="1014730"/>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终点时</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需要消耗更多的</a:t>
            </a:r>
            <a:r>
              <a:rPr lang="en-US" sz="2000">
                <a:latin typeface="微软雅黑" panose="020B0503020204020204" charset="-122"/>
                <a:ea typeface="微软雅黑" panose="020B0503020204020204" charset="-122"/>
                <a:cs typeface="微软雅黑" panose="020B0503020204020204" charset="-122"/>
                <a:sym typeface="+mn-ea"/>
              </a:rPr>
              <a:t>AgNO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溶液</a:t>
            </a:r>
            <a:r>
              <a:rPr lang="en-US" sz="2000">
                <a:latin typeface="微软雅黑" panose="020B0503020204020204" charset="-122"/>
                <a:ea typeface="微软雅黑" panose="020B0503020204020204" charset="-122"/>
                <a:cs typeface="微软雅黑" panose="020B0503020204020204" charset="-122"/>
                <a:sym typeface="+mn-ea"/>
              </a:rPr>
              <a:t>;pH</a:t>
            </a:r>
            <a:r>
              <a:rPr lang="zh-CN" sz="2000">
                <a:latin typeface="微软雅黑" panose="020B0503020204020204" charset="-122"/>
                <a:ea typeface="微软雅黑" panose="020B0503020204020204" charset="-122"/>
                <a:cs typeface="微软雅黑" panose="020B0503020204020204" charset="-122"/>
                <a:sym typeface="+mn-ea"/>
              </a:rPr>
              <a:t>过高时</a:t>
            </a:r>
            <a:r>
              <a:rPr lang="en-US" sz="2000">
                <a:latin typeface="微软雅黑" panose="020B0503020204020204" charset="-122"/>
                <a:ea typeface="微软雅黑" panose="020B0503020204020204" charset="-122"/>
                <a:cs typeface="微软雅黑" panose="020B0503020204020204" charset="-122"/>
                <a:sym typeface="+mn-ea"/>
              </a:rPr>
              <a:t>,Ag</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会与</a:t>
            </a:r>
            <a:r>
              <a:rPr lang="en-US" sz="2000">
                <a:latin typeface="微软雅黑" panose="020B0503020204020204" charset="-122"/>
                <a:ea typeface="微软雅黑" panose="020B0503020204020204" charset="-122"/>
                <a:cs typeface="微软雅黑" panose="020B0503020204020204" charset="-122"/>
                <a:sym typeface="+mn-ea"/>
              </a:rPr>
              <a:t>OH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反应生成</a:t>
            </a:r>
            <a:r>
              <a:rPr lang="en-US" sz="2000">
                <a:latin typeface="微软雅黑" panose="020B0503020204020204" charset="-122"/>
                <a:ea typeface="微软雅黑" panose="020B0503020204020204" charset="-122"/>
                <a:cs typeface="微软雅黑" panose="020B0503020204020204" charset="-122"/>
                <a:sym typeface="+mn-ea"/>
              </a:rPr>
              <a:t>AgOH,AgOH</a:t>
            </a:r>
            <a:r>
              <a:rPr lang="zh-CN" sz="2000">
                <a:latin typeface="微软雅黑" panose="020B0503020204020204" charset="-122"/>
                <a:ea typeface="微软雅黑" panose="020B0503020204020204" charset="-122"/>
                <a:cs typeface="微软雅黑" panose="020B0503020204020204" charset="-122"/>
                <a:sym typeface="+mn-ea"/>
              </a:rPr>
              <a:t>进一步转化为</a:t>
            </a:r>
            <a:r>
              <a:rPr lang="en-US" sz="2000">
                <a:latin typeface="微软雅黑" panose="020B0503020204020204" charset="-122"/>
                <a:ea typeface="微软雅黑" panose="020B0503020204020204" charset="-122"/>
                <a:cs typeface="微软雅黑" panose="020B0503020204020204" charset="-122"/>
                <a:sym typeface="+mn-ea"/>
              </a:rPr>
              <a:t>Ag</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a:t>
            </a:r>
            <a:r>
              <a:rPr lang="zh-CN" sz="2000">
                <a:latin typeface="微软雅黑" panose="020B0503020204020204" charset="-122"/>
                <a:ea typeface="微软雅黑" panose="020B0503020204020204" charset="-122"/>
                <a:cs typeface="微软雅黑" panose="020B0503020204020204" charset="-122"/>
                <a:sym typeface="+mn-ea"/>
              </a:rPr>
              <a:t>会消耗更多的</a:t>
            </a:r>
            <a:r>
              <a:rPr lang="en-US" sz="2000">
                <a:latin typeface="微软雅黑" panose="020B0503020204020204" charset="-122"/>
                <a:ea typeface="微软雅黑" panose="020B0503020204020204" charset="-122"/>
                <a:cs typeface="微软雅黑" panose="020B0503020204020204" charset="-122"/>
                <a:sym typeface="+mn-ea"/>
              </a:rPr>
              <a:t>AgNO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溶液。</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endParaRPr lang="zh-CN" altLang="en-US"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17994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盐类水解及其应用</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5000" y="3497580"/>
            <a:ext cx="1409065" cy="521970"/>
          </a:xfrm>
          <a:prstGeom prst="rect">
            <a:avLst/>
          </a:prstGeom>
          <a:noFill/>
        </p:spPr>
        <p:txBody>
          <a:bodyPr wrap="square" rtlCol="0">
            <a:spAutoFit/>
          </a:bodyPr>
          <a:p>
            <a:r>
              <a:rPr lang="zh-CN" altLang="en-US" sz="2800">
                <a:solidFill>
                  <a:schemeClr val="bg1"/>
                </a:solidFill>
                <a:latin typeface="微软雅黑" panose="020B0503020204020204" charset="-122"/>
                <a:ea typeface="微软雅黑" panose="020B0503020204020204" charset="-122"/>
                <a:cs typeface="微软雅黑" panose="020B0503020204020204" charset="-122"/>
              </a:rPr>
              <a:t>考点</a:t>
            </a:r>
            <a:r>
              <a:rPr lang="en-US" altLang="zh-CN" sz="2800">
                <a:solidFill>
                  <a:schemeClr val="bg1"/>
                </a:solidFill>
                <a:latin typeface="微软雅黑" panose="020B0503020204020204" charset="-122"/>
                <a:ea typeface="微软雅黑" panose="020B0503020204020204" charset="-122"/>
                <a:cs typeface="微软雅黑" panose="020B0503020204020204" charset="-122"/>
              </a:rPr>
              <a:t>45</a:t>
            </a:r>
            <a:endParaRPr lang="en-US" altLang="zh-CN"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102" name="文本框 101"/>
          <p:cNvSpPr txBox="1"/>
          <p:nvPr/>
        </p:nvSpPr>
        <p:spPr>
          <a:xfrm>
            <a:off x="636905" y="1015365"/>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盐类水解的实质和特点</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06120" y="147574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实质</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51" name="image139.jpeg"/>
          <p:cNvPicPr>
            <a:picLocks noChangeAspect="1"/>
          </p:cNvPicPr>
          <p:nvPr>
            <p:custDataLst>
              <p:tags r:id="rId1"/>
            </p:custDataLst>
          </p:nvPr>
        </p:nvPicPr>
        <p:blipFill>
          <a:blip r:embed="rId2"/>
          <a:stretch>
            <a:fillRect/>
          </a:stretch>
        </p:blipFill>
        <p:spPr>
          <a:xfrm>
            <a:off x="1752600" y="1964055"/>
            <a:ext cx="6229985" cy="1426210"/>
          </a:xfrm>
          <a:prstGeom prst="rect">
            <a:avLst/>
          </a:prstGeom>
        </p:spPr>
      </p:pic>
      <p:sp>
        <p:nvSpPr>
          <p:cNvPr id="5" name="文本框 4"/>
          <p:cNvSpPr txBox="1"/>
          <p:nvPr/>
        </p:nvSpPr>
        <p:spPr>
          <a:xfrm>
            <a:off x="795020" y="3730625"/>
            <a:ext cx="9633585" cy="193802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特点</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可逆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水解反应是可逆反应。</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吸热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水解反应是酸碱中和反应的逆反应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为吸热反应。</a:t>
            </a:r>
            <a:r>
              <a:rPr lang="en-US" sz="2000" b="0">
                <a:latin typeface="微软雅黑" panose="020B0503020204020204" charset="-122"/>
                <a:ea typeface="微软雅黑" panose="020B0503020204020204" charset="-122"/>
                <a:cs typeface="微软雅黑" panose="020B0503020204020204" charset="-122"/>
              </a:rPr>
              <a:t>③</a:t>
            </a:r>
            <a:r>
              <a:rPr lang="zh-CN" sz="2000" b="0">
                <a:latin typeface="微软雅黑" panose="020B0503020204020204" charset="-122"/>
                <a:ea typeface="微软雅黑" panose="020B0503020204020204" charset="-122"/>
                <a:cs typeface="微软雅黑" panose="020B0503020204020204" charset="-122"/>
              </a:rPr>
              <a:t>微弱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多数水解反应程度很微弱。</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102" name="文本框 101"/>
          <p:cNvSpPr txBox="1"/>
          <p:nvPr/>
        </p:nvSpPr>
        <p:spPr>
          <a:xfrm>
            <a:off x="557530" y="914400"/>
            <a:ext cx="994092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盐类水解的规律有弱才水解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无弱不水解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越弱越水解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都弱都水解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谁强显谁性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同强显中性。</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57530" y="1821815"/>
            <a:ext cx="10387330"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水解方程式的书写</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一般规律盐类水解程度一般很小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水解时通常不生成沉淀和气体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书写水解的离子方程式时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一般用</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10528300" y="2961640"/>
            <a:ext cx="416560" cy="253365"/>
          </a:xfrm>
          <a:prstGeom prst="rect">
            <a:avLst/>
          </a:prstGeom>
          <a:noFill/>
          <a:ln w="9525">
            <a:noFill/>
          </a:ln>
        </p:spPr>
      </p:pic>
      <p:sp>
        <p:nvSpPr>
          <p:cNvPr id="103" name="文本框 102"/>
          <p:cNvSpPr txBox="1"/>
          <p:nvPr/>
        </p:nvSpPr>
        <p:spPr>
          <a:xfrm>
            <a:off x="557530" y="3325813"/>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接产物不标</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487680" y="3652520"/>
            <a:ext cx="987171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三种类型的盐水解方程式的书写</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多元弱酸的酸根离子的水解分步进行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以第一步为主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10944860" y="2816225"/>
            <a:ext cx="118872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连</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6773545" y="4241800"/>
            <a:ext cx="312420"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C</a:t>
            </a:r>
            <a:endParaRPr lang="en-US" altLang="en-US" b="0">
              <a:latin typeface="NEU-BZ" charset="0"/>
              <a:ea typeface="宋体" panose="02010600030101010101" pitchFamily="2" charset="-122"/>
              <a:cs typeface="Times New Roman" panose="02020603050405020304" charset="0"/>
            </a:endParaRPr>
          </a:p>
        </p:txBody>
      </p:sp>
      <p:pic>
        <p:nvPicPr>
          <p:cNvPr id="18" name="图片 17"/>
          <p:cNvPicPr/>
          <p:nvPr/>
        </p:nvPicPr>
        <p:blipFill>
          <a:blip r:embed="rId2"/>
          <a:srcRect l="55481" t="-755"/>
          <a:stretch>
            <a:fillRect/>
          </a:stretch>
        </p:blipFill>
        <p:spPr>
          <a:xfrm>
            <a:off x="7025005" y="4241800"/>
            <a:ext cx="306705" cy="368300"/>
          </a:xfrm>
          <a:prstGeom prst="rect">
            <a:avLst/>
          </a:prstGeom>
          <a:noFill/>
          <a:ln w="9525">
            <a:noFill/>
          </a:ln>
        </p:spPr>
      </p:pic>
      <p:sp>
        <p:nvSpPr>
          <p:cNvPr id="110" name="文本框 109"/>
          <p:cNvSpPr txBox="1"/>
          <p:nvPr/>
        </p:nvSpPr>
        <p:spPr>
          <a:xfrm>
            <a:off x="7331710" y="4241800"/>
            <a:ext cx="496506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水解的离子方程式</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9552940" y="4241800"/>
            <a:ext cx="358140"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C</a:t>
            </a:r>
            <a:endParaRPr lang="en-US" altLang="en-US" b="0">
              <a:latin typeface="NEU-BZ" charset="0"/>
              <a:ea typeface="宋体" panose="02010600030101010101" pitchFamily="2" charset="-122"/>
              <a:cs typeface="Times New Roman" panose="02020603050405020304" charset="0"/>
            </a:endParaRPr>
          </a:p>
        </p:txBody>
      </p:sp>
      <p:pic>
        <p:nvPicPr>
          <p:cNvPr id="20" name="图片 19"/>
          <p:cNvPicPr/>
          <p:nvPr/>
        </p:nvPicPr>
        <p:blipFill>
          <a:blip r:embed="rId2"/>
          <a:srcRect l="54704" t="-22613"/>
          <a:stretch>
            <a:fillRect/>
          </a:stretch>
        </p:blipFill>
        <p:spPr>
          <a:xfrm>
            <a:off x="9812020" y="4216400"/>
            <a:ext cx="318135" cy="393700"/>
          </a:xfrm>
          <a:prstGeom prst="rect">
            <a:avLst/>
          </a:prstGeom>
          <a:noFill/>
          <a:ln w="9525">
            <a:noFill/>
          </a:ln>
        </p:spPr>
      </p:pic>
      <p:sp>
        <p:nvSpPr>
          <p:cNvPr id="111" name="文本框 110"/>
          <p:cNvSpPr txBox="1"/>
          <p:nvPr/>
        </p:nvSpPr>
        <p:spPr>
          <a:xfrm>
            <a:off x="10185400" y="4216400"/>
            <a:ext cx="821055"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+H</a:t>
            </a:r>
            <a:r>
              <a:rPr lang="en-US" b="0" baseline="-25000">
                <a:latin typeface="NEU-BZ" charset="0"/>
                <a:ea typeface="宋体" panose="02010600030101010101" pitchFamily="2" charset="-122"/>
                <a:cs typeface="Times New Roman" panose="02020603050405020304" charset="0"/>
              </a:rPr>
              <a:t>2</a:t>
            </a:r>
            <a:r>
              <a:rPr lang="en-US" b="0">
                <a:latin typeface="NEU-BZ" charset="0"/>
                <a:ea typeface="宋体" panose="02010600030101010101" pitchFamily="2" charset="-122"/>
                <a:cs typeface="Times New Roman" panose="02020603050405020304" charset="0"/>
              </a:rPr>
              <a:t>O</a:t>
            </a:r>
            <a:endParaRPr lang="en-US" altLang="en-US" b="0">
              <a:latin typeface="NEU-BZ" charset="0"/>
              <a:ea typeface="宋体" panose="02010600030101010101" pitchFamily="2" charset="-122"/>
              <a:cs typeface="Times New Roman" panose="02020603050405020304" charset="0"/>
            </a:endParaRPr>
          </a:p>
        </p:txBody>
      </p:sp>
      <p:pic>
        <p:nvPicPr>
          <p:cNvPr id="21" name="图片 20"/>
          <p:cNvPicPr/>
          <p:nvPr/>
        </p:nvPicPr>
        <p:blipFill>
          <a:blip r:embed="rId1"/>
          <a:stretch>
            <a:fillRect/>
          </a:stretch>
        </p:blipFill>
        <p:spPr>
          <a:xfrm>
            <a:off x="11006455" y="4301490"/>
            <a:ext cx="494665" cy="223520"/>
          </a:xfrm>
          <a:prstGeom prst="rect">
            <a:avLst/>
          </a:prstGeom>
          <a:noFill/>
          <a:ln w="9525">
            <a:noFill/>
          </a:ln>
        </p:spPr>
      </p:pic>
      <p:sp>
        <p:nvSpPr>
          <p:cNvPr id="112" name="文本框 111"/>
          <p:cNvSpPr txBox="1"/>
          <p:nvPr/>
        </p:nvSpPr>
        <p:spPr>
          <a:xfrm>
            <a:off x="633730" y="4667250"/>
            <a:ext cx="1270000"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HC</a:t>
            </a:r>
            <a:endParaRPr lang="en-US" altLang="en-US" b="0">
              <a:latin typeface="NEU-BZ" charset="0"/>
              <a:ea typeface="宋体" panose="02010600030101010101" pitchFamily="2" charset="-122"/>
              <a:cs typeface="Times New Roman" panose="02020603050405020304" charset="0"/>
            </a:endParaRPr>
          </a:p>
        </p:txBody>
      </p:sp>
      <p:pic>
        <p:nvPicPr>
          <p:cNvPr id="22" name="图片 21"/>
          <p:cNvPicPr/>
          <p:nvPr/>
        </p:nvPicPr>
        <p:blipFill>
          <a:blip r:embed="rId3"/>
          <a:srcRect l="61747" t="7516"/>
          <a:stretch>
            <a:fillRect/>
          </a:stretch>
        </p:blipFill>
        <p:spPr>
          <a:xfrm>
            <a:off x="1081405" y="4729480"/>
            <a:ext cx="287020" cy="306070"/>
          </a:xfrm>
          <a:prstGeom prst="rect">
            <a:avLst/>
          </a:prstGeom>
          <a:noFill/>
          <a:ln w="9525">
            <a:noFill/>
          </a:ln>
        </p:spPr>
      </p:pic>
      <p:sp>
        <p:nvSpPr>
          <p:cNvPr id="113" name="文本框 112"/>
          <p:cNvSpPr txBox="1"/>
          <p:nvPr/>
        </p:nvSpPr>
        <p:spPr>
          <a:xfrm>
            <a:off x="1224280" y="466725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 +OH</a:t>
            </a:r>
            <a:r>
              <a:rPr lang="en-US" b="0" baseline="30000">
                <a:latin typeface="NEU-BZ" charset="0"/>
                <a:ea typeface="宋体" panose="02010600030101010101" pitchFamily="2" charset="-122"/>
                <a:cs typeface="Times New Roman" panose="02020603050405020304" charset="0"/>
              </a:rPr>
              <a:t>-</a:t>
            </a:r>
            <a:r>
              <a:rPr lang="en-US" b="0">
                <a:latin typeface="方正书宋_GBK" charset="0"/>
                <a:ea typeface="宋体" panose="02010600030101010101" pitchFamily="2" charset="-122"/>
                <a:cs typeface="Times New Roman" panose="02020603050405020304" charset="0"/>
              </a:rPr>
              <a:t>(</a:t>
            </a:r>
            <a:r>
              <a:rPr lang="zh-CN" b="0">
                <a:cs typeface="方正书宋_GBK" charset="0"/>
              </a:rPr>
              <a:t>主要</a:t>
            </a:r>
            <a:r>
              <a:rPr lang="en-US" b="0">
                <a:latin typeface="方正书宋_GBK" charset="0"/>
                <a:ea typeface="宋体" panose="02010600030101010101" pitchFamily="2" charset="-122"/>
                <a:cs typeface="Times New Roman" panose="02020603050405020304" charset="0"/>
              </a:rPr>
              <a:t>)</a:t>
            </a:r>
            <a:r>
              <a:rPr lang="zh-CN" b="0">
                <a:cs typeface="方正书宋_GBK" charset="0"/>
              </a:rPr>
              <a:t>、</a:t>
            </a:r>
            <a:r>
              <a:rPr lang="en-US" b="0">
                <a:latin typeface="NEU-BZ" charset="0"/>
                <a:ea typeface="宋体" panose="02010600030101010101" pitchFamily="2" charset="-122"/>
                <a:cs typeface="Times New Roman" panose="02020603050405020304" charset="0"/>
              </a:rPr>
              <a:t>HC</a:t>
            </a:r>
            <a:endParaRPr lang="en-US" altLang="en-US" b="0">
              <a:latin typeface="NEU-BZ" charset="0"/>
              <a:ea typeface="宋体" panose="02010600030101010101" pitchFamily="2" charset="-122"/>
              <a:cs typeface="Times New Roman" panose="02020603050405020304" charset="0"/>
            </a:endParaRPr>
          </a:p>
        </p:txBody>
      </p:sp>
      <p:pic>
        <p:nvPicPr>
          <p:cNvPr id="23" name="图片 22"/>
          <p:cNvPicPr/>
          <p:nvPr/>
        </p:nvPicPr>
        <p:blipFill>
          <a:blip r:embed="rId3"/>
          <a:srcRect l="58333" t="-2439"/>
          <a:stretch>
            <a:fillRect/>
          </a:stretch>
        </p:blipFill>
        <p:spPr>
          <a:xfrm>
            <a:off x="3176905" y="4680585"/>
            <a:ext cx="180975" cy="320040"/>
          </a:xfrm>
          <a:prstGeom prst="rect">
            <a:avLst/>
          </a:prstGeom>
          <a:noFill/>
          <a:ln w="9525">
            <a:noFill/>
          </a:ln>
        </p:spPr>
      </p:pic>
      <p:sp>
        <p:nvSpPr>
          <p:cNvPr id="114" name="文本框 113"/>
          <p:cNvSpPr txBox="1"/>
          <p:nvPr/>
        </p:nvSpPr>
        <p:spPr>
          <a:xfrm>
            <a:off x="3357880" y="4680585"/>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+H</a:t>
            </a:r>
            <a:r>
              <a:rPr lang="en-US" b="0" baseline="-25000">
                <a:latin typeface="NEU-BZ" charset="0"/>
                <a:ea typeface="宋体" panose="02010600030101010101" pitchFamily="2" charset="-122"/>
                <a:cs typeface="Times New Roman" panose="02020603050405020304" charset="0"/>
              </a:rPr>
              <a:t>2</a:t>
            </a:r>
            <a:r>
              <a:rPr lang="en-US" b="0">
                <a:latin typeface="NEU-BZ" charset="0"/>
                <a:ea typeface="宋体" panose="02010600030101010101" pitchFamily="2" charset="-122"/>
                <a:cs typeface="Times New Roman" panose="02020603050405020304" charset="0"/>
              </a:rPr>
              <a:t>O</a:t>
            </a:r>
            <a:endParaRPr lang="en-US" altLang="en-US" b="0">
              <a:latin typeface="NEU-BZ" charset="0"/>
              <a:ea typeface="宋体" panose="02010600030101010101" pitchFamily="2" charset="-122"/>
              <a:cs typeface="Times New Roman" panose="02020603050405020304" charset="0"/>
            </a:endParaRPr>
          </a:p>
        </p:txBody>
      </p:sp>
      <p:pic>
        <p:nvPicPr>
          <p:cNvPr id="24" name="图片 23"/>
          <p:cNvPicPr/>
          <p:nvPr/>
        </p:nvPicPr>
        <p:blipFill>
          <a:blip r:embed="rId1"/>
          <a:stretch>
            <a:fillRect/>
          </a:stretch>
        </p:blipFill>
        <p:spPr>
          <a:xfrm>
            <a:off x="4116070" y="4788535"/>
            <a:ext cx="335280" cy="212090"/>
          </a:xfrm>
          <a:prstGeom prst="rect">
            <a:avLst/>
          </a:prstGeom>
          <a:noFill/>
          <a:ln w="9525">
            <a:noFill/>
          </a:ln>
        </p:spPr>
      </p:pic>
      <p:sp>
        <p:nvSpPr>
          <p:cNvPr id="115" name="文本框 114"/>
          <p:cNvSpPr txBox="1"/>
          <p:nvPr/>
        </p:nvSpPr>
        <p:spPr>
          <a:xfrm>
            <a:off x="4472940" y="4680585"/>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H</a:t>
            </a:r>
            <a:r>
              <a:rPr lang="en-US" b="0" baseline="-25000">
                <a:latin typeface="NEU-BZ" charset="0"/>
                <a:ea typeface="宋体" panose="02010600030101010101" pitchFamily="2" charset="-122"/>
                <a:cs typeface="Times New Roman" panose="02020603050405020304" charset="0"/>
              </a:rPr>
              <a:t>2</a:t>
            </a:r>
            <a:r>
              <a:rPr lang="en-US" b="0">
                <a:latin typeface="NEU-BZ" charset="0"/>
                <a:ea typeface="宋体" panose="02010600030101010101" pitchFamily="2" charset="-122"/>
                <a:cs typeface="Times New Roman" panose="02020603050405020304" charset="0"/>
              </a:rPr>
              <a:t>CO</a:t>
            </a:r>
            <a:r>
              <a:rPr lang="en-US" b="0" baseline="-25000">
                <a:latin typeface="NEU-BZ" charset="0"/>
                <a:ea typeface="宋体" panose="02010600030101010101" pitchFamily="2" charset="-122"/>
                <a:cs typeface="Times New Roman" panose="02020603050405020304" charset="0"/>
              </a:rPr>
              <a:t>3</a:t>
            </a:r>
            <a:r>
              <a:rPr lang="en-US" b="0">
                <a:latin typeface="NEU-BZ" charset="0"/>
                <a:ea typeface="宋体" panose="02010600030101010101" pitchFamily="2" charset="-122"/>
                <a:cs typeface="Times New Roman" panose="02020603050405020304" charset="0"/>
              </a:rPr>
              <a:t>+OH</a:t>
            </a:r>
            <a:r>
              <a:rPr lang="en-US" b="0" baseline="30000">
                <a:latin typeface="NEU-BZ" charset="0"/>
                <a:ea typeface="宋体" panose="02010600030101010101" pitchFamily="2" charset="-122"/>
                <a:cs typeface="Times New Roman" panose="02020603050405020304" charset="0"/>
              </a:rPr>
              <a:t>-</a:t>
            </a:r>
            <a:r>
              <a:rPr lang="en-US" b="0">
                <a:latin typeface="方正书宋_GBK" charset="0"/>
                <a:ea typeface="宋体" panose="02010600030101010101" pitchFamily="2" charset="-122"/>
                <a:cs typeface="Times New Roman" panose="02020603050405020304" charset="0"/>
              </a:rPr>
              <a:t>(</a:t>
            </a:r>
            <a:r>
              <a:rPr lang="zh-CN" b="0">
                <a:cs typeface="方正书宋_GBK" charset="0"/>
              </a:rPr>
              <a:t>次要</a:t>
            </a:r>
            <a:r>
              <a:rPr lang="en-US" b="0">
                <a:latin typeface="方正书宋_GBK" charset="0"/>
                <a:ea typeface="宋体" panose="02010600030101010101" pitchFamily="2" charset="-122"/>
                <a:cs typeface="Times New Roman" panose="02020603050405020304" charset="0"/>
              </a:rPr>
              <a:t>)</a:t>
            </a:r>
            <a:r>
              <a:rPr lang="zh-CN" b="0">
                <a:cs typeface="方正书宋_GBK" charset="0"/>
              </a:rPr>
              <a:t>。</a:t>
            </a:r>
            <a:endParaRPr lang="zh-CN" altLang="en-US" b="0">
              <a:cs typeface="方正书宋_GBK" charset="0"/>
            </a:endParaRPr>
          </a:p>
        </p:txBody>
      </p:sp>
      <p:sp>
        <p:nvSpPr>
          <p:cNvPr id="25" name="文本框 24"/>
          <p:cNvSpPr txBox="1"/>
          <p:nvPr/>
        </p:nvSpPr>
        <p:spPr>
          <a:xfrm>
            <a:off x="557530" y="4951730"/>
            <a:ext cx="10104755"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多元弱碱阳离子的水解方程式书写时一步完成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Fe</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水解的离子方程式</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8907780" y="5088890"/>
            <a:ext cx="1520825"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Fe</a:t>
            </a:r>
            <a:r>
              <a:rPr lang="en-US" b="0" baseline="30000">
                <a:latin typeface="NEU-BZ" charset="0"/>
                <a:ea typeface="宋体" panose="02010600030101010101" pitchFamily="2" charset="-122"/>
                <a:cs typeface="Times New Roman" panose="02020603050405020304" charset="0"/>
              </a:rPr>
              <a:t>3+</a:t>
            </a:r>
            <a:r>
              <a:rPr lang="en-US" b="0">
                <a:latin typeface="NEU-BZ" charset="0"/>
                <a:ea typeface="宋体" panose="02010600030101010101" pitchFamily="2" charset="-122"/>
                <a:cs typeface="Times New Roman" panose="02020603050405020304" charset="0"/>
              </a:rPr>
              <a:t>+3H</a:t>
            </a:r>
            <a:r>
              <a:rPr lang="en-US" b="0" baseline="-25000">
                <a:latin typeface="NEU-BZ" charset="0"/>
                <a:ea typeface="宋体" panose="02010600030101010101" pitchFamily="2" charset="-122"/>
                <a:cs typeface="Times New Roman" panose="02020603050405020304" charset="0"/>
              </a:rPr>
              <a:t>2</a:t>
            </a:r>
            <a:r>
              <a:rPr lang="en-US" b="0">
                <a:latin typeface="NEU-BZ" charset="0"/>
                <a:ea typeface="宋体" panose="02010600030101010101" pitchFamily="2" charset="-122"/>
                <a:cs typeface="Times New Roman" panose="02020603050405020304" charset="0"/>
              </a:rPr>
              <a:t>O</a:t>
            </a:r>
            <a:endParaRPr lang="en-US" altLang="en-US" b="0">
              <a:latin typeface="NEU-BZ" charset="0"/>
              <a:ea typeface="宋体" panose="02010600030101010101" pitchFamily="2" charset="-122"/>
              <a:cs typeface="Times New Roman" panose="02020603050405020304" charset="0"/>
            </a:endParaRPr>
          </a:p>
        </p:txBody>
      </p:sp>
      <p:pic>
        <p:nvPicPr>
          <p:cNvPr id="27" name="图片 26"/>
          <p:cNvPicPr/>
          <p:nvPr/>
        </p:nvPicPr>
        <p:blipFill>
          <a:blip r:embed="rId4"/>
          <a:stretch>
            <a:fillRect/>
          </a:stretch>
        </p:blipFill>
        <p:spPr>
          <a:xfrm>
            <a:off x="10269855" y="5088890"/>
            <a:ext cx="392430" cy="367665"/>
          </a:xfrm>
          <a:prstGeom prst="rect">
            <a:avLst/>
          </a:prstGeom>
          <a:noFill/>
          <a:ln w="9525">
            <a:noFill/>
          </a:ln>
        </p:spPr>
      </p:pic>
      <p:sp>
        <p:nvSpPr>
          <p:cNvPr id="116" name="文本框 115"/>
          <p:cNvSpPr txBox="1"/>
          <p:nvPr/>
        </p:nvSpPr>
        <p:spPr>
          <a:xfrm>
            <a:off x="10498455" y="5088255"/>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 Fe</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OH</a:t>
            </a:r>
            <a:r>
              <a:rPr lang="en-US" b="0">
                <a:latin typeface="方正书宋_GBK" charset="0"/>
                <a:ea typeface="宋体" panose="02010600030101010101" pitchFamily="2" charset="-122"/>
                <a:cs typeface="Times New Roman" panose="02020603050405020304" charset="0"/>
              </a:rPr>
              <a:t>)</a:t>
            </a:r>
            <a:r>
              <a:rPr lang="en-US" b="0" baseline="-25000">
                <a:latin typeface="NEU-BZ" charset="0"/>
                <a:ea typeface="宋体" panose="02010600030101010101" pitchFamily="2" charset="-122"/>
                <a:cs typeface="Times New Roman" panose="02020603050405020304" charset="0"/>
              </a:rPr>
              <a:t>3</a:t>
            </a:r>
            <a:endParaRPr lang="zh-CN" altLang="en-US" b="0">
              <a:cs typeface="方正书宋_GBK" charset="0"/>
            </a:endParaRPr>
          </a:p>
        </p:txBody>
      </p:sp>
      <p:sp>
        <p:nvSpPr>
          <p:cNvPr id="28" name="文本框 27"/>
          <p:cNvSpPr txBox="1"/>
          <p:nvPr/>
        </p:nvSpPr>
        <p:spPr>
          <a:xfrm>
            <a:off x="633730" y="5471795"/>
            <a:ext cx="6096000" cy="368300"/>
          </a:xfrm>
          <a:prstGeom prst="rect">
            <a:avLst/>
          </a:prstGeom>
          <a:noFill/>
        </p:spPr>
        <p:txBody>
          <a:bodyPr wrap="square" rtlCol="0" anchor="t">
            <a:spAutoFit/>
          </a:bodyPr>
          <a:p>
            <a:pPr indent="0"/>
            <a:r>
              <a:rPr lang="en-US">
                <a:latin typeface="NEU-BZ" charset="0"/>
                <a:ea typeface="宋体" panose="02010600030101010101" pitchFamily="2" charset="-122"/>
                <a:cs typeface="Times New Roman" panose="02020603050405020304" charset="0"/>
                <a:sym typeface="+mn-ea"/>
              </a:rPr>
              <a:t>+3H</a:t>
            </a:r>
            <a:r>
              <a:rPr lang="en-US" baseline="30000">
                <a:latin typeface="NEU-BZ" charset="0"/>
                <a:ea typeface="宋体" panose="02010600030101010101" pitchFamily="2" charset="-122"/>
                <a:cs typeface="Times New Roman" panose="02020603050405020304" charset="0"/>
                <a:sym typeface="+mn-ea"/>
              </a:rPr>
              <a:t>+</a:t>
            </a:r>
            <a:r>
              <a:rPr lang="zh-CN">
                <a:cs typeface="方正书宋_GBK" charset="0"/>
                <a:sym typeface="+mn-ea"/>
              </a:rPr>
              <a:t>。</a:t>
            </a:r>
            <a:endParaRPr lang="zh-CN" altLang="en-US">
              <a:cs typeface="方正书宋_GBK"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16" name="文本框 115"/>
          <p:cNvSpPr txBox="1"/>
          <p:nvPr/>
        </p:nvSpPr>
        <p:spPr>
          <a:xfrm>
            <a:off x="487680" y="1072515"/>
            <a:ext cx="1083119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能完全水解的离子组合</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阴、阳离子同时水解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且互相促进</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由于水解程度较大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书写时要用</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10810240" y="1152525"/>
            <a:ext cx="508635" cy="233680"/>
          </a:xfrm>
          <a:prstGeom prst="rect">
            <a:avLst/>
          </a:prstGeom>
          <a:noFill/>
          <a:ln w="9525">
            <a:noFill/>
          </a:ln>
        </p:spPr>
      </p:pic>
      <p:sp>
        <p:nvSpPr>
          <p:cNvPr id="117" name="文本框 116"/>
          <p:cNvSpPr txBox="1"/>
          <p:nvPr/>
        </p:nvSpPr>
        <p:spPr>
          <a:xfrm>
            <a:off x="497840" y="1440815"/>
            <a:ext cx="10821035"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NaHCO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溶液与</a:t>
            </a:r>
            <a:r>
              <a:rPr lang="en-US" sz="2000" b="0">
                <a:latin typeface="微软雅黑" panose="020B0503020204020204" charset="-122"/>
                <a:ea typeface="微软雅黑" panose="020B0503020204020204" charset="-122"/>
                <a:cs typeface="微软雅黑" panose="020B0503020204020204" charset="-122"/>
              </a:rPr>
              <a:t>AlCl</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溶液混合后反应的离子方程</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318875" y="1072515"/>
            <a:ext cx="330835" cy="368300"/>
          </a:xfrm>
          <a:prstGeom prst="rect">
            <a:avLst/>
          </a:prstGeom>
          <a:noFill/>
        </p:spPr>
        <p:txBody>
          <a:bodyPr wrap="square" rtlCol="0" anchor="t">
            <a:spAutoFit/>
          </a:bodyPr>
          <a:p>
            <a:r>
              <a:rPr lang="en-US">
                <a:latin typeface="NEU-BZ" charset="0"/>
                <a:cs typeface="方正书宋_GBK" charset="0"/>
                <a:sym typeface="+mn-ea"/>
              </a:rPr>
              <a:t>”</a:t>
            </a:r>
            <a:endParaRPr lang="en-US" altLang="en-US">
              <a:latin typeface="NEU-BZ" charset="0"/>
              <a:cs typeface="方正书宋_GBK" charset="0"/>
              <a:sym typeface="+mn-ea"/>
            </a:endParaRPr>
          </a:p>
        </p:txBody>
      </p:sp>
      <p:sp>
        <p:nvSpPr>
          <p:cNvPr id="6" name="文本框 5"/>
          <p:cNvSpPr txBox="1"/>
          <p:nvPr/>
        </p:nvSpPr>
        <p:spPr>
          <a:xfrm>
            <a:off x="7772400" y="1546860"/>
            <a:ext cx="278384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式</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+3HC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2"/>
          <a:stretch>
            <a:fillRect/>
          </a:stretch>
        </p:blipFill>
        <p:spPr>
          <a:xfrm>
            <a:off x="9343390" y="1546860"/>
            <a:ext cx="301625" cy="346710"/>
          </a:xfrm>
          <a:prstGeom prst="rect">
            <a:avLst/>
          </a:prstGeom>
          <a:noFill/>
          <a:ln w="9525">
            <a:noFill/>
          </a:ln>
        </p:spPr>
      </p:pic>
      <p:pic>
        <p:nvPicPr>
          <p:cNvPr id="118" name="图片 117"/>
          <p:cNvPicPr/>
          <p:nvPr/>
        </p:nvPicPr>
        <p:blipFill>
          <a:blip r:embed="rId1"/>
          <a:stretch>
            <a:fillRect/>
          </a:stretch>
        </p:blipFill>
        <p:spPr>
          <a:xfrm>
            <a:off x="9752330" y="1572895"/>
            <a:ext cx="559435" cy="320675"/>
          </a:xfrm>
          <a:prstGeom prst="rect">
            <a:avLst/>
          </a:prstGeom>
          <a:noFill/>
          <a:ln w="9525">
            <a:noFill/>
          </a:ln>
        </p:spPr>
      </p:pic>
      <p:sp>
        <p:nvSpPr>
          <p:cNvPr id="119" name="文本框 118"/>
          <p:cNvSpPr txBox="1"/>
          <p:nvPr/>
        </p:nvSpPr>
        <p:spPr>
          <a:xfrm>
            <a:off x="10311765" y="154686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Al</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OH</a:t>
            </a:r>
            <a:r>
              <a:rPr lang="en-US" b="0">
                <a:latin typeface="方正书宋_GBK" charset="0"/>
                <a:ea typeface="宋体" panose="02010600030101010101" pitchFamily="2" charset="-122"/>
                <a:cs typeface="Times New Roman" panose="02020603050405020304" charset="0"/>
              </a:rPr>
              <a:t>)</a:t>
            </a:r>
            <a:r>
              <a:rPr lang="en-US" b="0" baseline="-25000">
                <a:latin typeface="NEU-BZ" charset="0"/>
                <a:ea typeface="宋体" panose="02010600030101010101" pitchFamily="2" charset="-122"/>
                <a:cs typeface="Times New Roman" panose="02020603050405020304" charset="0"/>
              </a:rPr>
              <a:t>3</a:t>
            </a:r>
            <a:r>
              <a:rPr lang="en-US" b="0">
                <a:latin typeface="NEU-BZ" charset="0"/>
                <a:ea typeface="宋体" panose="02010600030101010101" pitchFamily="2" charset="-122"/>
              </a:rPr>
              <a:t>↓</a:t>
            </a:r>
            <a:endParaRPr lang="zh-CN" altLang="en-US" b="0">
              <a:cs typeface="方正书宋_GBK" charset="0"/>
            </a:endParaRPr>
          </a:p>
        </p:txBody>
      </p:sp>
      <p:sp>
        <p:nvSpPr>
          <p:cNvPr id="8" name="文本框 7"/>
          <p:cNvSpPr txBox="1"/>
          <p:nvPr/>
        </p:nvSpPr>
        <p:spPr>
          <a:xfrm>
            <a:off x="635000" y="1993900"/>
            <a:ext cx="6096000" cy="368300"/>
          </a:xfrm>
          <a:prstGeom prst="rect">
            <a:avLst/>
          </a:prstGeom>
          <a:noFill/>
        </p:spPr>
        <p:txBody>
          <a:bodyPr wrap="square" rtlCol="0" anchor="t">
            <a:spAutoFit/>
          </a:bodyPr>
          <a:p>
            <a:pPr indent="0"/>
            <a:r>
              <a:rPr lang="en-US">
                <a:latin typeface="NEU-BZ" charset="0"/>
                <a:ea typeface="宋体" panose="02010600030101010101" pitchFamily="2" charset="-122"/>
                <a:sym typeface="+mn-ea"/>
              </a:rPr>
              <a:t>+3CO</a:t>
            </a:r>
            <a:r>
              <a:rPr lang="en-US" baseline="-25000">
                <a:latin typeface="NEU-BZ" charset="0"/>
                <a:ea typeface="宋体" panose="02010600030101010101" pitchFamily="2" charset="-122"/>
                <a:cs typeface="Times New Roman" panose="02020603050405020304" charset="0"/>
                <a:sym typeface="+mn-ea"/>
              </a:rPr>
              <a:t>2</a:t>
            </a:r>
            <a:r>
              <a:rPr lang="en-US">
                <a:latin typeface="NEU-BZ" charset="0"/>
                <a:ea typeface="宋体" panose="02010600030101010101" pitchFamily="2" charset="-122"/>
                <a:sym typeface="+mn-ea"/>
              </a:rPr>
              <a:t>↑</a:t>
            </a:r>
            <a:r>
              <a:rPr lang="zh-CN">
                <a:cs typeface="方正书宋_GBK" charset="0"/>
                <a:sym typeface="+mn-ea"/>
              </a:rPr>
              <a:t>。</a:t>
            </a:r>
            <a:endParaRPr lang="zh-CN" altLang="en-US">
              <a:cs typeface="方正书宋_GBK" charset="0"/>
              <a:sym typeface="+mn-ea"/>
            </a:endParaRPr>
          </a:p>
        </p:txBody>
      </p:sp>
      <p:grpSp>
        <p:nvGrpSpPr>
          <p:cNvPr id="54" name="组合 53"/>
          <p:cNvGrpSpPr/>
          <p:nvPr/>
        </p:nvGrpSpPr>
        <p:grpSpPr>
          <a:xfrm>
            <a:off x="552450" y="2828290"/>
            <a:ext cx="14717395" cy="2140585"/>
            <a:chOff x="914" y="3720"/>
            <a:chExt cx="23177" cy="3371"/>
          </a:xfrm>
        </p:grpSpPr>
        <p:sp>
          <p:nvSpPr>
            <p:cNvPr id="136" name="文本框 135"/>
            <p:cNvSpPr txBox="1"/>
            <p:nvPr/>
          </p:nvSpPr>
          <p:spPr>
            <a:xfrm>
              <a:off x="14233" y="3768"/>
              <a:ext cx="8000" cy="580"/>
            </a:xfrm>
            <a:prstGeom prst="rect">
              <a:avLst/>
            </a:prstGeom>
            <a:noFill/>
            <a:ln w="9525">
              <a:noFill/>
            </a:ln>
          </p:spPr>
          <p:txBody>
            <a:bodyPr>
              <a:spAutoFit/>
            </a:bodyPr>
            <a:p>
              <a:pPr indent="0"/>
              <a:r>
                <a:rPr lang="zh-CN" b="0">
                  <a:cs typeface="方正楷体_GBK" charset="0"/>
                </a:rPr>
                <a:t>、</a:t>
              </a:r>
              <a:r>
                <a:rPr lang="en-US" b="0">
                  <a:latin typeface="NEU-BZ" charset="0"/>
                  <a:ea typeface="宋体" panose="02010600030101010101" pitchFamily="2" charset="-122"/>
                  <a:cs typeface="Times New Roman" panose="02020603050405020304" charset="0"/>
                </a:rPr>
                <a:t>HC</a:t>
              </a:r>
              <a:endParaRPr lang="en-US" altLang="en-US" b="0">
                <a:latin typeface="NEU-BZ" charset="0"/>
                <a:ea typeface="宋体" panose="02010600030101010101" pitchFamily="2" charset="-122"/>
                <a:cs typeface="Times New Roman" panose="02020603050405020304" charset="0"/>
              </a:endParaRPr>
            </a:p>
          </p:txBody>
        </p:sp>
        <p:sp>
          <p:nvSpPr>
            <p:cNvPr id="137" name="文本框 136"/>
            <p:cNvSpPr txBox="1"/>
            <p:nvPr/>
          </p:nvSpPr>
          <p:spPr>
            <a:xfrm>
              <a:off x="15814" y="3751"/>
              <a:ext cx="8000" cy="628"/>
            </a:xfrm>
            <a:prstGeom prst="rect">
              <a:avLst/>
            </a:prstGeom>
            <a:noFill/>
            <a:ln w="9525">
              <a:noFill/>
            </a:ln>
          </p:spPr>
          <p:txBody>
            <a:bodyPr>
              <a:spAutoFit/>
            </a:bodyPr>
            <a:p>
              <a:pPr indent="0"/>
              <a:r>
                <a:rPr lang="zh-CN" b="0">
                  <a:cs typeface="方正楷体_GBK" charset="0"/>
                </a:rPr>
                <a:t>、</a:t>
              </a:r>
              <a:r>
                <a:rPr lang="en-US" sz="2000" b="0">
                  <a:latin typeface="微软雅黑" panose="020B0503020204020204" charset="-122"/>
                  <a:ea typeface="微软雅黑" panose="020B0503020204020204" charset="-122"/>
                  <a:cs typeface="微软雅黑" panose="020B0503020204020204" charset="-122"/>
                </a:rPr>
                <a:t>S</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HS</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41" name="文本框 140"/>
            <p:cNvSpPr txBox="1"/>
            <p:nvPr/>
          </p:nvSpPr>
          <p:spPr>
            <a:xfrm>
              <a:off x="13619" y="4419"/>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ClO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③N</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42" name="文本框 141"/>
            <p:cNvSpPr txBox="1"/>
            <p:nvPr/>
          </p:nvSpPr>
          <p:spPr>
            <a:xfrm>
              <a:off x="16091" y="4434"/>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[Al(OH)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grpSp>
          <p:nvGrpSpPr>
            <p:cNvPr id="53" name="组合 52"/>
            <p:cNvGrpSpPr/>
            <p:nvPr/>
          </p:nvGrpSpPr>
          <p:grpSpPr>
            <a:xfrm>
              <a:off x="914" y="3720"/>
              <a:ext cx="17402" cy="3371"/>
              <a:chOff x="914" y="3720"/>
              <a:chExt cx="17402" cy="3371"/>
            </a:xfrm>
          </p:grpSpPr>
          <p:sp>
            <p:nvSpPr>
              <p:cNvPr id="26" name="文本框 25"/>
              <p:cNvSpPr txBox="1"/>
              <p:nvPr/>
            </p:nvSpPr>
            <p:spPr>
              <a:xfrm>
                <a:off x="914" y="3720"/>
                <a:ext cx="12314"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常见的能发生双水解反应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因而</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不能大量共存</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的离子组合有</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27" name="文本框 26"/>
              <p:cNvSpPr txBox="1"/>
              <p:nvPr/>
            </p:nvSpPr>
            <p:spPr>
              <a:xfrm>
                <a:off x="11700" y="3751"/>
                <a:ext cx="4000" cy="580"/>
              </a:xfrm>
              <a:prstGeom prst="rect">
                <a:avLst/>
              </a:prstGeom>
              <a:noFill/>
              <a:ln w="9525">
                <a:noFill/>
              </a:ln>
            </p:spPr>
            <p:txBody>
              <a:bodyPr wrap="square">
                <a:spAutoFit/>
              </a:bodyPr>
              <a:p>
                <a:pPr indent="0"/>
                <a:r>
                  <a:rPr lang="en-US" b="0">
                    <a:latin typeface="NEU-BZ" charset="0"/>
                    <a:ea typeface="宋体" panose="02010600030101010101" pitchFamily="2" charset="-122"/>
                  </a:rPr>
                  <a:t>①Al</a:t>
                </a:r>
                <a:r>
                  <a:rPr lang="en-US" b="0" baseline="30000">
                    <a:latin typeface="NEU-BZ" charset="0"/>
                    <a:ea typeface="宋体" panose="02010600030101010101" pitchFamily="2" charset="-122"/>
                    <a:cs typeface="Times New Roman" panose="02020603050405020304" charset="0"/>
                  </a:rPr>
                  <a:t>3+</a:t>
                </a:r>
                <a:r>
                  <a:rPr lang="zh-CN" b="0">
                    <a:cs typeface="方正楷体_GBK" charset="0"/>
                  </a:rPr>
                  <a:t>和</a:t>
                </a:r>
                <a:r>
                  <a:rPr lang="en-US" b="0">
                    <a:latin typeface="NEU-BZ" charset="0"/>
                    <a:ea typeface="宋体" panose="02010600030101010101" pitchFamily="2" charset="-122"/>
                    <a:cs typeface="Times New Roman" panose="02020603050405020304" charset="0"/>
                  </a:rPr>
                  <a:t>C</a:t>
                </a:r>
                <a:endParaRPr lang="en-US" altLang="en-US" b="0">
                  <a:latin typeface="NEU-BZ" charset="0"/>
                  <a:ea typeface="宋体" panose="02010600030101010101" pitchFamily="2" charset="-122"/>
                  <a:cs typeface="Times New Roman" panose="02020603050405020304" charset="0"/>
                </a:endParaRPr>
              </a:p>
            </p:txBody>
          </p:sp>
          <p:pic>
            <p:nvPicPr>
              <p:cNvPr id="28" name="图片 27"/>
              <p:cNvPicPr/>
              <p:nvPr/>
            </p:nvPicPr>
            <p:blipFill>
              <a:blip r:embed="rId3"/>
              <a:stretch>
                <a:fillRect/>
              </a:stretch>
            </p:blipFill>
            <p:spPr>
              <a:xfrm>
                <a:off x="13514" y="3747"/>
                <a:ext cx="719" cy="573"/>
              </a:xfrm>
              <a:prstGeom prst="rect">
                <a:avLst/>
              </a:prstGeom>
              <a:noFill/>
              <a:ln w="9525">
                <a:noFill/>
              </a:ln>
            </p:spPr>
          </p:pic>
          <p:pic>
            <p:nvPicPr>
              <p:cNvPr id="29" name="图片 28"/>
              <p:cNvPicPr/>
              <p:nvPr/>
            </p:nvPicPr>
            <p:blipFill>
              <a:blip r:embed="rId2"/>
              <a:stretch>
                <a:fillRect/>
              </a:stretch>
            </p:blipFill>
            <p:spPr>
              <a:xfrm>
                <a:off x="15358" y="3720"/>
                <a:ext cx="456" cy="702"/>
              </a:xfrm>
              <a:prstGeom prst="rect">
                <a:avLst/>
              </a:prstGeom>
              <a:noFill/>
              <a:ln w="9525">
                <a:noFill/>
              </a:ln>
            </p:spPr>
          </p:pic>
          <p:grpSp>
            <p:nvGrpSpPr>
              <p:cNvPr id="52" name="组合 51"/>
              <p:cNvGrpSpPr/>
              <p:nvPr/>
            </p:nvGrpSpPr>
            <p:grpSpPr>
              <a:xfrm>
                <a:off x="914" y="4366"/>
                <a:ext cx="17402" cy="2725"/>
                <a:chOff x="914" y="4366"/>
                <a:chExt cx="17402" cy="2725"/>
              </a:xfrm>
            </p:grpSpPr>
            <p:sp>
              <p:nvSpPr>
                <p:cNvPr id="30" name="文本框 29"/>
                <p:cNvSpPr txBox="1"/>
                <p:nvPr/>
              </p:nvSpPr>
              <p:spPr>
                <a:xfrm>
                  <a:off x="1000" y="4368"/>
                  <a:ext cx="9600" cy="628"/>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[Al(OH)</a:t>
                  </a:r>
                  <a:r>
                    <a:rPr lang="en-US" sz="2000" baseline="-25000">
                      <a:latin typeface="微软雅黑" panose="020B0503020204020204" charset="-122"/>
                      <a:ea typeface="微软雅黑" panose="020B0503020204020204" charset="-122"/>
                      <a:cs typeface="微软雅黑" panose="020B0503020204020204" charset="-122"/>
                      <a:sym typeface="+mn-ea"/>
                    </a:rPr>
                    <a:t>4</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31" name="文本框 30"/>
                <p:cNvSpPr txBox="1"/>
                <p:nvPr/>
              </p:nvSpPr>
              <p:spPr>
                <a:xfrm>
                  <a:off x="3157" y="4422"/>
                  <a:ext cx="744"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Si</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32" name="图片 31"/>
                <p:cNvPicPr/>
                <p:nvPr/>
              </p:nvPicPr>
              <p:blipFill>
                <a:blip r:embed="rId3"/>
                <a:stretch>
                  <a:fillRect/>
                </a:stretch>
              </p:blipFill>
              <p:spPr>
                <a:xfrm>
                  <a:off x="3693" y="4406"/>
                  <a:ext cx="603" cy="558"/>
                </a:xfrm>
                <a:prstGeom prst="rect">
                  <a:avLst/>
                </a:prstGeom>
                <a:noFill/>
                <a:ln w="9525">
                  <a:noFill/>
                </a:ln>
              </p:spPr>
            </p:pic>
            <p:sp>
              <p:nvSpPr>
                <p:cNvPr id="138" name="文本框 137"/>
                <p:cNvSpPr txBox="1"/>
                <p:nvPr/>
              </p:nvSpPr>
              <p:spPr>
                <a:xfrm>
                  <a:off x="4322" y="4366"/>
                  <a:ext cx="4101" cy="628"/>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ClO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②Fe</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3" name="图片 32"/>
                <p:cNvPicPr/>
                <p:nvPr/>
              </p:nvPicPr>
              <p:blipFill>
                <a:blip r:embed="rId3"/>
                <a:stretch>
                  <a:fillRect/>
                </a:stretch>
              </p:blipFill>
              <p:spPr>
                <a:xfrm>
                  <a:off x="9110" y="4370"/>
                  <a:ext cx="690" cy="636"/>
                </a:xfrm>
                <a:prstGeom prst="rect">
                  <a:avLst/>
                </a:prstGeom>
                <a:noFill/>
                <a:ln w="9525">
                  <a:noFill/>
                </a:ln>
              </p:spPr>
            </p:pic>
            <p:sp>
              <p:nvSpPr>
                <p:cNvPr id="139" name="文本框 138"/>
                <p:cNvSpPr txBox="1"/>
                <p:nvPr/>
              </p:nvSpPr>
              <p:spPr>
                <a:xfrm>
                  <a:off x="7937" y="4402"/>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4" name="图片 33"/>
                <p:cNvPicPr/>
                <p:nvPr/>
              </p:nvPicPr>
              <p:blipFill>
                <a:blip r:embed="rId2"/>
                <a:stretch>
                  <a:fillRect/>
                </a:stretch>
              </p:blipFill>
              <p:spPr>
                <a:xfrm>
                  <a:off x="7528" y="4434"/>
                  <a:ext cx="545" cy="652"/>
                </a:xfrm>
                <a:prstGeom prst="rect">
                  <a:avLst/>
                </a:prstGeom>
                <a:noFill/>
                <a:ln w="9525">
                  <a:noFill/>
                </a:ln>
              </p:spPr>
            </p:pic>
            <p:sp>
              <p:nvSpPr>
                <p:cNvPr id="140" name="文本框 139"/>
                <p:cNvSpPr txBox="1"/>
                <p:nvPr/>
              </p:nvSpPr>
              <p:spPr>
                <a:xfrm>
                  <a:off x="9800" y="4387"/>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[Al(OH)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Si</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5" name="图片 34"/>
                <p:cNvPicPr/>
                <p:nvPr/>
              </p:nvPicPr>
              <p:blipFill>
                <a:blip r:embed="rId3"/>
                <a:stretch>
                  <a:fillRect/>
                </a:stretch>
              </p:blipFill>
              <p:spPr>
                <a:xfrm>
                  <a:off x="12972" y="4419"/>
                  <a:ext cx="747" cy="552"/>
                </a:xfrm>
                <a:prstGeom prst="rect">
                  <a:avLst/>
                </a:prstGeom>
                <a:noFill/>
                <a:ln w="9525">
                  <a:noFill/>
                </a:ln>
              </p:spPr>
            </p:pic>
            <p:pic>
              <p:nvPicPr>
                <p:cNvPr id="36" name="图片 35"/>
                <p:cNvPicPr/>
                <p:nvPr/>
              </p:nvPicPr>
              <p:blipFill>
                <a:blip r:embed="rId4"/>
                <a:stretch>
                  <a:fillRect/>
                </a:stretch>
              </p:blipFill>
              <p:spPr>
                <a:xfrm>
                  <a:off x="15700" y="4399"/>
                  <a:ext cx="488" cy="593"/>
                </a:xfrm>
                <a:prstGeom prst="rect">
                  <a:avLst/>
                </a:prstGeom>
                <a:noFill/>
                <a:ln w="9525">
                  <a:noFill/>
                </a:ln>
              </p:spPr>
            </p:pic>
            <p:pic>
              <p:nvPicPr>
                <p:cNvPr id="37" name="图片 36"/>
                <p:cNvPicPr/>
                <p:nvPr/>
              </p:nvPicPr>
              <p:blipFill>
                <a:blip r:embed="rId3"/>
                <a:stretch>
                  <a:fillRect/>
                </a:stretch>
              </p:blipFill>
              <p:spPr>
                <a:xfrm>
                  <a:off x="1572" y="5094"/>
                  <a:ext cx="676" cy="530"/>
                </a:xfrm>
                <a:prstGeom prst="rect">
                  <a:avLst/>
                </a:prstGeom>
                <a:noFill/>
                <a:ln w="9525">
                  <a:noFill/>
                </a:ln>
              </p:spPr>
            </p:pic>
            <p:sp>
              <p:nvSpPr>
                <p:cNvPr id="143" name="文本框 142"/>
                <p:cNvSpPr txBox="1"/>
                <p:nvPr/>
              </p:nvSpPr>
              <p:spPr>
                <a:xfrm>
                  <a:off x="914" y="5722"/>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a:t>
                  </a:r>
                  <a:r>
                    <a:rPr lang="en-US" sz="2000" b="0" u="wavy">
                      <a:latin typeface="微软雅黑" panose="020B0503020204020204" charset="-122"/>
                      <a:ea typeface="微软雅黑" panose="020B0503020204020204" charset="-122"/>
                      <a:cs typeface="Times New Roman" panose="02020603050405020304" charset="0"/>
                    </a:rPr>
                    <a:t>N</a:t>
                  </a:r>
                  <a:endParaRPr lang="en-US" altLang="en-US" sz="2000" b="0" u="wavy">
                    <a:latin typeface="微软雅黑" panose="020B0503020204020204" charset="-122"/>
                    <a:ea typeface="微软雅黑" panose="020B0503020204020204" charset="-122"/>
                    <a:cs typeface="Times New Roman" panose="02020603050405020304" charset="0"/>
                  </a:endParaRPr>
                </a:p>
              </p:txBody>
            </p:sp>
            <p:pic>
              <p:nvPicPr>
                <p:cNvPr id="38" name="图片 37"/>
                <p:cNvPicPr/>
                <p:nvPr/>
              </p:nvPicPr>
              <p:blipFill>
                <a:blip r:embed="rId4"/>
                <a:stretch>
                  <a:fillRect/>
                </a:stretch>
              </p:blipFill>
              <p:spPr>
                <a:xfrm>
                  <a:off x="1904" y="5738"/>
                  <a:ext cx="595" cy="604"/>
                </a:xfrm>
                <a:prstGeom prst="rect">
                  <a:avLst/>
                </a:prstGeom>
                <a:noFill/>
                <a:ln w="9525">
                  <a:noFill/>
                </a:ln>
              </p:spPr>
            </p:pic>
            <p:sp>
              <p:nvSpPr>
                <p:cNvPr id="144" name="文本框 143"/>
                <p:cNvSpPr txBox="1"/>
                <p:nvPr/>
              </p:nvSpPr>
              <p:spPr>
                <a:xfrm>
                  <a:off x="2373" y="5751"/>
                  <a:ext cx="8000" cy="628"/>
                </a:xfrm>
                <a:prstGeom prst="rect">
                  <a:avLst/>
                </a:prstGeom>
                <a:noFill/>
                <a:ln w="9525">
                  <a:noFill/>
                </a:ln>
              </p:spPr>
              <p:txBody>
                <a:bodyPr>
                  <a:spAutoFit/>
                </a:bodyPr>
                <a:p>
                  <a:pPr indent="0"/>
                  <a:r>
                    <a:rPr lang="zh-CN" sz="2000" b="0" u="wavy">
                      <a:latin typeface="微软雅黑" panose="020B0503020204020204" charset="-122"/>
                      <a:ea typeface="微软雅黑" panose="020B0503020204020204" charset="-122"/>
                      <a:cs typeface="微软雅黑" panose="020B0503020204020204" charset="-122"/>
                    </a:rPr>
                    <a:t>与</a:t>
                  </a:r>
                  <a:r>
                    <a:rPr lang="en-US" sz="2000" b="0" u="wavy">
                      <a:latin typeface="微软雅黑" panose="020B0503020204020204" charset="-122"/>
                      <a:ea typeface="微软雅黑" panose="020B0503020204020204" charset="-122"/>
                      <a:cs typeface="微软雅黑" panose="020B0503020204020204" charset="-122"/>
                    </a:rPr>
                    <a:t>S</a:t>
                  </a:r>
                  <a:r>
                    <a:rPr lang="en-US" sz="2000" b="0" u="wavy" baseline="30000">
                      <a:latin typeface="微软雅黑" panose="020B0503020204020204" charset="-122"/>
                      <a:ea typeface="微软雅黑" panose="020B0503020204020204" charset="-122"/>
                      <a:cs typeface="微软雅黑" panose="020B0503020204020204" charset="-122"/>
                    </a:rPr>
                    <a:t>2-</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HC</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39" name="图片 38"/>
                <p:cNvPicPr/>
                <p:nvPr/>
              </p:nvPicPr>
              <p:blipFill>
                <a:blip r:embed="rId2"/>
                <a:stretch>
                  <a:fillRect/>
                </a:stretch>
              </p:blipFill>
              <p:spPr>
                <a:xfrm>
                  <a:off x="4422" y="5799"/>
                  <a:ext cx="517" cy="551"/>
                </a:xfrm>
                <a:prstGeom prst="rect">
                  <a:avLst/>
                </a:prstGeom>
                <a:noFill/>
                <a:ln w="9525">
                  <a:noFill/>
                </a:ln>
              </p:spPr>
            </p:pic>
            <p:sp>
              <p:nvSpPr>
                <p:cNvPr id="145" name="文本框 144"/>
                <p:cNvSpPr txBox="1"/>
                <p:nvPr/>
              </p:nvSpPr>
              <p:spPr>
                <a:xfrm>
                  <a:off x="4972" y="5751"/>
                  <a:ext cx="8000" cy="580"/>
                </a:xfrm>
                <a:prstGeom prst="rect">
                  <a:avLst/>
                </a:prstGeom>
                <a:noFill/>
                <a:ln w="9525">
                  <a:noFill/>
                </a:ln>
              </p:spPr>
              <p:txBody>
                <a:bodyPr>
                  <a:spAutoFit/>
                </a:bodyPr>
                <a:p>
                  <a:pPr indent="0"/>
                  <a:r>
                    <a:rPr lang="zh-CN" b="0" u="wavy">
                      <a:cs typeface="方正楷体_GBK" charset="0"/>
                    </a:rPr>
                    <a:t>、</a:t>
                  </a:r>
                  <a:endParaRPr lang="zh-CN" altLang="en-US" b="0" u="wavy">
                    <a:cs typeface="方正楷体_GBK" charset="0"/>
                  </a:endParaRPr>
                </a:p>
              </p:txBody>
            </p:sp>
            <p:sp>
              <p:nvSpPr>
                <p:cNvPr id="41" name="文本框 40"/>
                <p:cNvSpPr txBox="1"/>
                <p:nvPr/>
              </p:nvSpPr>
              <p:spPr>
                <a:xfrm>
                  <a:off x="1085" y="5053"/>
                  <a:ext cx="1414" cy="628"/>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微软雅黑" panose="020B0503020204020204" charset="-122"/>
                      <a:sym typeface="+mn-ea"/>
                    </a:rPr>
                    <a:t>Si</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42" name="文本框 41"/>
                <p:cNvSpPr txBox="1"/>
                <p:nvPr/>
              </p:nvSpPr>
              <p:spPr>
                <a:xfrm>
                  <a:off x="5342" y="5718"/>
                  <a:ext cx="686" cy="580"/>
                </a:xfrm>
                <a:prstGeom prst="rect">
                  <a:avLst/>
                </a:prstGeom>
                <a:noFill/>
                <a:ln w="9525">
                  <a:noFill/>
                </a:ln>
              </p:spPr>
              <p:txBody>
                <a:bodyPr wrap="square">
                  <a:spAutoFit/>
                </a:bodyPr>
                <a:p>
                  <a:pPr indent="0"/>
                  <a:r>
                    <a:rPr lang="en-US" b="0" u="wavy">
                      <a:latin typeface="NEU-BZ" charset="0"/>
                      <a:ea typeface="宋体" panose="02010600030101010101" pitchFamily="2" charset="-122"/>
                      <a:cs typeface="Times New Roman" panose="02020603050405020304" charset="0"/>
                    </a:rPr>
                    <a:t>C</a:t>
                  </a:r>
                  <a:endParaRPr lang="en-US" altLang="en-US" b="0" u="wavy">
                    <a:latin typeface="NEU-BZ" charset="0"/>
                    <a:ea typeface="宋体" panose="02010600030101010101" pitchFamily="2" charset="-122"/>
                    <a:cs typeface="Times New Roman" panose="02020603050405020304" charset="0"/>
                  </a:endParaRPr>
                </a:p>
              </p:txBody>
            </p:sp>
            <p:pic>
              <p:nvPicPr>
                <p:cNvPr id="43" name="图片 42"/>
                <p:cNvPicPr/>
                <p:nvPr/>
              </p:nvPicPr>
              <p:blipFill>
                <a:blip r:embed="rId3"/>
                <a:stretch>
                  <a:fillRect/>
                </a:stretch>
              </p:blipFill>
              <p:spPr>
                <a:xfrm>
                  <a:off x="5779" y="5708"/>
                  <a:ext cx="650" cy="554"/>
                </a:xfrm>
                <a:prstGeom prst="rect">
                  <a:avLst/>
                </a:prstGeom>
                <a:noFill/>
                <a:ln w="9525">
                  <a:noFill/>
                </a:ln>
              </p:spPr>
            </p:pic>
            <p:sp>
              <p:nvSpPr>
                <p:cNvPr id="146" name="文本框 145"/>
                <p:cNvSpPr txBox="1"/>
                <p:nvPr/>
              </p:nvSpPr>
              <p:spPr>
                <a:xfrm>
                  <a:off x="6373" y="5508"/>
                  <a:ext cx="11943" cy="871"/>
                </a:xfrm>
                <a:prstGeom prst="rect">
                  <a:avLst/>
                </a:prstGeom>
                <a:noFill/>
                <a:ln w="9525">
                  <a:noFill/>
                </a:ln>
              </p:spPr>
              <p:txBody>
                <a:bodyPr wrap="square">
                  <a:spAutoFit/>
                </a:bodyPr>
                <a:p>
                  <a:pPr indent="0" fontAlgn="auto">
                    <a:lnSpc>
                      <a:spcPct val="150000"/>
                    </a:lnSpc>
                  </a:pP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CH</a:t>
                  </a:r>
                  <a:r>
                    <a:rPr lang="en-US" sz="2000" b="0" u="wavy" baseline="-25000">
                      <a:latin typeface="微软雅黑" panose="020B0503020204020204" charset="-122"/>
                      <a:ea typeface="微软雅黑" panose="020B0503020204020204" charset="-122"/>
                      <a:cs typeface="微软雅黑" panose="020B0503020204020204" charset="-122"/>
                    </a:rPr>
                    <a:t>3</a:t>
                  </a:r>
                  <a:r>
                    <a:rPr lang="en-US" sz="2000" b="0" u="wavy">
                      <a:latin typeface="微软雅黑" panose="020B0503020204020204" charset="-122"/>
                      <a:ea typeface="微软雅黑" panose="020B0503020204020204" charset="-122"/>
                      <a:cs typeface="微软雅黑" panose="020B0503020204020204" charset="-122"/>
                    </a:rPr>
                    <a:t>COO</a:t>
                  </a:r>
                  <a:r>
                    <a:rPr lang="en-US" sz="2000" b="0" u="wavy" baseline="30000">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等构成的盐虽然水解相互促进</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但水解程度仍然很小</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离</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4" name="文本框 43"/>
                <p:cNvSpPr txBox="1"/>
                <p:nvPr/>
              </p:nvSpPr>
              <p:spPr>
                <a:xfrm>
                  <a:off x="1085" y="6220"/>
                  <a:ext cx="9600" cy="871"/>
                </a:xfrm>
                <a:prstGeom prst="rect">
                  <a:avLst/>
                </a:prstGeom>
                <a:noFill/>
              </p:spPr>
              <p:txBody>
                <a:bodyPr wrap="square" rtlCol="0" anchor="t">
                  <a:spAutoFit/>
                </a:bodyPr>
                <a:p>
                  <a:pPr indent="0" fontAlgn="auto">
                    <a:lnSpc>
                      <a:spcPct val="150000"/>
                    </a:lnSpc>
                  </a:pPr>
                  <a:r>
                    <a:rPr lang="zh-CN" sz="2000" u="wavy">
                      <a:latin typeface="微软雅黑" panose="020B0503020204020204" charset="-122"/>
                      <a:ea typeface="微软雅黑" panose="020B0503020204020204" charset="-122"/>
                      <a:cs typeface="微软雅黑" panose="020B0503020204020204" charset="-122"/>
                      <a:sym typeface="+mn-ea"/>
                    </a:rPr>
                    <a:t>子间可以大量共存</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水解方程式仍用可</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grpSp>
        </p:grpSp>
        <p:sp>
          <p:nvSpPr>
            <p:cNvPr id="45" name="文本框 44"/>
            <p:cNvSpPr txBox="1"/>
            <p:nvPr/>
          </p:nvSpPr>
          <p:spPr>
            <a:xfrm>
              <a:off x="7614" y="6420"/>
              <a:ext cx="13208" cy="628"/>
            </a:xfrm>
            <a:prstGeom prst="rect">
              <a:avLst/>
            </a:prstGeom>
            <a:noFill/>
          </p:spPr>
          <p:txBody>
            <a:bodyPr wrap="square" rtlCol="0">
              <a:spAutoFit/>
            </a:bodyPr>
            <a:p>
              <a:r>
                <a:rPr lang="zh-CN" altLang="en-US" sz="2000">
                  <a:latin typeface="微软雅黑" panose="020B0503020204020204" charset="-122"/>
                  <a:ea typeface="微软雅黑" panose="020B0503020204020204" charset="-122"/>
                  <a:cs typeface="微软雅黑" panose="020B0503020204020204" charset="-122"/>
                </a:rPr>
                <a:t>逆号表示,不标“↑”和“↓”,不稳定产物也忽略其分解。因此</a:t>
              </a:r>
              <a:endParaRPr lang="zh-CN" altLang="en-US" sz="2000">
                <a:latin typeface="微软雅黑" panose="020B0503020204020204" charset="-122"/>
                <a:ea typeface="微软雅黑" panose="020B0503020204020204" charset="-122"/>
                <a:cs typeface="微软雅黑" panose="020B0503020204020204" charset="-122"/>
              </a:endParaRPr>
            </a:p>
          </p:txBody>
        </p:sp>
      </p:grpSp>
      <p:sp>
        <p:nvSpPr>
          <p:cNvPr id="55" name="文本框 54"/>
          <p:cNvSpPr txBox="1"/>
          <p:nvPr/>
        </p:nvSpPr>
        <p:spPr>
          <a:xfrm>
            <a:off x="552450" y="2362200"/>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关键点拨</a:t>
            </a:r>
            <a:endParaRPr lang="zh-CN" altLang="en-US" sz="2000" b="0">
              <a:solidFill>
                <a:srgbClr val="FF0000"/>
              </a:solidFill>
              <a:highlight>
                <a:srgbClr val="FFFF00"/>
              </a:highlight>
              <a:latin typeface="微软雅黑" panose="020B0503020204020204" charset="-122"/>
              <a:ea typeface="微软雅黑" panose="020B0503020204020204" charset="-122"/>
              <a:cs typeface="方正兰亭中黑_GBK" charset="0"/>
            </a:endParaRPr>
          </a:p>
        </p:txBody>
      </p:sp>
      <p:sp>
        <p:nvSpPr>
          <p:cNvPr id="56" name="文本框 55"/>
          <p:cNvSpPr txBox="1"/>
          <p:nvPr/>
        </p:nvSpPr>
        <p:spPr>
          <a:xfrm>
            <a:off x="661035" y="5026660"/>
            <a:ext cx="5080000" cy="368300"/>
          </a:xfrm>
          <a:prstGeom prst="rect">
            <a:avLst/>
          </a:prstGeom>
          <a:noFill/>
          <a:ln w="9525">
            <a:noFill/>
          </a:ln>
        </p:spPr>
        <p:txBody>
          <a:bodyPr>
            <a:spAutoFit/>
          </a:bodyPr>
          <a:p>
            <a:pPr indent="0"/>
            <a:r>
              <a:rPr lang="en-US" b="0">
                <a:latin typeface="方正楷体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N</a:t>
            </a:r>
            <a:endParaRPr lang="en-US" altLang="en-US" b="0">
              <a:latin typeface="NEU-BZ" charset="0"/>
              <a:ea typeface="宋体" panose="02010600030101010101" pitchFamily="2" charset="-122"/>
              <a:cs typeface="Times New Roman" panose="02020603050405020304" charset="0"/>
            </a:endParaRPr>
          </a:p>
        </p:txBody>
      </p:sp>
      <p:pic>
        <p:nvPicPr>
          <p:cNvPr id="57" name="图片 56"/>
          <p:cNvPicPr/>
          <p:nvPr/>
        </p:nvPicPr>
        <p:blipFill>
          <a:blip r:embed="rId4"/>
          <a:stretch>
            <a:fillRect/>
          </a:stretch>
        </p:blipFill>
        <p:spPr>
          <a:xfrm>
            <a:off x="989330" y="5026660"/>
            <a:ext cx="254635" cy="354965"/>
          </a:xfrm>
          <a:prstGeom prst="rect">
            <a:avLst/>
          </a:prstGeom>
          <a:noFill/>
          <a:ln w="9525">
            <a:noFill/>
          </a:ln>
        </p:spPr>
      </p:pic>
      <p:sp>
        <p:nvSpPr>
          <p:cNvPr id="152" name="文本框 151"/>
          <p:cNvSpPr txBox="1"/>
          <p:nvPr/>
        </p:nvSpPr>
        <p:spPr>
          <a:xfrm>
            <a:off x="1243965" y="502666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8" name="图片 57"/>
          <p:cNvPicPr/>
          <p:nvPr/>
        </p:nvPicPr>
        <p:blipFill>
          <a:blip r:embed="rId3"/>
          <a:stretch>
            <a:fillRect/>
          </a:stretch>
        </p:blipFill>
        <p:spPr>
          <a:xfrm>
            <a:off x="1746250" y="5026660"/>
            <a:ext cx="393065" cy="354965"/>
          </a:xfrm>
          <a:prstGeom prst="rect">
            <a:avLst/>
          </a:prstGeom>
          <a:noFill/>
          <a:ln w="9525">
            <a:noFill/>
          </a:ln>
        </p:spPr>
      </p:pic>
      <p:sp>
        <p:nvSpPr>
          <p:cNvPr id="153" name="文本框 152"/>
          <p:cNvSpPr txBox="1"/>
          <p:nvPr/>
        </p:nvSpPr>
        <p:spPr>
          <a:xfrm>
            <a:off x="2139315" y="499618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9" name="图片 58"/>
          <p:cNvPicPr/>
          <p:nvPr/>
        </p:nvPicPr>
        <p:blipFill>
          <a:blip r:embed="rId4"/>
          <a:stretch>
            <a:fillRect/>
          </a:stretch>
        </p:blipFill>
        <p:spPr>
          <a:xfrm>
            <a:off x="2700020" y="5026660"/>
            <a:ext cx="348615" cy="314325"/>
          </a:xfrm>
          <a:prstGeom prst="rect">
            <a:avLst/>
          </a:prstGeom>
          <a:noFill/>
          <a:ln w="9525">
            <a:noFill/>
          </a:ln>
        </p:spPr>
      </p:pic>
      <p:sp>
        <p:nvSpPr>
          <p:cNvPr id="154" name="文本框 153"/>
          <p:cNvSpPr txBox="1"/>
          <p:nvPr/>
        </p:nvSpPr>
        <p:spPr>
          <a:xfrm>
            <a:off x="3048635" y="499618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0" name="图片 59"/>
          <p:cNvPicPr/>
          <p:nvPr/>
        </p:nvPicPr>
        <p:blipFill>
          <a:blip r:embed="rId2"/>
          <a:stretch>
            <a:fillRect/>
          </a:stretch>
        </p:blipFill>
        <p:spPr>
          <a:xfrm>
            <a:off x="3799840" y="5080635"/>
            <a:ext cx="390525" cy="344805"/>
          </a:xfrm>
          <a:prstGeom prst="rect">
            <a:avLst/>
          </a:prstGeom>
          <a:noFill/>
          <a:ln w="9525">
            <a:noFill/>
          </a:ln>
        </p:spPr>
      </p:pic>
      <p:sp>
        <p:nvSpPr>
          <p:cNvPr id="155" name="文本框 154"/>
          <p:cNvSpPr txBox="1"/>
          <p:nvPr/>
        </p:nvSpPr>
        <p:spPr>
          <a:xfrm>
            <a:off x="4190365" y="499618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1" name="图片 60"/>
          <p:cNvPicPr/>
          <p:nvPr/>
        </p:nvPicPr>
        <p:blipFill>
          <a:blip r:embed="rId4"/>
          <a:stretch>
            <a:fillRect/>
          </a:stretch>
        </p:blipFill>
        <p:spPr>
          <a:xfrm>
            <a:off x="4752340" y="5015865"/>
            <a:ext cx="377825" cy="325120"/>
          </a:xfrm>
          <a:prstGeom prst="rect">
            <a:avLst/>
          </a:prstGeom>
          <a:noFill/>
          <a:ln w="9525">
            <a:noFill/>
          </a:ln>
        </p:spPr>
      </p:pic>
      <p:sp>
        <p:nvSpPr>
          <p:cNvPr id="156" name="文本框 155"/>
          <p:cNvSpPr txBox="1"/>
          <p:nvPr/>
        </p:nvSpPr>
        <p:spPr>
          <a:xfrm>
            <a:off x="5098415" y="499618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在同一溶液中能大量共存。</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156" name="文本框 155"/>
          <p:cNvSpPr txBox="1"/>
          <p:nvPr/>
        </p:nvSpPr>
        <p:spPr>
          <a:xfrm>
            <a:off x="762000" y="936625"/>
            <a:ext cx="10900410" cy="2845435"/>
          </a:xfrm>
          <a:prstGeom prst="rect">
            <a:avLst/>
          </a:prstGeom>
          <a:noFill/>
          <a:ln w="9525">
            <a:noFill/>
          </a:ln>
        </p:spPr>
        <p:txBody>
          <a:bodyPr wrap="square">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盐类水解的影响因素</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内因主要因素是盐本身的性质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对应的酸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越弱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其弱酸阴离子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或弱碱阳离子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的水解程度越大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则盐溶液的碱性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或酸性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越强。即越弱越水解。</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外因外界因素对水解平衡的影响可简单记忆为越热越水解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越稀越水解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加酸碱抑制或促进水解。以</a:t>
            </a:r>
            <a:r>
              <a:rPr lang="en-US" sz="2000" b="0">
                <a:latin typeface="微软雅黑" panose="020B0503020204020204" charset="-122"/>
                <a:ea typeface="微软雅黑" panose="020B0503020204020204" charset="-122"/>
                <a:cs typeface="微软雅黑" panose="020B0503020204020204" charset="-122"/>
              </a:rPr>
              <a:t>N</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rcRect l="58621" t="-15278"/>
          <a:stretch>
            <a:fillRect/>
          </a:stretch>
        </p:blipFill>
        <p:spPr>
          <a:xfrm>
            <a:off x="1287780" y="3782060"/>
            <a:ext cx="371475" cy="371475"/>
          </a:xfrm>
          <a:prstGeom prst="rect">
            <a:avLst/>
          </a:prstGeom>
          <a:noFill/>
          <a:ln w="9525">
            <a:noFill/>
          </a:ln>
        </p:spPr>
      </p:pic>
      <p:sp>
        <p:nvSpPr>
          <p:cNvPr id="157" name="文本框 156"/>
          <p:cNvSpPr txBox="1"/>
          <p:nvPr/>
        </p:nvSpPr>
        <p:spPr>
          <a:xfrm>
            <a:off x="1659255" y="3830955"/>
            <a:ext cx="9666605"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+H</a:t>
            </a:r>
            <a:r>
              <a:rPr lang="en-US" b="0" baseline="-25000">
                <a:latin typeface="NEU-BZ" charset="0"/>
                <a:ea typeface="宋体" panose="02010600030101010101" pitchFamily="2" charset="-122"/>
                <a:cs typeface="Times New Roman" panose="02020603050405020304" charset="0"/>
              </a:rPr>
              <a:t>2</a:t>
            </a:r>
            <a:r>
              <a:rPr lang="en-US" b="0">
                <a:latin typeface="NEU-BZ" charset="0"/>
                <a:ea typeface="宋体" panose="02010600030101010101" pitchFamily="2" charset="-122"/>
                <a:cs typeface="Times New Roman" panose="02020603050405020304" charset="0"/>
              </a:rPr>
              <a:t>O</a:t>
            </a:r>
            <a:endParaRPr lang="en-US" altLang="en-US" b="0">
              <a:latin typeface="NEU-BZ" charset="0"/>
              <a:ea typeface="宋体" panose="02010600030101010101" pitchFamily="2" charset="-122"/>
              <a:cs typeface="Times New Roman" panose="02020603050405020304" charset="0"/>
            </a:endParaRPr>
          </a:p>
        </p:txBody>
      </p:sp>
      <p:pic>
        <p:nvPicPr>
          <p:cNvPr id="5" name="图片 4"/>
          <p:cNvPicPr/>
          <p:nvPr/>
        </p:nvPicPr>
        <p:blipFill>
          <a:blip r:embed="rId2"/>
          <a:stretch>
            <a:fillRect/>
          </a:stretch>
        </p:blipFill>
        <p:spPr>
          <a:xfrm>
            <a:off x="2413635" y="3938905"/>
            <a:ext cx="434975" cy="144780"/>
          </a:xfrm>
          <a:prstGeom prst="rect">
            <a:avLst/>
          </a:prstGeom>
          <a:noFill/>
          <a:ln w="9525">
            <a:noFill/>
          </a:ln>
        </p:spPr>
      </p:pic>
      <p:sp>
        <p:nvSpPr>
          <p:cNvPr id="158" name="文本框 157"/>
          <p:cNvSpPr txBox="1"/>
          <p:nvPr/>
        </p:nvSpPr>
        <p:spPr>
          <a:xfrm>
            <a:off x="2938780" y="3830955"/>
            <a:ext cx="966660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为例分析外界因素对水解平衡的影响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忽略温度变化对水电离的</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762000" y="4265930"/>
            <a:ext cx="609600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影响</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graphicFrame>
        <p:nvGraphicFramePr>
          <p:cNvPr id="6" name="表格 5"/>
          <p:cNvGraphicFramePr/>
          <p:nvPr>
            <p:custDataLst>
              <p:tags r:id="rId1"/>
            </p:custDataLst>
          </p:nvPr>
        </p:nvGraphicFramePr>
        <p:xfrm>
          <a:off x="1224915" y="1090930"/>
          <a:ext cx="9103360" cy="2338070"/>
        </p:xfrm>
        <a:graphic>
          <a:graphicData uri="http://schemas.openxmlformats.org/drawingml/2006/table">
            <a:tbl>
              <a:tblPr/>
              <a:tblGrid>
                <a:gridCol w="1645920"/>
                <a:gridCol w="922020"/>
                <a:gridCol w="922655"/>
                <a:gridCol w="1134745"/>
                <a:gridCol w="1419225"/>
                <a:gridCol w="1134110"/>
                <a:gridCol w="1924685"/>
              </a:tblGrid>
              <a:tr h="334010">
                <a:tc>
                  <a:txBody>
                    <a:bodyPr/>
                    <a:p>
                      <a:pPr indent="0" algn="ctr">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加热</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加水</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通NH</a:t>
                      </a:r>
                      <a:r>
                        <a:rPr lang="en-US" sz="2000" b="0" baseline="-25000">
                          <a:latin typeface="微软雅黑" panose="020B0503020204020204" charset="-122"/>
                          <a:ea typeface="微软雅黑" panose="020B0503020204020204" charset="-122"/>
                          <a:cs typeface="微软雅黑" panose="020B0503020204020204" charset="-122"/>
                        </a:rPr>
                        <a:t>3</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加NH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Cl</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通HCl</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加NaOH</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34010">
                <a:tc>
                  <a:txBody>
                    <a:bodyPr/>
                    <a:p>
                      <a:pPr indent="0" algn="ctr">
                        <a:buNone/>
                      </a:pPr>
                      <a:r>
                        <a:rPr lang="en-US" sz="2000" b="0" i="1">
                          <a:latin typeface="微软雅黑" panose="020B0503020204020204" charset="-122"/>
                          <a:ea typeface="微软雅黑" panose="020B0503020204020204" charset="-122"/>
                          <a:cs typeface="NEU-BZ" charset="0"/>
                        </a:rPr>
                        <a:t>c</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方正书宋_GBK" charset="0"/>
                        </a:rPr>
                        <a:t>)</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34010">
                <a:tc>
                  <a:txBody>
                    <a:bodyPr/>
                    <a:p>
                      <a:pPr indent="0" algn="ctr">
                        <a:buNone/>
                      </a:pPr>
                      <a:r>
                        <a:rPr lang="en-US" sz="2000" b="0" i="1">
                          <a:latin typeface="微软雅黑" panose="020B0503020204020204" charset="-122"/>
                          <a:ea typeface="微软雅黑" panose="020B0503020204020204" charset="-122"/>
                          <a:cs typeface="NEU-BZ" charset="0"/>
                        </a:rPr>
                        <a:t>c</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NH</a:t>
                      </a:r>
                      <a:r>
                        <a:rPr lang="en-US" sz="2000" b="0" baseline="-25000">
                          <a:latin typeface="微软雅黑" panose="020B0503020204020204" charset="-122"/>
                          <a:ea typeface="微软雅黑" panose="020B0503020204020204" charset="-122"/>
                          <a:cs typeface="NEU-BZ" charset="0"/>
                        </a:rPr>
                        <a:t>3</a:t>
                      </a:r>
                      <a:r>
                        <a:rPr lang="en-US" sz="2000" b="0">
                          <a:latin typeface="微软雅黑" panose="020B0503020204020204" charset="-122"/>
                          <a:ea typeface="微软雅黑" panose="020B0503020204020204" charset="-122"/>
                          <a:cs typeface="NEU-BZ" charset="0"/>
                        </a:rPr>
                        <a:t>·H</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NEU-BZ" charset="0"/>
                        </a:rPr>
                        <a:t>O</a:t>
                      </a:r>
                      <a:r>
                        <a:rPr lang="en-US" sz="2000" b="0">
                          <a:latin typeface="微软雅黑" panose="020B0503020204020204" charset="-122"/>
                          <a:ea typeface="微软雅黑" panose="020B0503020204020204" charset="-122"/>
                          <a:cs typeface="方正书宋_GBK" charset="0"/>
                        </a:rPr>
                        <a:t>)</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34010">
                <a:tc>
                  <a:txBody>
                    <a:bodyPr/>
                    <a:p>
                      <a:pPr indent="0" algn="ctr">
                        <a:buNone/>
                      </a:pPr>
                      <a:r>
                        <a:rPr lang="en-US" sz="2000" b="0" i="1">
                          <a:latin typeface="微软雅黑" panose="020B0503020204020204" charset="-122"/>
                          <a:ea typeface="微软雅黑" panose="020B0503020204020204" charset="-122"/>
                          <a:cs typeface="NEU-BZ" charset="0"/>
                        </a:rPr>
                        <a:t>c</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H</a:t>
                      </a:r>
                      <a:r>
                        <a:rPr lang="en-US" sz="2000" b="0" baseline="30000">
                          <a:latin typeface="微软雅黑" panose="020B0503020204020204" charset="-122"/>
                          <a:ea typeface="微软雅黑" panose="020B0503020204020204" charset="-122"/>
                          <a:cs typeface="NEU-BZ" charset="0"/>
                        </a:rPr>
                        <a:t>+</a:t>
                      </a:r>
                      <a:r>
                        <a:rPr lang="en-US" sz="2000" b="0">
                          <a:latin typeface="微软雅黑" panose="020B0503020204020204" charset="-122"/>
                          <a:ea typeface="微软雅黑" panose="020B0503020204020204" charset="-122"/>
                          <a:cs typeface="方正书宋_GBK" charset="0"/>
                        </a:rPr>
                        <a:t>)</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34010">
                <a:tc>
                  <a:txBody>
                    <a:bodyPr/>
                    <a:p>
                      <a:pPr indent="0" algn="ctr">
                        <a:buNone/>
                      </a:pPr>
                      <a:r>
                        <a:rPr lang="en-US" sz="2000" b="0" i="1">
                          <a:latin typeface="微软雅黑" panose="020B0503020204020204" charset="-122"/>
                          <a:ea typeface="微软雅黑" panose="020B0503020204020204" charset="-122"/>
                          <a:cs typeface="NEU-BZ" charset="0"/>
                        </a:rPr>
                        <a:t>c</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OH</a:t>
                      </a:r>
                      <a:r>
                        <a:rPr lang="en-US" sz="2000" b="0" baseline="30000">
                          <a:latin typeface="微软雅黑" panose="020B0503020204020204" charset="-122"/>
                          <a:ea typeface="微软雅黑" panose="020B0503020204020204" charset="-122"/>
                          <a:cs typeface="NEU-BZ" charset="0"/>
                        </a:rPr>
                        <a:t>-</a:t>
                      </a:r>
                      <a:r>
                        <a:rPr lang="en-US" sz="2000" b="0">
                          <a:latin typeface="微软雅黑" panose="020B0503020204020204" charset="-122"/>
                          <a:ea typeface="微软雅黑" panose="020B0503020204020204" charset="-122"/>
                          <a:cs typeface="方正书宋_GBK" charset="0"/>
                        </a:rPr>
                        <a:t>)</a:t>
                      </a:r>
                      <a:endParaRPr lang="en-US" altLang="en-US" sz="2000" b="0" i="1">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34010">
                <a:tc>
                  <a:txBody>
                    <a:bodyPr/>
                    <a:p>
                      <a:pPr indent="0" algn="ctr">
                        <a:buNone/>
                      </a:pPr>
                      <a:r>
                        <a:rPr lang="en-US" sz="2000" b="0">
                          <a:latin typeface="微软雅黑" panose="020B0503020204020204" charset="-122"/>
                          <a:ea typeface="微软雅黑" panose="020B0503020204020204" charset="-122"/>
                          <a:cs typeface="NEU-BZ" charset="0"/>
                        </a:rPr>
                        <a:t>pH</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降低</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升高</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升高</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降低</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降低</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升高</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34010">
                <a:tc>
                  <a:txBody>
                    <a:bodyPr/>
                    <a:p>
                      <a:pPr indent="0" algn="ctr">
                        <a:buNone/>
                      </a:pPr>
                      <a:r>
                        <a:rPr lang="en-US" sz="2000" b="0">
                          <a:latin typeface="微软雅黑" panose="020B0503020204020204" charset="-122"/>
                          <a:ea typeface="微软雅黑" panose="020B0503020204020204" charset="-122"/>
                          <a:cs typeface="Calibri" panose="020F0502020204030204" charset="0"/>
                        </a:rPr>
                        <a:t>水解程度</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减小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增大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158" name="文本框 157"/>
          <p:cNvSpPr txBox="1"/>
          <p:nvPr/>
        </p:nvSpPr>
        <p:spPr>
          <a:xfrm>
            <a:off x="607695" y="3512820"/>
            <a:ext cx="8571230" cy="436880"/>
          </a:xfrm>
          <a:prstGeom prst="rect">
            <a:avLst/>
          </a:prstGeom>
          <a:noFill/>
          <a:ln w="9525">
            <a:noFill/>
          </a:ln>
        </p:spPr>
        <p:txBody>
          <a:bodyPr wrap="square">
            <a:noAutofit/>
          </a:bodyPr>
          <a:p>
            <a:pPr indent="0"/>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水解常数</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及</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与电离常数</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的关系</a:t>
            </a:r>
            <a:r>
              <a:rPr lang="zh-CN" sz="2000">
                <a:latin typeface="微软雅黑" panose="020B0503020204020204" charset="-122"/>
                <a:ea typeface="微软雅黑" panose="020B0503020204020204" charset="-122"/>
                <a:cs typeface="微软雅黑" panose="020B0503020204020204" charset="-122"/>
                <a:sym typeface="+mn-ea"/>
              </a:rPr>
              <a:t>如</a:t>
            </a:r>
            <a:r>
              <a:rPr lang="en-US" sz="2000">
                <a:latin typeface="微软雅黑" panose="020B0503020204020204" charset="-122"/>
                <a:ea typeface="微软雅黑" panose="020B0503020204020204" charset="-122"/>
                <a:cs typeface="微软雅黑" panose="020B0503020204020204" charset="-122"/>
                <a:sym typeface="+mn-ea"/>
              </a:rPr>
              <a:t>CH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COO</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a:t>
            </a:r>
            <a:endParaRPr lang="en-US" altLang="en-US" sz="2000" b="0">
              <a:latin typeface="微软雅黑" panose="020B0503020204020204" charset="-122"/>
              <a:ea typeface="微软雅黑" panose="020B0503020204020204" charset="-122"/>
              <a:cs typeface="微软雅黑" panose="020B0503020204020204" charset="-122"/>
            </a:endParaRPr>
          </a:p>
          <a:p>
            <a:pPr indent="0"/>
            <a:endParaRPr lang="zh-CN" b="0">
              <a:cs typeface="方正书宋_GBK" charset="0"/>
            </a:endParaRPr>
          </a:p>
          <a:p>
            <a:endParaRPr lang="en-US" altLang="en-US" b="0">
              <a:latin typeface="NEU-BZ" charset="0"/>
              <a:ea typeface="宋体" panose="02010600030101010101" pitchFamily="2" charset="-122"/>
              <a:cs typeface="Times New Roman" panose="02020603050405020304" charset="0"/>
            </a:endParaRPr>
          </a:p>
        </p:txBody>
      </p:sp>
      <p:pic>
        <p:nvPicPr>
          <p:cNvPr id="4" name="图片 3"/>
          <p:cNvPicPr/>
          <p:nvPr/>
        </p:nvPicPr>
        <p:blipFill>
          <a:blip r:embed="rId2"/>
          <a:stretch>
            <a:fillRect/>
          </a:stretch>
        </p:blipFill>
        <p:spPr>
          <a:xfrm>
            <a:off x="7138670" y="3586480"/>
            <a:ext cx="436880" cy="180975"/>
          </a:xfrm>
          <a:prstGeom prst="rect">
            <a:avLst/>
          </a:prstGeom>
          <a:noFill/>
          <a:ln w="9525">
            <a:noFill/>
          </a:ln>
        </p:spPr>
      </p:pic>
      <p:sp>
        <p:nvSpPr>
          <p:cNvPr id="159" name="文本框 158"/>
          <p:cNvSpPr txBox="1"/>
          <p:nvPr/>
        </p:nvSpPr>
        <p:spPr>
          <a:xfrm>
            <a:off x="7575550" y="3543935"/>
            <a:ext cx="2331720" cy="64516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CH</a:t>
            </a:r>
            <a:r>
              <a:rPr lang="en-US" b="0" baseline="-25000">
                <a:latin typeface="NEU-BZ" charset="0"/>
                <a:ea typeface="宋体" panose="02010600030101010101" pitchFamily="2" charset="-122"/>
                <a:cs typeface="Times New Roman" panose="02020603050405020304" charset="0"/>
              </a:rPr>
              <a:t>3</a:t>
            </a:r>
            <a:r>
              <a:rPr lang="en-US" b="0">
                <a:latin typeface="NEU-BZ" charset="0"/>
                <a:ea typeface="宋体" panose="02010600030101010101" pitchFamily="2" charset="-122"/>
                <a:cs typeface="Times New Roman" panose="02020603050405020304" charset="0"/>
              </a:rPr>
              <a:t>COOH+OH</a:t>
            </a:r>
            <a:r>
              <a:rPr lang="en-US" b="0" baseline="30000">
                <a:latin typeface="NEU-BZ" charset="0"/>
                <a:ea typeface="宋体" panose="02010600030101010101" pitchFamily="2" charset="-122"/>
                <a:cs typeface="Times New Roman" panose="02020603050405020304" charset="0"/>
              </a:rPr>
              <a:t>-</a:t>
            </a:r>
            <a:endParaRPr lang="en-US" b="0" i="1">
              <a:latin typeface="NEU-BZ" charset="0"/>
              <a:ea typeface="宋体" panose="02010600030101010101" pitchFamily="2" charset="-122"/>
              <a:cs typeface="Times New Roman" panose="02020603050405020304" charset="0"/>
            </a:endParaRPr>
          </a:p>
          <a:p>
            <a:endParaRPr lang="en-US" altLang="en-US" b="0">
              <a:latin typeface="NEU-BZ" charset="0"/>
              <a:ea typeface="宋体" panose="02010600030101010101" pitchFamily="2" charset="-122"/>
              <a:cs typeface="Times New Roman" panose="02020603050405020304" charset="0"/>
            </a:endParaRPr>
          </a:p>
        </p:txBody>
      </p:sp>
      <p:pic>
        <p:nvPicPr>
          <p:cNvPr id="5" name="图片 4"/>
          <p:cNvPicPr/>
          <p:nvPr/>
        </p:nvPicPr>
        <p:blipFill>
          <a:blip r:embed="rId3"/>
          <a:stretch>
            <a:fillRect/>
          </a:stretch>
        </p:blipFill>
        <p:spPr>
          <a:xfrm>
            <a:off x="1115695" y="4033520"/>
            <a:ext cx="1403350" cy="440055"/>
          </a:xfrm>
          <a:prstGeom prst="rect">
            <a:avLst/>
          </a:prstGeom>
          <a:noFill/>
          <a:ln w="9525">
            <a:noFill/>
          </a:ln>
        </p:spPr>
      </p:pic>
      <p:sp>
        <p:nvSpPr>
          <p:cNvPr id="160" name="文本框 159"/>
          <p:cNvSpPr txBox="1"/>
          <p:nvPr/>
        </p:nvSpPr>
        <p:spPr>
          <a:xfrm>
            <a:off x="2629535" y="3512820"/>
            <a:ext cx="490855" cy="542290"/>
          </a:xfrm>
          <a:prstGeom prst="rect">
            <a:avLst/>
          </a:prstGeom>
          <a:noFill/>
          <a:ln w="9525">
            <a:noFill/>
          </a:ln>
        </p:spPr>
        <p:txBody>
          <a:bodyPr wrap="square">
            <a:noAutofit/>
          </a:bodyPr>
          <a:p>
            <a:pPr indent="0"/>
            <a:r>
              <a:rPr lang="en-US" b="0">
                <a:latin typeface="Calibri" panose="020F0502020204030204" charset="0"/>
                <a:cs typeface="方正书宋_GBK" charset="0"/>
              </a:rPr>
              <a:t>	</a:t>
            </a:r>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7" name="图片 6"/>
          <p:cNvPicPr/>
          <p:nvPr/>
        </p:nvPicPr>
        <p:blipFill>
          <a:blip r:embed="rId4"/>
          <a:stretch>
            <a:fillRect/>
          </a:stretch>
        </p:blipFill>
        <p:spPr>
          <a:xfrm>
            <a:off x="2966085" y="4104005"/>
            <a:ext cx="1163320" cy="349250"/>
          </a:xfrm>
          <a:prstGeom prst="rect">
            <a:avLst/>
          </a:prstGeom>
          <a:noFill/>
          <a:ln w="9525">
            <a:noFill/>
          </a:ln>
        </p:spPr>
      </p:pic>
      <p:sp>
        <p:nvSpPr>
          <p:cNvPr id="161" name="文本框 160"/>
          <p:cNvSpPr txBox="1"/>
          <p:nvPr/>
        </p:nvSpPr>
        <p:spPr>
          <a:xfrm>
            <a:off x="4227195" y="4067175"/>
            <a:ext cx="5080000" cy="368300"/>
          </a:xfrm>
          <a:prstGeom prst="rect">
            <a:avLst/>
          </a:prstGeom>
          <a:noFill/>
          <a:ln w="9525">
            <a:noFill/>
          </a:ln>
        </p:spPr>
        <p:txBody>
          <a:bodyPr>
            <a:spAutoFit/>
          </a:bodyPr>
          <a:p>
            <a:pPr indent="0"/>
            <a:r>
              <a:rPr lang="en-US" b="0">
                <a:latin typeface="NEU-BZ" charset="0"/>
                <a:ea typeface="宋体" panose="02010600030101010101" pitchFamily="2" charset="-122"/>
              </a:rPr>
              <a:t>·</a:t>
            </a:r>
            <a:endParaRPr lang="en-US" altLang="en-US" b="0">
              <a:latin typeface="NEU-BZ" charset="0"/>
              <a:ea typeface="宋体" panose="02010600030101010101" pitchFamily="2" charset="-122"/>
            </a:endParaRPr>
          </a:p>
        </p:txBody>
      </p:sp>
      <p:pic>
        <p:nvPicPr>
          <p:cNvPr id="8" name="图片 7"/>
          <p:cNvPicPr/>
          <p:nvPr/>
        </p:nvPicPr>
        <p:blipFill>
          <a:blip r:embed="rId5"/>
          <a:stretch>
            <a:fillRect/>
          </a:stretch>
        </p:blipFill>
        <p:spPr>
          <a:xfrm>
            <a:off x="4535805" y="4079240"/>
            <a:ext cx="486410" cy="375285"/>
          </a:xfrm>
          <a:prstGeom prst="rect">
            <a:avLst/>
          </a:prstGeom>
          <a:noFill/>
          <a:ln w="9525">
            <a:noFill/>
          </a:ln>
        </p:spPr>
      </p:pic>
      <p:sp>
        <p:nvSpPr>
          <p:cNvPr id="162" name="文本框 161"/>
          <p:cNvSpPr txBox="1"/>
          <p:nvPr/>
        </p:nvSpPr>
        <p:spPr>
          <a:xfrm>
            <a:off x="5130165" y="3479800"/>
            <a:ext cx="1162050" cy="922020"/>
          </a:xfrm>
          <a:prstGeom prst="rect">
            <a:avLst/>
          </a:prstGeom>
          <a:noFill/>
          <a:ln w="9525">
            <a:noFill/>
          </a:ln>
        </p:spPr>
        <p:txBody>
          <a:bodyPr wrap="square">
            <a:spAutoFit/>
          </a:bodyPr>
          <a:p>
            <a:pPr indent="0"/>
            <a:r>
              <a:rPr lang="en-US" b="0">
                <a:latin typeface="Calibri" panose="020F0502020204030204" charset="0"/>
                <a:cs typeface="方正书宋_GBK" charset="0"/>
              </a:rPr>
              <a:t>	</a:t>
            </a:r>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9" name="图片 8"/>
          <p:cNvPicPr/>
          <p:nvPr/>
        </p:nvPicPr>
        <p:blipFill>
          <a:blip r:embed="rId6"/>
          <a:stretch>
            <a:fillRect/>
          </a:stretch>
        </p:blipFill>
        <p:spPr>
          <a:xfrm>
            <a:off x="5518150" y="3949700"/>
            <a:ext cx="351155" cy="523240"/>
          </a:xfrm>
          <a:prstGeom prst="rect">
            <a:avLst/>
          </a:prstGeom>
          <a:noFill/>
          <a:ln w="9525">
            <a:noFill/>
          </a:ln>
        </p:spPr>
      </p:pic>
      <p:sp>
        <p:nvSpPr>
          <p:cNvPr id="10" name="文本框 9"/>
          <p:cNvSpPr txBox="1"/>
          <p:nvPr/>
        </p:nvSpPr>
        <p:spPr>
          <a:xfrm>
            <a:off x="743585" y="4033520"/>
            <a:ext cx="3937635" cy="368300"/>
          </a:xfrm>
          <a:prstGeom prst="rect">
            <a:avLst/>
          </a:prstGeom>
          <a:noFill/>
        </p:spPr>
        <p:txBody>
          <a:bodyPr wrap="square" rtlCol="0" anchor="t">
            <a:spAutoFit/>
          </a:bodyPr>
          <a:p>
            <a:pPr indent="0"/>
            <a:r>
              <a:rPr lang="en-US" i="1">
                <a:latin typeface="NEU-BZ" charset="0"/>
                <a:ea typeface="宋体" panose="02010600030101010101" pitchFamily="2" charset="-122"/>
                <a:cs typeface="Times New Roman" panose="02020603050405020304" charset="0"/>
                <a:sym typeface="+mn-ea"/>
              </a:rPr>
              <a:t>K</a:t>
            </a:r>
            <a:r>
              <a:rPr lang="en-US" baseline="-25000">
                <a:latin typeface="NEU-BZ" charset="0"/>
                <a:ea typeface="宋体" panose="02010600030101010101" pitchFamily="2" charset="-122"/>
                <a:cs typeface="Times New Roman" panose="02020603050405020304" charset="0"/>
                <a:sym typeface="+mn-ea"/>
              </a:rPr>
              <a:t>h</a:t>
            </a:r>
            <a:r>
              <a:rPr lang="en-US">
                <a:latin typeface="NEU-BZ" charset="0"/>
                <a:ea typeface="宋体" panose="02010600030101010101" pitchFamily="2" charset="-122"/>
                <a:cs typeface="Times New Roman" panose="02020603050405020304" charset="0"/>
                <a:sym typeface="+mn-ea"/>
              </a:rPr>
              <a:t>=</a:t>
            </a:r>
            <a:endParaRPr lang="en-US" altLang="en-US">
              <a:latin typeface="NEU-BZ" charset="0"/>
              <a:ea typeface="宋体" panose="02010600030101010101" pitchFamily="2" charset="-122"/>
              <a:cs typeface="Times New Roman" panose="02020603050405020304" charset="0"/>
              <a:sym typeface="+mn-ea"/>
            </a:endParaRPr>
          </a:p>
        </p:txBody>
      </p:sp>
      <p:sp>
        <p:nvSpPr>
          <p:cNvPr id="163" name="文本框 162"/>
          <p:cNvSpPr txBox="1"/>
          <p:nvPr/>
        </p:nvSpPr>
        <p:spPr>
          <a:xfrm>
            <a:off x="743585" y="450342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同理可推导出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对于强酸弱碱盐</a:t>
            </a:r>
            <a:r>
              <a:rPr lang="en-US" sz="2000" b="0">
                <a:latin typeface="微软雅黑" panose="020B0503020204020204" charset="-122"/>
                <a:ea typeface="微软雅黑" panose="020B0503020204020204" charset="-122"/>
                <a:cs typeface="微软雅黑" panose="020B0503020204020204" charset="-122"/>
              </a:rPr>
              <a:t>MCl,</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h</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1" name="图片 10"/>
          <p:cNvPicPr/>
          <p:nvPr/>
        </p:nvPicPr>
        <p:blipFill>
          <a:blip r:embed="rId7"/>
          <a:stretch>
            <a:fillRect/>
          </a:stretch>
        </p:blipFill>
        <p:spPr>
          <a:xfrm>
            <a:off x="5323205" y="4472940"/>
            <a:ext cx="269875" cy="485775"/>
          </a:xfrm>
          <a:prstGeom prst="rect">
            <a:avLst/>
          </a:prstGeom>
          <a:noFill/>
          <a:ln w="9525">
            <a:noFill/>
          </a:ln>
        </p:spPr>
      </p:pic>
      <p:sp>
        <p:nvSpPr>
          <p:cNvPr id="164" name="文本框 163"/>
          <p:cNvSpPr txBox="1"/>
          <p:nvPr/>
        </p:nvSpPr>
        <p:spPr>
          <a:xfrm>
            <a:off x="5669280" y="4552950"/>
            <a:ext cx="596773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因此</a:t>
            </a:r>
            <a:r>
              <a:rPr lang="en-US" sz="2000" b="0">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弱酸的酸性或弱碱的碱性越弱</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电离常数越小</a:t>
            </a:r>
            <a:r>
              <a:rPr lang="en-US" sz="2000" b="0" u="wavy">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743585" y="4970145"/>
            <a:ext cx="6096000" cy="398780"/>
          </a:xfrm>
          <a:prstGeom prst="rect">
            <a:avLst/>
          </a:prstGeom>
          <a:noFill/>
        </p:spPr>
        <p:txBody>
          <a:bodyPr wrap="square" rtlCol="0" anchor="t">
            <a:spAutoFit/>
          </a:bodyPr>
          <a:p>
            <a:pPr indent="0"/>
            <a:r>
              <a:rPr lang="zh-CN" sz="2000" u="wavy">
                <a:latin typeface="微软雅黑" panose="020B0503020204020204" charset="-122"/>
                <a:ea typeface="微软雅黑" panose="020B0503020204020204" charset="-122"/>
                <a:cs typeface="微软雅黑" panose="020B0503020204020204" charset="-122"/>
                <a:sym typeface="+mn-ea"/>
              </a:rPr>
              <a:t>其所生成的盐的水解常数就越大</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589280" y="5455920"/>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关键点拨</a:t>
            </a:r>
            <a:endParaRPr lang="zh-CN" altLang="en-US" sz="2000" b="0">
              <a:solidFill>
                <a:srgbClr val="FF0000"/>
              </a:solidFill>
              <a:highlight>
                <a:srgbClr val="FFFF00"/>
              </a:highlight>
              <a:latin typeface="微软雅黑" panose="020B0503020204020204" charset="-122"/>
              <a:ea typeface="微软雅黑" panose="020B0503020204020204" charset="-122"/>
              <a:cs typeface="方正兰亭中黑_GBK" charset="0"/>
            </a:endParaRPr>
          </a:p>
        </p:txBody>
      </p:sp>
      <p:sp>
        <p:nvSpPr>
          <p:cNvPr id="14" name="文本框 13"/>
          <p:cNvSpPr txBox="1"/>
          <p:nvPr/>
        </p:nvSpPr>
        <p:spPr>
          <a:xfrm>
            <a:off x="1788160" y="5481955"/>
            <a:ext cx="833628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水解平衡常数只与温度有关</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温度越高</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水解平衡常数越大。</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64" name="文本框 163"/>
          <p:cNvSpPr txBox="1"/>
          <p:nvPr/>
        </p:nvSpPr>
        <p:spPr>
          <a:xfrm>
            <a:off x="716915" y="94932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考法</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　盐类水解程度大小比较的规律</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780415" y="1299210"/>
            <a:ext cx="10784840" cy="2790825"/>
            <a:chOff x="1229" y="2046"/>
            <a:chExt cx="16984" cy="4395"/>
          </a:xfrm>
        </p:grpSpPr>
        <p:sp>
          <p:nvSpPr>
            <p:cNvPr id="6" name="文本框 5"/>
            <p:cNvSpPr txBox="1"/>
            <p:nvPr/>
          </p:nvSpPr>
          <p:spPr>
            <a:xfrm>
              <a:off x="15645" y="2690"/>
              <a:ext cx="455" cy="59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 name="文本框 2"/>
            <p:cNvSpPr txBox="1"/>
            <p:nvPr/>
          </p:nvSpPr>
          <p:spPr>
            <a:xfrm>
              <a:off x="1229" y="2046"/>
              <a:ext cx="16128" cy="232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构成盐的弱碱阳离子水解使溶液显酸性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构成盐的弱酸阴离子水解使溶液显碱性。</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盐对应的酸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越弱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盐的水解程度越大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或酸性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越强。</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浓度相同时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多元弱酸的酸根离子比酸式酸根离子的水解程度大得多。如相同浓度时</a:t>
              </a:r>
              <a:r>
                <a:rPr lang="en-US" sz="2000" b="0">
                  <a:latin typeface="微软雅黑" panose="020B0503020204020204" charset="-122"/>
                  <a:ea typeface="微软雅黑" panose="020B0503020204020204" charset="-122"/>
                  <a:cs typeface="微软雅黑" panose="020B0503020204020204" charset="-122"/>
                </a:rPr>
                <a:t>,C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rcRect l="55957"/>
            <a:stretch>
              <a:fillRect/>
            </a:stretch>
          </p:blipFill>
          <p:spPr>
            <a:xfrm>
              <a:off x="16784" y="3628"/>
              <a:ext cx="573" cy="658"/>
            </a:xfrm>
            <a:prstGeom prst="rect">
              <a:avLst/>
            </a:prstGeom>
            <a:noFill/>
            <a:ln w="9525">
              <a:noFill/>
            </a:ln>
          </p:spPr>
        </p:pic>
        <p:sp>
          <p:nvSpPr>
            <p:cNvPr id="165" name="文本框 164"/>
            <p:cNvSpPr txBox="1"/>
            <p:nvPr/>
          </p:nvSpPr>
          <p:spPr>
            <a:xfrm>
              <a:off x="1422" y="4430"/>
              <a:ext cx="16128" cy="628"/>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比</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rcRect l="60158" t="-10964"/>
            <a:stretch>
              <a:fillRect/>
            </a:stretch>
          </p:blipFill>
          <p:spPr>
            <a:xfrm>
              <a:off x="2466" y="4430"/>
              <a:ext cx="453" cy="587"/>
            </a:xfrm>
            <a:prstGeom prst="rect">
              <a:avLst/>
            </a:prstGeom>
            <a:noFill/>
            <a:ln w="9525">
              <a:noFill/>
            </a:ln>
          </p:spPr>
        </p:pic>
        <p:sp>
          <p:nvSpPr>
            <p:cNvPr id="166" name="文本框 165"/>
            <p:cNvSpPr txBox="1"/>
            <p:nvPr/>
          </p:nvSpPr>
          <p:spPr>
            <a:xfrm>
              <a:off x="1229" y="4715"/>
              <a:ext cx="16985" cy="1064"/>
            </a:xfrm>
            <a:prstGeom prst="rect">
              <a:avLst/>
            </a:prstGeom>
            <a:noFill/>
            <a:ln w="9525">
              <a:noFill/>
            </a:ln>
          </p:spPr>
          <p:txBody>
            <a:bodyPr wrap="square">
              <a:spAutoFit/>
            </a:bodyPr>
            <a:p>
              <a:pPr indent="0"/>
              <a:endParaRPr lang="en-US" b="0">
                <a:latin typeface="方正书宋_GBK" charset="0"/>
                <a:ea typeface="宋体" panose="02010600030101010101" pitchFamily="2" charset="-122"/>
                <a:cs typeface="Times New Roman" panose="02020603050405020304" charset="0"/>
              </a:endParaRPr>
            </a:p>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水解程度大小比较</a:t>
              </a:r>
              <a:r>
                <a:rPr lang="en-US" sz="2000" b="0">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相互促进水解的盐</a:t>
              </a:r>
              <a:r>
                <a:rPr lang="en-US" sz="2000" b="0" u="wavy">
                  <a:latin typeface="微软雅黑" panose="020B0503020204020204" charset="-122"/>
                  <a:ea typeface="微软雅黑" panose="020B0503020204020204" charset="-122"/>
                  <a:cs typeface="微软雅黑" panose="020B0503020204020204" charset="-122"/>
                </a:rPr>
                <a:t>&gt;</a:t>
              </a:r>
              <a:r>
                <a:rPr lang="zh-CN" sz="2000" b="0" u="wavy">
                  <a:latin typeface="微软雅黑" panose="020B0503020204020204" charset="-122"/>
                  <a:ea typeface="微软雅黑" panose="020B0503020204020204" charset="-122"/>
                  <a:cs typeface="微软雅黑" panose="020B0503020204020204" charset="-122"/>
                </a:rPr>
                <a:t>单水解的盐</a:t>
              </a:r>
              <a:r>
                <a:rPr lang="en-US" sz="2000" b="0" u="wavy">
                  <a:latin typeface="微软雅黑" panose="020B0503020204020204" charset="-122"/>
                  <a:ea typeface="微软雅黑" panose="020B0503020204020204" charset="-122"/>
                  <a:cs typeface="微软雅黑" panose="020B0503020204020204" charset="-122"/>
                </a:rPr>
                <a:t>&gt;</a:t>
              </a:r>
              <a:r>
                <a:rPr lang="zh-CN" sz="2000" b="0" u="wavy">
                  <a:latin typeface="微软雅黑" panose="020B0503020204020204" charset="-122"/>
                  <a:ea typeface="微软雅黑" panose="020B0503020204020204" charset="-122"/>
                  <a:cs typeface="微软雅黑" panose="020B0503020204020204" charset="-122"/>
                </a:rPr>
                <a:t>相互抑制水解的盐</a:t>
              </a:r>
              <a:r>
                <a:rPr lang="zh-CN" sz="2000" b="0">
                  <a:latin typeface="微软雅黑" panose="020B0503020204020204" charset="-122"/>
                  <a:ea typeface="微软雅黑" panose="020B0503020204020204" charset="-122"/>
                  <a:cs typeface="微软雅黑" panose="020B0503020204020204" charset="-122"/>
                </a:rPr>
                <a:t>。如相同浓度时</a:t>
              </a:r>
              <a:r>
                <a:rPr lang="en-US" sz="2000" b="0">
                  <a:latin typeface="微软雅黑" panose="020B0503020204020204" charset="-122"/>
                  <a:ea typeface="微软雅黑" panose="020B0503020204020204" charset="-122"/>
                  <a:cs typeface="微软雅黑" panose="020B0503020204020204" charset="-122"/>
                </a:rPr>
                <a:t>,N</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3"/>
            <a:srcRect l="64241" t="1198"/>
            <a:stretch>
              <a:fillRect/>
            </a:stretch>
          </p:blipFill>
          <p:spPr>
            <a:xfrm>
              <a:off x="17457" y="5117"/>
              <a:ext cx="508" cy="637"/>
            </a:xfrm>
            <a:prstGeom prst="rect">
              <a:avLst/>
            </a:prstGeom>
            <a:noFill/>
            <a:ln w="9525">
              <a:noFill/>
            </a:ln>
          </p:spPr>
        </p:pic>
        <p:sp>
          <p:nvSpPr>
            <p:cNvPr id="167" name="文本框 166"/>
            <p:cNvSpPr txBox="1"/>
            <p:nvPr/>
          </p:nvSpPr>
          <p:spPr>
            <a:xfrm>
              <a:off x="1422" y="5813"/>
              <a:ext cx="16128" cy="628"/>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的水解程度</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&gt;</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&gt;</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Fe</a:t>
              </a:r>
              <a:r>
                <a:rPr lang="en-US" sz="2000" b="0">
                  <a:latin typeface="微软雅黑" panose="020B0503020204020204" charset="-122"/>
                  <a:ea typeface="微软雅黑" panose="020B0503020204020204" charset="-122"/>
                  <a:cs typeface="微软雅黑" panose="020B0503020204020204" charset="-122"/>
                </a:rPr>
                <a:t>(SO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2919" y="4430"/>
              <a:ext cx="9600" cy="628"/>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方正书宋_GBK" charset="0"/>
                  <a:sym typeface="+mn-ea"/>
                </a:rPr>
                <a:t>的水解程度大。</a:t>
              </a:r>
              <a:endParaRPr lang="zh-CN" altLang="en-US" sz="2000">
                <a:latin typeface="微软雅黑" panose="020B0503020204020204" charset="-122"/>
                <a:ea typeface="微软雅黑" panose="020B0503020204020204" charset="-122"/>
                <a:cs typeface="方正书宋_GBK"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P184</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67" name="文本框 166"/>
          <p:cNvSpPr txBox="1"/>
          <p:nvPr/>
        </p:nvSpPr>
        <p:spPr>
          <a:xfrm>
            <a:off x="716280" y="1013460"/>
            <a:ext cx="5080000" cy="398780"/>
          </a:xfrm>
          <a:prstGeom prst="rect">
            <a:avLst/>
          </a:prstGeom>
          <a:noFill/>
          <a:ln w="9525">
            <a:noFill/>
          </a:ln>
        </p:spPr>
        <p:txBody>
          <a:bodyPr>
            <a:spAutoFit/>
          </a:bodyPr>
          <a:p>
            <a:pPr indent="0"/>
            <a:r>
              <a:rPr lang="zh-CN" sz="20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000" b="0">
                <a:solidFill>
                  <a:srgbClr val="FF0000"/>
                </a:solidFill>
                <a:latin typeface="微软雅黑" panose="020B0503020204020204" charset="-122"/>
                <a:ea typeface="微软雅黑" panose="020B0503020204020204" charset="-122"/>
                <a:cs typeface="微软雅黑" panose="020B0503020204020204" charset="-122"/>
              </a:rPr>
              <a:t>1</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16280" y="1412240"/>
            <a:ext cx="10314305"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江苏</a:t>
            </a:r>
            <a:r>
              <a:rPr lang="en-US" sz="2000" b="0">
                <a:latin typeface="微软雅黑" panose="020B0503020204020204" charset="-122"/>
                <a:ea typeface="微软雅黑" panose="020B0503020204020204" charset="-122"/>
                <a:cs typeface="微软雅黑" panose="020B0503020204020204" charset="-122"/>
              </a:rPr>
              <a:t>2022</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12,3</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一种捕集烟气中</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的过程如图所示。室温下以</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KOH</a:t>
            </a:r>
            <a:r>
              <a:rPr lang="zh-CN" sz="2000" b="0">
                <a:latin typeface="微软雅黑" panose="020B0503020204020204" charset="-122"/>
                <a:ea typeface="微软雅黑" panose="020B0503020204020204" charset="-122"/>
                <a:cs typeface="微软雅黑" panose="020B0503020204020204" charset="-122"/>
              </a:rPr>
              <a:t>溶液吸收</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若通入</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所引起的溶液体积变化和</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挥发可忽略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溶液中含碳物种的浓度</a:t>
            </a:r>
            <a:r>
              <a:rPr lang="en-US" sz="2000" b="0" i="1">
                <a:latin typeface="微软雅黑" panose="020B0503020204020204" charset="-122"/>
                <a:ea typeface="微软雅黑" panose="020B0503020204020204" charset="-122"/>
                <a:cs typeface="微软雅黑" panose="020B0503020204020204" charset="-122"/>
              </a:rPr>
              <a:t>c</a:t>
            </a:r>
            <a:r>
              <a:rPr lang="zh-CN" sz="2000" b="0" baseline="-25000">
                <a:latin typeface="微软雅黑" panose="020B0503020204020204" charset="-122"/>
                <a:ea typeface="微软雅黑" panose="020B0503020204020204" charset="-122"/>
                <a:cs typeface="微软雅黑" panose="020B0503020204020204" charset="-122"/>
              </a:rPr>
              <a:t>总</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2823210" y="2452370"/>
            <a:ext cx="364490" cy="382270"/>
          </a:xfrm>
          <a:prstGeom prst="rect">
            <a:avLst/>
          </a:prstGeom>
          <a:noFill/>
          <a:ln w="9525">
            <a:noFill/>
          </a:ln>
        </p:spPr>
      </p:pic>
      <p:sp>
        <p:nvSpPr>
          <p:cNvPr id="168" name="文本框 167"/>
          <p:cNvSpPr txBox="1"/>
          <p:nvPr/>
        </p:nvSpPr>
        <p:spPr>
          <a:xfrm>
            <a:off x="3187700" y="2465388"/>
            <a:ext cx="5080000" cy="368300"/>
          </a:xfrm>
          <a:prstGeom prst="rect">
            <a:avLst/>
          </a:prstGeom>
          <a:noFill/>
          <a:ln w="9525">
            <a:noFill/>
          </a:ln>
        </p:spPr>
        <p:txBody>
          <a:bodyPr>
            <a:spAutoFit/>
          </a:bodyPr>
          <a:p>
            <a:pPr indent="0"/>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a:t>
            </a:r>
            <a:r>
              <a:rPr lang="en-US" b="0" i="1">
                <a:latin typeface="NEU-BZ" charset="0"/>
                <a:ea typeface="宋体" panose="02010600030101010101" pitchFamily="2" charset="-122"/>
                <a:cs typeface="Times New Roman" panose="02020603050405020304" charset="0"/>
              </a:rPr>
              <a:t>c</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C</a:t>
            </a:r>
            <a:endParaRPr lang="en-US" altLang="en-US" b="0">
              <a:latin typeface="NEU-BZ" charset="0"/>
              <a:ea typeface="宋体" panose="02010600030101010101" pitchFamily="2" charset="-122"/>
              <a:cs typeface="Times New Roman" panose="02020603050405020304" charset="0"/>
            </a:endParaRPr>
          </a:p>
        </p:txBody>
      </p:sp>
      <p:pic>
        <p:nvPicPr>
          <p:cNvPr id="5" name="图片 4"/>
          <p:cNvPicPr/>
          <p:nvPr/>
        </p:nvPicPr>
        <p:blipFill>
          <a:blip r:embed="rId2"/>
          <a:stretch>
            <a:fillRect/>
          </a:stretch>
        </p:blipFill>
        <p:spPr>
          <a:xfrm>
            <a:off x="3846195" y="2465705"/>
            <a:ext cx="438785" cy="368300"/>
          </a:xfrm>
          <a:prstGeom prst="rect">
            <a:avLst/>
          </a:prstGeom>
          <a:noFill/>
          <a:ln w="9525">
            <a:noFill/>
          </a:ln>
        </p:spPr>
      </p:pic>
      <p:sp>
        <p:nvSpPr>
          <p:cNvPr id="169" name="文本框 168"/>
          <p:cNvSpPr txBox="1"/>
          <p:nvPr/>
        </p:nvSpPr>
        <p:spPr>
          <a:xfrm>
            <a:off x="4284980" y="2465705"/>
            <a:ext cx="6884670" cy="398780"/>
          </a:xfrm>
          <a:prstGeom prst="rect">
            <a:avLst/>
          </a:prstGeom>
          <a:noFill/>
          <a:ln w="9525">
            <a:noFill/>
          </a:ln>
        </p:spPr>
        <p:txBody>
          <a:bodyPr wrap="square">
            <a:spAutoFit/>
          </a:bodyPr>
          <a:p>
            <a:pPr indent="0"/>
            <a:r>
              <a:rPr lang="en-US" b="0">
                <a:latin typeface="方正书宋_GBK" charset="0"/>
                <a:ea typeface="宋体" panose="02010600030101010101" pitchFamily="2" charset="-122"/>
                <a:cs typeface="Times New Roman" panose="02020603050405020304" charset="0"/>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电离常数分别为</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en-US" sz="2000" b="0">
                <a:latin typeface="微软雅黑" panose="020B0503020204020204" charset="-122"/>
                <a:ea typeface="微软雅黑" panose="020B0503020204020204" charset="-122"/>
                <a:cs typeface="微软雅黑" panose="020B0503020204020204" charset="-122"/>
              </a:rPr>
              <a:t>=4.4×10</a:t>
            </a:r>
            <a:r>
              <a:rPr lang="en-US" sz="2000" b="0" baseline="30000">
                <a:latin typeface="微软雅黑" panose="020B0503020204020204" charset="-122"/>
                <a:ea typeface="微软雅黑" panose="020B0503020204020204" charset="-122"/>
                <a:cs typeface="微软雅黑" panose="020B0503020204020204" charset="-122"/>
              </a:rPr>
              <a:t>-7</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en-US" sz="2000" b="0">
                <a:latin typeface="微软雅黑" panose="020B0503020204020204" charset="-122"/>
                <a:ea typeface="微软雅黑" panose="020B0503020204020204" charset="-122"/>
                <a:cs typeface="微软雅黑" panose="020B0503020204020204" charset="-122"/>
              </a:rPr>
              <a:t>=4.4×10</a:t>
            </a:r>
            <a:r>
              <a:rPr lang="en-US" sz="2000" b="0" baseline="30000">
                <a:latin typeface="微软雅黑" panose="020B0503020204020204" charset="-122"/>
                <a:ea typeface="微软雅黑" panose="020B0503020204020204" charset="-122"/>
                <a:cs typeface="微软雅黑" panose="020B0503020204020204" charset="-122"/>
              </a:rPr>
              <a:t>-11</a:t>
            </a:r>
            <a:r>
              <a:rPr lang="zh-CN" sz="2000" b="0">
                <a:latin typeface="微软雅黑" panose="020B0503020204020204" charset="-122"/>
                <a:ea typeface="微软雅黑" panose="020B0503020204020204" charset="-122"/>
                <a:cs typeface="微软雅黑" panose="020B0503020204020204" charset="-122"/>
              </a:rPr>
              <a:t>。</a:t>
            </a:r>
            <a:endParaRPr lang="en-US" altLang="en-US" b="0">
              <a:latin typeface="方正书宋_GBK" charset="0"/>
              <a:ea typeface="宋体" panose="02010600030101010101" pitchFamily="2" charset="-122"/>
              <a:cs typeface="Times New Roman" panose="02020603050405020304" charset="0"/>
            </a:endParaRPr>
          </a:p>
        </p:txBody>
      </p:sp>
      <p:sp>
        <p:nvSpPr>
          <p:cNvPr id="8" name="文本框 7"/>
          <p:cNvSpPr txBox="1"/>
          <p:nvPr/>
        </p:nvSpPr>
        <p:spPr>
          <a:xfrm>
            <a:off x="716280" y="2888615"/>
            <a:ext cx="6096000" cy="398780"/>
          </a:xfrm>
          <a:prstGeom prst="rect">
            <a:avLst/>
          </a:prstGeom>
          <a:noFill/>
        </p:spPr>
        <p:txBody>
          <a:bodyPr wrap="square" rtlCol="0">
            <a:spAutoFit/>
          </a:bodyPr>
          <a:p>
            <a:pPr indent="0"/>
            <a:r>
              <a:rPr lang="zh-CN" sz="2000">
                <a:latin typeface="微软雅黑" panose="020B0503020204020204" charset="-122"/>
                <a:ea typeface="微软雅黑" panose="020B0503020204020204" charset="-122"/>
                <a:cs typeface="微软雅黑" panose="020B0503020204020204" charset="-122"/>
                <a:sym typeface="+mn-ea"/>
              </a:rPr>
              <a:t>下列说法正确的是</a:t>
            </a:r>
            <a:r>
              <a:rPr lang="en-US" sz="2000">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a:t>
            </a:r>
            <a:endParaRPr lang="en-US" sz="2000">
              <a:latin typeface="微软雅黑" panose="020B0503020204020204" charset="-122"/>
              <a:ea typeface="微软雅黑" panose="020B0503020204020204" charset="-122"/>
              <a:cs typeface="微软雅黑" panose="020B0503020204020204" charset="-122"/>
            </a:endParaRPr>
          </a:p>
        </p:txBody>
      </p:sp>
      <p:pic>
        <p:nvPicPr>
          <p:cNvPr id="177" name="image165.jpeg"/>
          <p:cNvPicPr>
            <a:picLocks noChangeAspect="1"/>
          </p:cNvPicPr>
          <p:nvPr>
            <p:custDataLst>
              <p:tags r:id="rId3"/>
            </p:custDataLst>
          </p:nvPr>
        </p:nvPicPr>
        <p:blipFill>
          <a:blip r:embed="rId4"/>
          <a:stretch>
            <a:fillRect/>
          </a:stretch>
        </p:blipFill>
        <p:spPr>
          <a:xfrm>
            <a:off x="8351520" y="3150235"/>
            <a:ext cx="3112770" cy="1400810"/>
          </a:xfrm>
          <a:prstGeom prst="rect">
            <a:avLst/>
          </a:prstGeom>
        </p:spPr>
      </p:pic>
      <p:sp>
        <p:nvSpPr>
          <p:cNvPr id="9" name="文本框 8"/>
          <p:cNvSpPr txBox="1"/>
          <p:nvPr/>
        </p:nvSpPr>
        <p:spPr>
          <a:xfrm>
            <a:off x="628015" y="3429000"/>
            <a:ext cx="788289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A.KOH</a:t>
            </a:r>
            <a:r>
              <a:rPr lang="zh-CN" sz="2000" b="0">
                <a:latin typeface="微软雅黑" panose="020B0503020204020204" charset="-122"/>
                <a:ea typeface="微软雅黑" panose="020B0503020204020204" charset="-122"/>
                <a:cs typeface="微软雅黑" panose="020B0503020204020204" charset="-122"/>
              </a:rPr>
              <a:t>吸收</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所得到的溶液中</a:t>
            </a:r>
            <a:r>
              <a:rPr lang="en-US" sz="2000" b="0">
                <a:latin typeface="微软雅黑" panose="020B0503020204020204" charset="-122"/>
                <a:ea typeface="微软雅黑" panose="020B0503020204020204" charset="-122"/>
                <a:cs typeface="微软雅黑" panose="020B0503020204020204" charset="-122"/>
              </a:rPr>
              <a:t>:</a:t>
            </a:r>
            <a:r>
              <a:rPr lang="en-US" b="0" i="1">
                <a:latin typeface="NEU-BZ" charset="0"/>
                <a:ea typeface="宋体" panose="02010600030101010101" pitchFamily="2" charset="-122"/>
                <a:cs typeface="Times New Roman" panose="02020603050405020304" charset="0"/>
              </a:rPr>
              <a:t>c</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H</a:t>
            </a:r>
            <a:r>
              <a:rPr lang="en-US" b="0" baseline="-25000">
                <a:latin typeface="NEU-BZ" charset="0"/>
                <a:ea typeface="宋体" panose="02010600030101010101" pitchFamily="2" charset="-122"/>
                <a:cs typeface="Times New Roman" panose="02020603050405020304" charset="0"/>
              </a:rPr>
              <a:t>2</a:t>
            </a:r>
            <a:r>
              <a:rPr lang="en-US" b="0">
                <a:latin typeface="NEU-BZ" charset="0"/>
                <a:ea typeface="宋体" panose="02010600030101010101" pitchFamily="2" charset="-122"/>
                <a:cs typeface="Times New Roman" panose="02020603050405020304" charset="0"/>
              </a:rPr>
              <a:t>CO</a:t>
            </a:r>
            <a:r>
              <a:rPr lang="en-US" b="0" baseline="-25000">
                <a:latin typeface="NEU-BZ" charset="0"/>
                <a:ea typeface="宋体" panose="02010600030101010101" pitchFamily="2" charset="-122"/>
                <a:cs typeface="Times New Roman" panose="02020603050405020304" charset="0"/>
              </a:rPr>
              <a:t>3</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&gt;</a:t>
            </a:r>
            <a:r>
              <a:rPr lang="en-US" b="0" i="1">
                <a:latin typeface="NEU-BZ" charset="0"/>
                <a:ea typeface="宋体" panose="02010600030101010101" pitchFamily="2" charset="-122"/>
                <a:cs typeface="Times New Roman" panose="02020603050405020304" charset="0"/>
              </a:rPr>
              <a:t>c</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HC</a:t>
            </a:r>
            <a:endParaRPr lang="en-US" altLang="en-US" b="0">
              <a:latin typeface="NEU-BZ" charset="0"/>
              <a:ea typeface="宋体" panose="02010600030101010101" pitchFamily="2" charset="-122"/>
              <a:cs typeface="Times New Roman" panose="02020603050405020304" charset="0"/>
            </a:endParaRPr>
          </a:p>
        </p:txBody>
      </p:sp>
      <p:pic>
        <p:nvPicPr>
          <p:cNvPr id="10" name="图片 9"/>
          <p:cNvPicPr/>
          <p:nvPr/>
        </p:nvPicPr>
        <p:blipFill>
          <a:blip r:embed="rId1"/>
          <a:stretch>
            <a:fillRect/>
          </a:stretch>
        </p:blipFill>
        <p:spPr>
          <a:xfrm>
            <a:off x="5796280" y="3422015"/>
            <a:ext cx="354330" cy="395605"/>
          </a:xfrm>
          <a:prstGeom prst="rect">
            <a:avLst/>
          </a:prstGeom>
          <a:noFill/>
          <a:ln w="9525">
            <a:noFill/>
          </a:ln>
        </p:spPr>
      </p:pic>
      <p:sp>
        <p:nvSpPr>
          <p:cNvPr id="170" name="文本框 169"/>
          <p:cNvSpPr txBox="1"/>
          <p:nvPr/>
        </p:nvSpPr>
        <p:spPr>
          <a:xfrm>
            <a:off x="628015" y="3874770"/>
            <a:ext cx="788289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B.KOH</a:t>
            </a:r>
            <a:r>
              <a:rPr lang="zh-CN" sz="2000" b="0">
                <a:latin typeface="微软雅黑" panose="020B0503020204020204" charset="-122"/>
                <a:ea typeface="微软雅黑" panose="020B0503020204020204" charset="-122"/>
                <a:cs typeface="微软雅黑" panose="020B0503020204020204" charset="-122"/>
              </a:rPr>
              <a:t>完全转化为</a:t>
            </a:r>
            <a:r>
              <a:rPr lang="en-US" sz="2000" b="0">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a:t>
            </a:r>
            <a:r>
              <a:rPr lang="en-US" b="0">
                <a:latin typeface="方正书宋_GBK" charset="0"/>
                <a:ea typeface="宋体" panose="02010600030101010101" pitchFamily="2" charset="-122"/>
                <a:cs typeface="Times New Roman" panose="02020603050405020304" charset="0"/>
              </a:rPr>
              <a:t>:</a:t>
            </a:r>
            <a:r>
              <a:rPr lang="en-US" b="0" i="1">
                <a:latin typeface="NEU-BZ" charset="0"/>
                <a:ea typeface="宋体" panose="02010600030101010101" pitchFamily="2" charset="-122"/>
                <a:cs typeface="Times New Roman" panose="02020603050405020304" charset="0"/>
              </a:rPr>
              <a:t>c</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OH</a:t>
            </a:r>
            <a:r>
              <a:rPr lang="en-US" b="0" baseline="30000">
                <a:latin typeface="NEU-BZ" charset="0"/>
                <a:ea typeface="宋体" panose="02010600030101010101" pitchFamily="2" charset="-122"/>
                <a:cs typeface="Times New Roman" panose="02020603050405020304" charset="0"/>
              </a:rPr>
              <a:t>-</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a:t>
            </a:r>
            <a:r>
              <a:rPr lang="en-US" b="0" i="1">
                <a:latin typeface="NEU-BZ" charset="0"/>
                <a:ea typeface="宋体" panose="02010600030101010101" pitchFamily="2" charset="-122"/>
                <a:cs typeface="Times New Roman" panose="02020603050405020304" charset="0"/>
              </a:rPr>
              <a:t>c</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H</a:t>
            </a:r>
            <a:r>
              <a:rPr lang="en-US" b="0" baseline="30000">
                <a:latin typeface="NEU-BZ" charset="0"/>
                <a:ea typeface="宋体" panose="02010600030101010101" pitchFamily="2" charset="-122"/>
                <a:cs typeface="Times New Roman" panose="02020603050405020304" charset="0"/>
              </a:rPr>
              <a:t>+</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a:t>
            </a:r>
            <a:r>
              <a:rPr lang="en-US" b="0" i="1">
                <a:latin typeface="NEU-BZ" charset="0"/>
                <a:ea typeface="宋体" panose="02010600030101010101" pitchFamily="2" charset="-122"/>
                <a:cs typeface="Times New Roman" panose="02020603050405020304" charset="0"/>
              </a:rPr>
              <a:t>c</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HC</a:t>
            </a:r>
            <a:endParaRPr lang="en-US" altLang="en-US" b="0">
              <a:latin typeface="NEU-BZ" charset="0"/>
              <a:ea typeface="宋体" panose="02010600030101010101" pitchFamily="2" charset="-122"/>
              <a:cs typeface="Times New Roman" panose="02020603050405020304" charset="0"/>
            </a:endParaRPr>
          </a:p>
        </p:txBody>
      </p:sp>
      <p:pic>
        <p:nvPicPr>
          <p:cNvPr id="11" name="图片 10"/>
          <p:cNvPicPr/>
          <p:nvPr/>
        </p:nvPicPr>
        <p:blipFill>
          <a:blip r:embed="rId1"/>
          <a:stretch>
            <a:fillRect/>
          </a:stretch>
        </p:blipFill>
        <p:spPr>
          <a:xfrm>
            <a:off x="6433820" y="3892550"/>
            <a:ext cx="245110" cy="346075"/>
          </a:xfrm>
          <a:prstGeom prst="rect">
            <a:avLst/>
          </a:prstGeom>
          <a:noFill/>
          <a:ln w="9525">
            <a:noFill/>
          </a:ln>
        </p:spPr>
      </p:pic>
      <p:sp>
        <p:nvSpPr>
          <p:cNvPr id="171" name="文本框 170"/>
          <p:cNvSpPr txBox="1"/>
          <p:nvPr/>
        </p:nvSpPr>
        <p:spPr>
          <a:xfrm>
            <a:off x="628015" y="4033520"/>
            <a:ext cx="7882890" cy="675640"/>
          </a:xfrm>
          <a:prstGeom prst="rect">
            <a:avLst/>
          </a:prstGeom>
          <a:noFill/>
          <a:ln w="9525">
            <a:noFill/>
          </a:ln>
        </p:spPr>
        <p:txBody>
          <a:bodyPr wrap="square">
            <a:spAutoFit/>
          </a:bodyPr>
          <a:p>
            <a:pPr indent="0"/>
            <a:endParaRPr lang="en-US" b="0">
              <a:latin typeface="NEU-BZ" charset="0"/>
              <a:ea typeface="宋体" panose="02010600030101010101" pitchFamily="2" charset="-122"/>
              <a:cs typeface="Times New Roman" panose="02020603050405020304" charset="0"/>
            </a:endParaRPr>
          </a:p>
          <a:p>
            <a:pPr indent="0"/>
            <a:r>
              <a:rPr lang="en-US" sz="2000" b="0">
                <a:latin typeface="微软雅黑" panose="020B0503020204020204" charset="-122"/>
                <a:ea typeface="微软雅黑" panose="020B0503020204020204" charset="-122"/>
                <a:cs typeface="微软雅黑" panose="020B0503020204020204" charset="-122"/>
              </a:rPr>
              <a:t>C.KOH</a:t>
            </a:r>
            <a:r>
              <a:rPr lang="zh-CN" sz="2000" b="0">
                <a:latin typeface="微软雅黑" panose="020B0503020204020204" charset="-122"/>
                <a:ea typeface="微软雅黑" panose="020B0503020204020204" charset="-122"/>
                <a:cs typeface="微软雅黑" panose="020B0503020204020204" charset="-122"/>
              </a:rPr>
              <a:t>溶液吸收</a:t>
            </a:r>
            <a:r>
              <a:rPr lang="en-US" b="0">
                <a:latin typeface="NEU-BZ" charset="0"/>
                <a:ea typeface="宋体" panose="02010600030101010101" pitchFamily="2" charset="-122"/>
                <a:cs typeface="Times New Roman" panose="02020603050405020304" charset="0"/>
              </a:rPr>
              <a:t>CO</a:t>
            </a:r>
            <a:r>
              <a:rPr lang="en-US" b="0" baseline="-25000">
                <a:latin typeface="NEU-BZ" charset="0"/>
                <a:ea typeface="宋体" panose="02010600030101010101" pitchFamily="2" charset="-122"/>
                <a:cs typeface="Times New Roman" panose="02020603050405020304" charset="0"/>
              </a:rPr>
              <a:t>2</a:t>
            </a:r>
            <a:r>
              <a:rPr lang="en-US" b="0">
                <a:latin typeface="方正书宋_GBK" charset="0"/>
                <a:ea typeface="宋体" panose="02010600030101010101" pitchFamily="2" charset="-122"/>
                <a:cs typeface="Times New Roman" panose="02020603050405020304" charset="0"/>
              </a:rPr>
              <a:t>,</a:t>
            </a:r>
            <a:r>
              <a:rPr lang="en-US" b="0" i="1">
                <a:latin typeface="NEU-BZ" charset="0"/>
                <a:ea typeface="宋体" panose="02010600030101010101" pitchFamily="2" charset="-122"/>
                <a:cs typeface="Times New Roman" panose="02020603050405020304" charset="0"/>
              </a:rPr>
              <a:t>c</a:t>
            </a:r>
            <a:r>
              <a:rPr lang="zh-CN" b="0" baseline="-25000">
                <a:cs typeface="方正书宋_GBK" charset="0"/>
              </a:rPr>
              <a:t>总</a:t>
            </a:r>
            <a:r>
              <a:rPr lang="en-US" b="0">
                <a:latin typeface="NEU-BZ" charset="0"/>
                <a:ea typeface="宋体" panose="02010600030101010101" pitchFamily="2" charset="-122"/>
                <a:cs typeface="Times New Roman" panose="02020603050405020304" charset="0"/>
              </a:rPr>
              <a:t>=0.1 mol·L</a:t>
            </a:r>
            <a:r>
              <a:rPr lang="en-US" b="0" baseline="30000">
                <a:latin typeface="NEU-BZ" charset="0"/>
                <a:ea typeface="宋体" panose="02010600030101010101" pitchFamily="2" charset="-122"/>
                <a:cs typeface="Times New Roman" panose="02020603050405020304" charset="0"/>
              </a:rPr>
              <a:t>-1</a:t>
            </a:r>
            <a:r>
              <a:rPr lang="zh-CN" sz="2000" b="0">
                <a:latin typeface="微软雅黑" panose="020B0503020204020204" charset="-122"/>
                <a:ea typeface="微软雅黑" panose="020B0503020204020204" charset="-122"/>
                <a:cs typeface="方正书宋_GBK" charset="0"/>
              </a:rPr>
              <a:t>溶液中</a:t>
            </a:r>
            <a:r>
              <a:rPr lang="en-US" b="0">
                <a:latin typeface="方正书宋_GBK" charset="0"/>
                <a:ea typeface="宋体" panose="02010600030101010101" pitchFamily="2" charset="-122"/>
                <a:cs typeface="Times New Roman" panose="02020603050405020304" charset="0"/>
              </a:rPr>
              <a:t>:</a:t>
            </a:r>
            <a:r>
              <a:rPr lang="en-US" b="0" i="1">
                <a:latin typeface="NEU-BZ" charset="0"/>
                <a:ea typeface="宋体" panose="02010600030101010101" pitchFamily="2" charset="-122"/>
                <a:cs typeface="Times New Roman" panose="02020603050405020304" charset="0"/>
              </a:rPr>
              <a:t>c</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H</a:t>
            </a:r>
            <a:r>
              <a:rPr lang="en-US" b="0" baseline="-25000">
                <a:latin typeface="NEU-BZ" charset="0"/>
                <a:ea typeface="宋体" panose="02010600030101010101" pitchFamily="2" charset="-122"/>
                <a:cs typeface="Times New Roman" panose="02020603050405020304" charset="0"/>
              </a:rPr>
              <a:t>2</a:t>
            </a:r>
            <a:r>
              <a:rPr lang="en-US" b="0">
                <a:latin typeface="NEU-BZ" charset="0"/>
                <a:ea typeface="宋体" panose="02010600030101010101" pitchFamily="2" charset="-122"/>
                <a:cs typeface="Times New Roman" panose="02020603050405020304" charset="0"/>
              </a:rPr>
              <a:t>CO</a:t>
            </a:r>
            <a:r>
              <a:rPr lang="en-US" b="0" baseline="-25000">
                <a:latin typeface="NEU-BZ" charset="0"/>
                <a:ea typeface="宋体" panose="02010600030101010101" pitchFamily="2" charset="-122"/>
                <a:cs typeface="Times New Roman" panose="02020603050405020304" charset="0"/>
              </a:rPr>
              <a:t>3</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&gt;</a:t>
            </a:r>
            <a:r>
              <a:rPr lang="en-US" b="0" i="1">
                <a:latin typeface="NEU-BZ" charset="0"/>
                <a:ea typeface="宋体" panose="02010600030101010101" pitchFamily="2" charset="-122"/>
                <a:cs typeface="Times New Roman" panose="02020603050405020304" charset="0"/>
              </a:rPr>
              <a:t>c</a:t>
            </a:r>
            <a:r>
              <a:rPr lang="en-US" b="0">
                <a:latin typeface="方正书宋_GBK"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C</a:t>
            </a:r>
            <a:endParaRPr lang="en-US" altLang="en-US" b="0">
              <a:latin typeface="NEU-BZ" charset="0"/>
              <a:ea typeface="宋体" panose="02010600030101010101" pitchFamily="2" charset="-122"/>
              <a:cs typeface="Times New Roman" panose="02020603050405020304" charset="0"/>
            </a:endParaRPr>
          </a:p>
        </p:txBody>
      </p:sp>
      <p:pic>
        <p:nvPicPr>
          <p:cNvPr id="12" name="图片 11"/>
          <p:cNvPicPr/>
          <p:nvPr/>
        </p:nvPicPr>
        <p:blipFill>
          <a:blip r:embed="rId2"/>
          <a:stretch>
            <a:fillRect/>
          </a:stretch>
        </p:blipFill>
        <p:spPr>
          <a:xfrm>
            <a:off x="7050405" y="4330700"/>
            <a:ext cx="417195" cy="321310"/>
          </a:xfrm>
          <a:prstGeom prst="rect">
            <a:avLst/>
          </a:prstGeom>
          <a:noFill/>
          <a:ln w="9525">
            <a:noFill/>
          </a:ln>
        </p:spPr>
      </p:pic>
      <p:sp>
        <p:nvSpPr>
          <p:cNvPr id="172" name="文本框 171"/>
          <p:cNvSpPr txBox="1"/>
          <p:nvPr/>
        </p:nvSpPr>
        <p:spPr>
          <a:xfrm>
            <a:off x="628015" y="4457700"/>
            <a:ext cx="7882890" cy="435610"/>
          </a:xfrm>
          <a:prstGeom prst="rect">
            <a:avLst/>
          </a:prstGeom>
          <a:noFill/>
          <a:ln w="9525">
            <a:noFill/>
          </a:ln>
        </p:spPr>
        <p:txBody>
          <a:bodyPr wrap="square">
            <a:noAutofit/>
          </a:bodyPr>
          <a:p>
            <a:pPr indent="0"/>
            <a:endParaRPr lang="en-US" b="0">
              <a:latin typeface="NEU-BZ" charset="0"/>
              <a:ea typeface="宋体" panose="02010600030101010101" pitchFamily="2" charset="-122"/>
              <a:cs typeface="Times New Roman" panose="02020603050405020304" charset="0"/>
            </a:endParaRPr>
          </a:p>
          <a:p>
            <a:pPr indent="0"/>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如图所示的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吸收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转化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过程中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溶液的温度下降</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6150610" y="4405630"/>
            <a:ext cx="6096000" cy="368300"/>
          </a:xfrm>
          <a:prstGeom prst="rect">
            <a:avLst/>
          </a:prstGeom>
          <a:noFill/>
        </p:spPr>
        <p:txBody>
          <a:bodyPr wrap="square" rtlCol="0" anchor="t">
            <a:spAutoFit/>
          </a:bodyPr>
          <a:p>
            <a:r>
              <a:rPr lang="en-US">
                <a:latin typeface="方正书宋_GBK" charset="0"/>
                <a:ea typeface="宋体" panose="02010600030101010101" pitchFamily="2" charset="-122"/>
                <a:cs typeface="Times New Roman" panose="02020603050405020304" charset="0"/>
                <a:sym typeface="+mn-ea"/>
              </a:rPr>
              <a:t>)</a:t>
            </a:r>
            <a:endParaRPr lang="en-US" altLang="en-US">
              <a:latin typeface="方正书宋_GBK" charset="0"/>
              <a:ea typeface="宋体" panose="02010600030101010101" pitchFamily="2" charset="-122"/>
              <a:cs typeface="Times New Roman" panose="02020603050405020304" charset="0"/>
              <a:sym typeface="+mn-ea"/>
            </a:endParaRPr>
          </a:p>
        </p:txBody>
      </p:sp>
      <p:sp>
        <p:nvSpPr>
          <p:cNvPr id="14" name="文本框 13"/>
          <p:cNvSpPr txBox="1"/>
          <p:nvPr/>
        </p:nvSpPr>
        <p:spPr>
          <a:xfrm>
            <a:off x="6721475" y="3887470"/>
            <a:ext cx="1623695" cy="368300"/>
          </a:xfrm>
          <a:prstGeom prst="rect">
            <a:avLst/>
          </a:prstGeom>
          <a:noFill/>
        </p:spPr>
        <p:txBody>
          <a:bodyPr wrap="square" rtlCol="0" anchor="t">
            <a:spAutoFit/>
          </a:bodyPr>
          <a:p>
            <a:r>
              <a:rPr lang="en-US">
                <a:latin typeface="方正书宋_GBK" charset="0"/>
                <a:ea typeface="宋体" panose="02010600030101010101" pitchFamily="2" charset="-122"/>
                <a:cs typeface="Times New Roman" panose="02020603050405020304" charset="0"/>
                <a:sym typeface="+mn-ea"/>
              </a:rPr>
              <a:t>)</a:t>
            </a:r>
            <a:r>
              <a:rPr lang="en-US">
                <a:latin typeface="NEU-BZ" charset="0"/>
                <a:ea typeface="宋体" panose="02010600030101010101" pitchFamily="2" charset="-122"/>
                <a:cs typeface="Times New Roman" panose="02020603050405020304" charset="0"/>
                <a:sym typeface="+mn-ea"/>
              </a:rPr>
              <a:t>+</a:t>
            </a:r>
            <a:r>
              <a:rPr lang="en-US" i="1">
                <a:latin typeface="NEU-BZ" charset="0"/>
                <a:ea typeface="宋体" panose="02010600030101010101" pitchFamily="2" charset="-122"/>
                <a:cs typeface="Times New Roman" panose="02020603050405020304" charset="0"/>
                <a:sym typeface="+mn-ea"/>
              </a:rPr>
              <a:t>c</a:t>
            </a:r>
            <a:r>
              <a:rPr lang="en-US">
                <a:latin typeface="方正书宋_GBK" charset="0"/>
                <a:ea typeface="宋体" panose="02010600030101010101" pitchFamily="2" charset="-122"/>
                <a:cs typeface="Times New Roman" panose="02020603050405020304" charset="0"/>
                <a:sym typeface="+mn-ea"/>
              </a:rPr>
              <a:t>(</a:t>
            </a:r>
            <a:r>
              <a:rPr lang="en-US">
                <a:latin typeface="NEU-BZ" charset="0"/>
                <a:ea typeface="宋体" panose="02010600030101010101" pitchFamily="2" charset="-122"/>
                <a:cs typeface="Times New Roman" panose="02020603050405020304" charset="0"/>
                <a:sym typeface="+mn-ea"/>
              </a:rPr>
              <a:t>H</a:t>
            </a:r>
            <a:r>
              <a:rPr lang="en-US" baseline="-25000">
                <a:latin typeface="NEU-BZ" charset="0"/>
                <a:ea typeface="宋体" panose="02010600030101010101" pitchFamily="2" charset="-122"/>
                <a:cs typeface="Times New Roman" panose="02020603050405020304" charset="0"/>
                <a:sym typeface="+mn-ea"/>
              </a:rPr>
              <a:t>2</a:t>
            </a:r>
            <a:r>
              <a:rPr lang="en-US">
                <a:latin typeface="NEU-BZ" charset="0"/>
                <a:ea typeface="宋体" panose="02010600030101010101" pitchFamily="2" charset="-122"/>
                <a:cs typeface="Times New Roman" panose="02020603050405020304" charset="0"/>
                <a:sym typeface="+mn-ea"/>
              </a:rPr>
              <a:t>CO</a:t>
            </a:r>
            <a:r>
              <a:rPr lang="en-US" baseline="-25000">
                <a:latin typeface="NEU-BZ" charset="0"/>
                <a:ea typeface="宋体" panose="02010600030101010101" pitchFamily="2" charset="-122"/>
                <a:cs typeface="Times New Roman" panose="02020603050405020304" charset="0"/>
                <a:sym typeface="+mn-ea"/>
              </a:rPr>
              <a:t>3</a:t>
            </a:r>
            <a:r>
              <a:rPr lang="en-US">
                <a:latin typeface="方正书宋_GBK" charset="0"/>
                <a:ea typeface="宋体" panose="02010600030101010101" pitchFamily="2" charset="-122"/>
                <a:cs typeface="Times New Roman" panose="02020603050405020304" charset="0"/>
                <a:sym typeface="+mn-ea"/>
              </a:rPr>
              <a:t>)</a:t>
            </a:r>
            <a:endParaRPr lang="en-US" altLang="en-US">
              <a:latin typeface="方正书宋_GBK" charset="0"/>
              <a:ea typeface="宋体" panose="02010600030101010101" pitchFamily="2" charset="-122"/>
              <a:cs typeface="Times New Roman" panose="02020603050405020304" charset="0"/>
              <a:sym typeface="+mn-ea"/>
            </a:endParaRPr>
          </a:p>
        </p:txBody>
      </p:sp>
      <p:sp>
        <p:nvSpPr>
          <p:cNvPr id="15" name="文本框 14"/>
          <p:cNvSpPr txBox="1"/>
          <p:nvPr/>
        </p:nvSpPr>
        <p:spPr>
          <a:xfrm>
            <a:off x="7467600" y="4320540"/>
            <a:ext cx="6096000" cy="368300"/>
          </a:xfrm>
          <a:prstGeom prst="rect">
            <a:avLst/>
          </a:prstGeom>
          <a:noFill/>
        </p:spPr>
        <p:txBody>
          <a:bodyPr wrap="square" rtlCol="0" anchor="t">
            <a:spAutoFit/>
          </a:bodyPr>
          <a:p>
            <a:r>
              <a:rPr lang="en-US">
                <a:latin typeface="方正书宋_GBK" charset="0"/>
                <a:ea typeface="宋体" panose="02010600030101010101" pitchFamily="2" charset="-122"/>
                <a:cs typeface="Times New Roman" panose="02020603050405020304" charset="0"/>
                <a:sym typeface="+mn-ea"/>
              </a:rPr>
              <a:t>)</a:t>
            </a:r>
            <a:endParaRPr lang="en-US" altLang="en-US">
              <a:latin typeface="方正书宋_GBK" charset="0"/>
              <a:ea typeface="宋体" panose="02010600030101010101" pitchFamily="2" charset="-122"/>
              <a:cs typeface="Times New Roman" panose="02020603050405020304" charset="0"/>
              <a:sym typeface="+mn-ea"/>
            </a:endParaRPr>
          </a:p>
        </p:txBody>
      </p:sp>
      <p:sp>
        <p:nvSpPr>
          <p:cNvPr id="7" name="文本框 6"/>
          <p:cNvSpPr txBox="1"/>
          <p:nvPr/>
        </p:nvSpPr>
        <p:spPr>
          <a:xfrm>
            <a:off x="3695700" y="2966085"/>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C</a:t>
            </a:r>
            <a:endParaRPr lang="en-US" altLang="zh-CN"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0" name="文本框 29"/>
          <p:cNvSpPr txBox="1"/>
          <p:nvPr/>
        </p:nvSpPr>
        <p:spPr>
          <a:xfrm>
            <a:off x="544195" y="102806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的</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1" name="图片 30"/>
          <p:cNvPicPr/>
          <p:nvPr/>
        </p:nvPicPr>
        <p:blipFill>
          <a:blip r:embed="rId1"/>
          <a:stretch>
            <a:fillRect/>
          </a:stretch>
        </p:blipFill>
        <p:spPr>
          <a:xfrm>
            <a:off x="3218815" y="1028065"/>
            <a:ext cx="794385" cy="384810"/>
          </a:xfrm>
          <a:prstGeom prst="rect">
            <a:avLst/>
          </a:prstGeom>
          <a:noFill/>
          <a:ln w="9525">
            <a:noFill/>
          </a:ln>
        </p:spPr>
      </p:pic>
      <p:sp>
        <p:nvSpPr>
          <p:cNvPr id="198" name="文本框 197"/>
          <p:cNvSpPr txBox="1"/>
          <p:nvPr/>
        </p:nvSpPr>
        <p:spPr>
          <a:xfrm>
            <a:off x="4013200" y="1038225"/>
            <a:ext cx="5080000" cy="398780"/>
          </a:xfrm>
          <a:prstGeom prst="rect">
            <a:avLst/>
          </a:prstGeom>
          <a:noFill/>
          <a:ln w="9525">
            <a:noFill/>
          </a:ln>
        </p:spPr>
        <p:txBody>
          <a:bodyPr>
            <a:spAutoFit/>
          </a:bodyPr>
          <a:p>
            <a:pPr indent="0"/>
            <a:r>
              <a:rPr lang="en-US" b="0">
                <a:latin typeface="方正楷体_GBK" charset="0"/>
                <a:ea typeface="宋体" panose="02010600030101010101" pitchFamily="2" charset="-122"/>
                <a:cs typeface="Times New Roman" panose="02020603050405020304" charset="0"/>
              </a:rPr>
              <a:t>,</a:t>
            </a:r>
            <a:r>
              <a:rPr lang="zh-CN" sz="2000" b="0">
                <a:latin typeface="微软雅黑" panose="020B0503020204020204" charset="-122"/>
                <a:ea typeface="微软雅黑" panose="020B0503020204020204" charset="-122"/>
                <a:cs typeface="方正楷体_GBK" charset="0"/>
              </a:rPr>
              <a:t>则</a:t>
            </a:r>
            <a:endParaRPr lang="zh-CN" altLang="en-US" sz="2000" b="0">
              <a:latin typeface="微软雅黑" panose="020B0503020204020204" charset="-122"/>
              <a:ea typeface="微软雅黑" panose="020B0503020204020204" charset="-122"/>
              <a:cs typeface="方正楷体_GBK" charset="0"/>
            </a:endParaRPr>
          </a:p>
        </p:txBody>
      </p:sp>
      <p:pic>
        <p:nvPicPr>
          <p:cNvPr id="32" name="图片 31"/>
          <p:cNvPicPr/>
          <p:nvPr/>
        </p:nvPicPr>
        <p:blipFill>
          <a:blip r:embed="rId2"/>
          <a:stretch>
            <a:fillRect/>
          </a:stretch>
        </p:blipFill>
        <p:spPr>
          <a:xfrm>
            <a:off x="4481195" y="1038225"/>
            <a:ext cx="652145" cy="354330"/>
          </a:xfrm>
          <a:prstGeom prst="rect">
            <a:avLst/>
          </a:prstGeom>
          <a:noFill/>
          <a:ln w="9525">
            <a:noFill/>
          </a:ln>
        </p:spPr>
      </p:pic>
      <p:sp>
        <p:nvSpPr>
          <p:cNvPr id="199" name="文本框 198"/>
          <p:cNvSpPr txBox="1"/>
          <p:nvPr/>
        </p:nvSpPr>
        <p:spPr>
          <a:xfrm>
            <a:off x="5133340" y="106426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33" name="图片 32"/>
          <p:cNvPicPr/>
          <p:nvPr/>
        </p:nvPicPr>
        <p:blipFill>
          <a:blip r:embed="rId3"/>
          <a:stretch>
            <a:fillRect/>
          </a:stretch>
        </p:blipFill>
        <p:spPr>
          <a:xfrm>
            <a:off x="5329555" y="1038225"/>
            <a:ext cx="622300" cy="384810"/>
          </a:xfrm>
          <a:prstGeom prst="rect">
            <a:avLst/>
          </a:prstGeom>
          <a:noFill/>
          <a:ln w="9525">
            <a:noFill/>
          </a:ln>
        </p:spPr>
      </p:pic>
      <p:sp>
        <p:nvSpPr>
          <p:cNvPr id="200" name="文本框 199"/>
          <p:cNvSpPr txBox="1"/>
          <p:nvPr/>
        </p:nvSpPr>
        <p:spPr>
          <a:xfrm>
            <a:off x="6032500" y="1054735"/>
            <a:ext cx="6332220" cy="398780"/>
          </a:xfrm>
          <a:prstGeom prst="rect">
            <a:avLst/>
          </a:prstGeom>
          <a:noFill/>
          <a:ln w="9525">
            <a:noFill/>
          </a:ln>
        </p:spPr>
        <p:txBody>
          <a:bodyPr wrap="square">
            <a:spAutoFit/>
          </a:bodyPr>
          <a:p>
            <a:pPr indent="0"/>
            <a:r>
              <a:rPr lang="en-US" b="0">
                <a:latin typeface="方正楷体_GBK" charset="0"/>
                <a:ea typeface="宋体" panose="02010600030101010101" pitchFamily="2" charset="-122"/>
                <a:cs typeface="Times New Roman" panose="02020603050405020304" charset="0"/>
              </a:rPr>
              <a:t>,</a:t>
            </a:r>
            <a:r>
              <a:rPr lang="zh-CN" sz="2000" b="0">
                <a:latin typeface="微软雅黑" panose="020B0503020204020204" charset="-122"/>
                <a:ea typeface="微软雅黑" panose="020B0503020204020204" charset="-122"/>
                <a:cs typeface="微软雅黑" panose="020B0503020204020204" charset="-122"/>
              </a:rPr>
              <a:t>因为没有告知溶液的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所以无法比较</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4" name="图片 33"/>
          <p:cNvPicPr/>
          <p:nvPr/>
        </p:nvPicPr>
        <p:blipFill>
          <a:blip r:embed="rId4"/>
          <a:stretch>
            <a:fillRect/>
          </a:stretch>
        </p:blipFill>
        <p:spPr>
          <a:xfrm>
            <a:off x="1614805" y="1423035"/>
            <a:ext cx="301625" cy="408305"/>
          </a:xfrm>
          <a:prstGeom prst="rect">
            <a:avLst/>
          </a:prstGeom>
          <a:noFill/>
          <a:ln w="9525">
            <a:noFill/>
          </a:ln>
        </p:spPr>
      </p:pic>
      <p:sp>
        <p:nvSpPr>
          <p:cNvPr id="201" name="文本框 200"/>
          <p:cNvSpPr txBox="1"/>
          <p:nvPr/>
        </p:nvSpPr>
        <p:spPr>
          <a:xfrm>
            <a:off x="1916430" y="1437005"/>
            <a:ext cx="104521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5" name="文本框 34"/>
          <p:cNvSpPr txBox="1"/>
          <p:nvPr/>
        </p:nvSpPr>
        <p:spPr>
          <a:xfrm>
            <a:off x="680085" y="1426845"/>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和</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(HC</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36" name="文本框 35"/>
          <p:cNvSpPr txBox="1"/>
          <p:nvPr/>
        </p:nvSpPr>
        <p:spPr>
          <a:xfrm>
            <a:off x="2259330" y="1453515"/>
            <a:ext cx="913511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大小</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溶液中存在质子守恒</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7" name="图片 36"/>
          <p:cNvPicPr/>
          <p:nvPr/>
        </p:nvPicPr>
        <p:blipFill>
          <a:blip r:embed="rId4"/>
          <a:stretch>
            <a:fillRect/>
          </a:stretch>
        </p:blipFill>
        <p:spPr>
          <a:xfrm>
            <a:off x="9093200" y="1453515"/>
            <a:ext cx="452755" cy="438785"/>
          </a:xfrm>
          <a:prstGeom prst="rect">
            <a:avLst/>
          </a:prstGeom>
          <a:noFill/>
          <a:ln w="9525">
            <a:noFill/>
          </a:ln>
        </p:spPr>
      </p:pic>
      <p:sp>
        <p:nvSpPr>
          <p:cNvPr id="202" name="文本框 201"/>
          <p:cNvSpPr txBox="1"/>
          <p:nvPr/>
        </p:nvSpPr>
        <p:spPr>
          <a:xfrm>
            <a:off x="9464040" y="1453515"/>
            <a:ext cx="697484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1016000" y="1835150"/>
            <a:ext cx="6096000" cy="398780"/>
          </a:xfrm>
          <a:prstGeom prst="rect">
            <a:avLst/>
          </a:prstGeom>
          <a:noFill/>
        </p:spPr>
        <p:txBody>
          <a:bodyPr wrap="square" rtlCol="0" anchor="t">
            <a:spAutoFit/>
          </a:bodyPr>
          <a:p>
            <a:pPr indent="0"/>
            <a:r>
              <a:rPr lang="en-US" sz="2000" i="1">
                <a:latin typeface="微软雅黑" panose="020B0503020204020204" charset="-122"/>
                <a:ea typeface="微软雅黑" panose="020B0503020204020204" charset="-122"/>
                <a:cs typeface="微软雅黑" panose="020B0503020204020204" charset="-122"/>
                <a:sym typeface="+mn-ea"/>
              </a:rPr>
              <a:t>c</a:t>
            </a:r>
            <a:r>
              <a:rPr lang="zh-CN" sz="2000" baseline="-25000">
                <a:latin typeface="微软雅黑" panose="020B0503020204020204" charset="-122"/>
                <a:ea typeface="微软雅黑" panose="020B0503020204020204" charset="-122"/>
                <a:cs typeface="微软雅黑" panose="020B0503020204020204" charset="-122"/>
                <a:sym typeface="+mn-ea"/>
              </a:rPr>
              <a:t>总</a:t>
            </a:r>
            <a:r>
              <a:rPr lang="en-US" sz="2000">
                <a:latin typeface="微软雅黑" panose="020B0503020204020204" charset="-122"/>
                <a:ea typeface="微软雅黑" panose="020B0503020204020204" charset="-122"/>
                <a:cs typeface="微软雅黑" panose="020B0503020204020204" charset="-122"/>
                <a:sym typeface="+mn-ea"/>
              </a:rPr>
              <a:t>=0.1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(KOH),</a:t>
            </a:r>
            <a:r>
              <a:rPr lang="zh-CN" sz="2000">
                <a:latin typeface="微软雅黑" panose="020B0503020204020204" charset="-122"/>
                <a:ea typeface="微软雅黑" panose="020B0503020204020204" charset="-122"/>
                <a:cs typeface="微软雅黑" panose="020B0503020204020204" charset="-122"/>
                <a:sym typeface="+mn-ea"/>
              </a:rPr>
              <a:t>所以此</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39" name="文本框 38"/>
          <p:cNvSpPr txBox="1"/>
          <p:nvPr/>
        </p:nvSpPr>
        <p:spPr>
          <a:xfrm>
            <a:off x="680085" y="1825625"/>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误</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40" name="文本框 39"/>
          <p:cNvSpPr txBox="1"/>
          <p:nvPr/>
        </p:nvSpPr>
        <p:spPr>
          <a:xfrm>
            <a:off x="4655820" y="183959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时是</a:t>
            </a:r>
            <a:r>
              <a:rPr lang="en-US" sz="2000" b="0">
                <a:latin typeface="微软雅黑" panose="020B0503020204020204" charset="-122"/>
                <a:ea typeface="微软雅黑" panose="020B0503020204020204" charset="-122"/>
                <a:cs typeface="微软雅黑" panose="020B0503020204020204" charset="-122"/>
              </a:rPr>
              <a:t>KHCO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由题中信息可知</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1" name="图片 40"/>
          <p:cNvPicPr/>
          <p:nvPr/>
        </p:nvPicPr>
        <p:blipFill>
          <a:blip r:embed="rId4"/>
          <a:stretch>
            <a:fillRect/>
          </a:stretch>
        </p:blipFill>
        <p:spPr>
          <a:xfrm>
            <a:off x="8892540" y="1868805"/>
            <a:ext cx="373380" cy="344170"/>
          </a:xfrm>
          <a:prstGeom prst="rect">
            <a:avLst/>
          </a:prstGeom>
          <a:noFill/>
          <a:ln w="9525">
            <a:noFill/>
          </a:ln>
        </p:spPr>
      </p:pic>
      <p:sp>
        <p:nvSpPr>
          <p:cNvPr id="203" name="文本框 202"/>
          <p:cNvSpPr txBox="1"/>
          <p:nvPr/>
        </p:nvSpPr>
        <p:spPr>
          <a:xfrm>
            <a:off x="9265920" y="183578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的水解常数</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h</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2" name="图片 41"/>
          <p:cNvPicPr/>
          <p:nvPr/>
        </p:nvPicPr>
        <p:blipFill>
          <a:blip r:embed="rId5"/>
          <a:stretch>
            <a:fillRect/>
          </a:stretch>
        </p:blipFill>
        <p:spPr>
          <a:xfrm>
            <a:off x="11122025" y="1868805"/>
            <a:ext cx="327025" cy="368935"/>
          </a:xfrm>
          <a:prstGeom prst="rect">
            <a:avLst/>
          </a:prstGeom>
          <a:noFill/>
          <a:ln w="9525">
            <a:noFill/>
          </a:ln>
        </p:spPr>
      </p:pic>
      <p:sp>
        <p:nvSpPr>
          <p:cNvPr id="204" name="文本框 203"/>
          <p:cNvSpPr txBox="1"/>
          <p:nvPr/>
        </p:nvSpPr>
        <p:spPr>
          <a:xfrm>
            <a:off x="680085" y="227965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43" name="图片 42"/>
          <p:cNvPicPr/>
          <p:nvPr/>
        </p:nvPicPr>
        <p:blipFill>
          <a:blip r:embed="rId6"/>
          <a:stretch>
            <a:fillRect/>
          </a:stretch>
        </p:blipFill>
        <p:spPr>
          <a:xfrm>
            <a:off x="1016000" y="2212975"/>
            <a:ext cx="599440" cy="434340"/>
          </a:xfrm>
          <a:prstGeom prst="rect">
            <a:avLst/>
          </a:prstGeom>
          <a:noFill/>
          <a:ln w="9525">
            <a:noFill/>
          </a:ln>
        </p:spPr>
      </p:pic>
      <p:sp>
        <p:nvSpPr>
          <p:cNvPr id="205" name="文本框 204"/>
          <p:cNvSpPr txBox="1"/>
          <p:nvPr/>
        </p:nvSpPr>
        <p:spPr>
          <a:xfrm>
            <a:off x="1696085" y="227457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44" name="图片 43"/>
          <p:cNvPicPr/>
          <p:nvPr/>
        </p:nvPicPr>
        <p:blipFill>
          <a:blip r:embed="rId7"/>
          <a:stretch>
            <a:fillRect/>
          </a:stretch>
        </p:blipFill>
        <p:spPr>
          <a:xfrm>
            <a:off x="1989455" y="2212975"/>
            <a:ext cx="380365" cy="434975"/>
          </a:xfrm>
          <a:prstGeom prst="rect">
            <a:avLst/>
          </a:prstGeom>
          <a:noFill/>
          <a:ln w="9525">
            <a:noFill/>
          </a:ln>
        </p:spPr>
      </p:pic>
      <p:sp>
        <p:nvSpPr>
          <p:cNvPr id="206" name="文本框 205"/>
          <p:cNvSpPr txBox="1"/>
          <p:nvPr/>
        </p:nvSpPr>
        <p:spPr>
          <a:xfrm>
            <a:off x="2451735" y="227965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-7</a:t>
            </a:r>
            <a:r>
              <a:rPr lang="en-US" sz="2000" b="0">
                <a:latin typeface="微软雅黑" panose="020B0503020204020204" charset="-122"/>
                <a:ea typeface="微软雅黑" panose="020B0503020204020204" charset="-122"/>
                <a:cs typeface="微软雅黑" panose="020B0503020204020204" charset="-122"/>
              </a:rPr>
              <a:t>&gt;4.4×10</a:t>
            </a:r>
            <a:r>
              <a:rPr lang="en-US" sz="2000" b="0" baseline="30000">
                <a:latin typeface="微软雅黑" panose="020B0503020204020204" charset="-122"/>
                <a:ea typeface="微软雅黑" panose="020B0503020204020204" charset="-122"/>
                <a:cs typeface="微软雅黑" panose="020B0503020204020204" charset="-122"/>
              </a:rPr>
              <a:t>-11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5" name="图片 44"/>
          <p:cNvPicPr/>
          <p:nvPr/>
        </p:nvPicPr>
        <p:blipFill>
          <a:blip r:embed="rId4"/>
          <a:stretch>
            <a:fillRect/>
          </a:stretch>
        </p:blipFill>
        <p:spPr>
          <a:xfrm>
            <a:off x="5198110" y="2294890"/>
            <a:ext cx="426085" cy="383540"/>
          </a:xfrm>
          <a:prstGeom prst="rect">
            <a:avLst/>
          </a:prstGeom>
          <a:noFill/>
          <a:ln w="9525">
            <a:noFill/>
          </a:ln>
        </p:spPr>
      </p:pic>
      <p:sp>
        <p:nvSpPr>
          <p:cNvPr id="207" name="文本框 206"/>
          <p:cNvSpPr txBox="1"/>
          <p:nvPr/>
        </p:nvSpPr>
        <p:spPr>
          <a:xfrm>
            <a:off x="5624195" y="231076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楷体_GBK" charset="0"/>
              </a:rPr>
              <a:t>水解程度大于</a:t>
            </a:r>
            <a:endParaRPr lang="zh-CN" altLang="en-US" sz="2000" b="0">
              <a:latin typeface="微软雅黑" panose="020B0503020204020204" charset="-122"/>
              <a:ea typeface="微软雅黑" panose="020B0503020204020204" charset="-122"/>
              <a:cs typeface="方正楷体_GBK" charset="0"/>
            </a:endParaRPr>
          </a:p>
        </p:txBody>
      </p:sp>
      <p:sp>
        <p:nvSpPr>
          <p:cNvPr id="46" name="文本框 45"/>
          <p:cNvSpPr txBox="1"/>
          <p:nvPr/>
        </p:nvSpPr>
        <p:spPr>
          <a:xfrm>
            <a:off x="7166610" y="230632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电离程度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7" name="图片 46"/>
          <p:cNvPicPr/>
          <p:nvPr/>
        </p:nvPicPr>
        <p:blipFill>
          <a:blip r:embed="rId8"/>
          <a:stretch>
            <a:fillRect/>
          </a:stretch>
        </p:blipFill>
        <p:spPr>
          <a:xfrm>
            <a:off x="10246995" y="2306320"/>
            <a:ext cx="457200" cy="385445"/>
          </a:xfrm>
          <a:prstGeom prst="rect">
            <a:avLst/>
          </a:prstGeom>
          <a:noFill/>
          <a:ln w="9525">
            <a:noFill/>
          </a:ln>
        </p:spPr>
      </p:pic>
      <p:sp>
        <p:nvSpPr>
          <p:cNvPr id="208" name="文本框 207"/>
          <p:cNvSpPr txBox="1"/>
          <p:nvPr/>
        </p:nvSpPr>
        <p:spPr>
          <a:xfrm>
            <a:off x="664210" y="2733675"/>
            <a:ext cx="686752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如图所示的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吸收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转化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过程中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发生的反应为</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8" name="文本框 47"/>
          <p:cNvSpPr txBox="1"/>
          <p:nvPr/>
        </p:nvSpPr>
        <p:spPr>
          <a:xfrm>
            <a:off x="10704195" y="2292350"/>
            <a:ext cx="1097915"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),C</a:t>
            </a:r>
            <a:r>
              <a:rPr lang="zh-CN" sz="2000">
                <a:latin typeface="微软雅黑" panose="020B0503020204020204" charset="-122"/>
                <a:ea typeface="微软雅黑" panose="020B0503020204020204" charset="-122"/>
                <a:cs typeface="微软雅黑" panose="020B0503020204020204" charset="-122"/>
                <a:sym typeface="+mn-ea"/>
              </a:rPr>
              <a:t>正确</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49" name="文本框 48"/>
          <p:cNvSpPr txBox="1"/>
          <p:nvPr/>
        </p:nvSpPr>
        <p:spPr>
          <a:xfrm>
            <a:off x="6423025" y="275145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+2KOH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50" name="图片 49"/>
          <p:cNvPicPr/>
          <p:nvPr/>
        </p:nvPicPr>
        <p:blipFill>
          <a:blip r:embed="rId9"/>
          <a:stretch>
            <a:fillRect/>
          </a:stretch>
        </p:blipFill>
        <p:spPr>
          <a:xfrm>
            <a:off x="7914005" y="2825115"/>
            <a:ext cx="365125" cy="226060"/>
          </a:xfrm>
          <a:prstGeom prst="rect">
            <a:avLst/>
          </a:prstGeom>
          <a:noFill/>
          <a:ln w="9525">
            <a:noFill/>
          </a:ln>
        </p:spPr>
      </p:pic>
      <p:sp>
        <p:nvSpPr>
          <p:cNvPr id="209" name="文本框 208"/>
          <p:cNvSpPr txBox="1"/>
          <p:nvPr/>
        </p:nvSpPr>
        <p:spPr>
          <a:xfrm>
            <a:off x="8279130" y="273367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+CaO+</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1" name="图片 50"/>
          <p:cNvPicPr/>
          <p:nvPr/>
        </p:nvPicPr>
        <p:blipFill>
          <a:blip r:embed="rId9"/>
          <a:stretch>
            <a:fillRect/>
          </a:stretch>
        </p:blipFill>
        <p:spPr>
          <a:xfrm>
            <a:off x="1297940" y="3244215"/>
            <a:ext cx="426720" cy="180975"/>
          </a:xfrm>
          <a:prstGeom prst="rect">
            <a:avLst/>
          </a:prstGeom>
          <a:noFill/>
          <a:ln w="9525">
            <a:noFill/>
          </a:ln>
        </p:spPr>
      </p:pic>
      <p:sp>
        <p:nvSpPr>
          <p:cNvPr id="210" name="文本框 209"/>
          <p:cNvSpPr txBox="1"/>
          <p:nvPr/>
        </p:nvSpPr>
        <p:spPr>
          <a:xfrm>
            <a:off x="1724660" y="3147695"/>
            <a:ext cx="1002347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CaCO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↓+2KOH(</a:t>
            </a:r>
            <a:r>
              <a:rPr lang="zh-CN" sz="2000" b="0">
                <a:latin typeface="微软雅黑" panose="020B0503020204020204" charset="-122"/>
                <a:ea typeface="微软雅黑" panose="020B0503020204020204" charset="-122"/>
                <a:cs typeface="微软雅黑" panose="020B0503020204020204" charset="-122"/>
              </a:rPr>
              <a:t>若生成</a:t>
            </a:r>
            <a:r>
              <a:rPr lang="en-US" sz="2000" b="0">
                <a:latin typeface="微软雅黑" panose="020B0503020204020204" charset="-122"/>
                <a:ea typeface="微软雅黑" panose="020B0503020204020204" charset="-122"/>
                <a:cs typeface="微软雅黑" panose="020B0503020204020204" charset="-122"/>
              </a:rPr>
              <a:t>KHCO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或</a:t>
            </a:r>
            <a:r>
              <a:rPr lang="en-US" sz="2000" b="0">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KHCO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的混合物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原理相同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二式相加得</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211" name="文本框 210"/>
          <p:cNvSpPr txBox="1"/>
          <p:nvPr/>
        </p:nvSpPr>
        <p:spPr>
          <a:xfrm>
            <a:off x="2369820" y="3546475"/>
            <a:ext cx="642239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CaCO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该反应放热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即溶液的温度升高</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错误。</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3" name="文本框 52"/>
          <p:cNvSpPr txBox="1"/>
          <p:nvPr/>
        </p:nvSpPr>
        <p:spPr>
          <a:xfrm>
            <a:off x="680085" y="3128010"/>
            <a:ext cx="6096000" cy="398780"/>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Times New Roman" panose="02020603050405020304" charset="0"/>
                <a:sym typeface="+mn-ea"/>
              </a:rPr>
              <a:t>H</a:t>
            </a:r>
            <a:r>
              <a:rPr lang="en-US" sz="2000" baseline="-25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O</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pic>
        <p:nvPicPr>
          <p:cNvPr id="54" name="图片 53"/>
          <p:cNvPicPr/>
          <p:nvPr>
            <p:custDataLst>
              <p:tags r:id="rId10"/>
            </p:custDataLst>
          </p:nvPr>
        </p:nvPicPr>
        <p:blipFill>
          <a:blip r:embed="rId9"/>
          <a:stretch>
            <a:fillRect/>
          </a:stretch>
        </p:blipFill>
        <p:spPr>
          <a:xfrm>
            <a:off x="2098675" y="3673475"/>
            <a:ext cx="353060" cy="144780"/>
          </a:xfrm>
          <a:prstGeom prst="rect">
            <a:avLst/>
          </a:prstGeom>
          <a:noFill/>
          <a:ln w="9525">
            <a:noFill/>
          </a:ln>
        </p:spPr>
      </p:pic>
      <p:sp>
        <p:nvSpPr>
          <p:cNvPr id="55" name="文本框 54"/>
          <p:cNvSpPr txBox="1"/>
          <p:nvPr/>
        </p:nvSpPr>
        <p:spPr>
          <a:xfrm>
            <a:off x="680085" y="3526790"/>
            <a:ext cx="1923415" cy="398780"/>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Times New Roman" panose="02020603050405020304" charset="0"/>
                <a:sym typeface="+mn-ea"/>
              </a:rPr>
              <a:t>CO</a:t>
            </a:r>
            <a:r>
              <a:rPr lang="en-US" sz="2000" baseline="-25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+CaO</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7" name="文本框 6"/>
          <p:cNvSpPr txBox="1"/>
          <p:nvPr/>
        </p:nvSpPr>
        <p:spPr>
          <a:xfrm>
            <a:off x="730250" y="1147445"/>
            <a:ext cx="4064000" cy="460375"/>
          </a:xfrm>
          <a:prstGeom prst="rect">
            <a:avLst/>
          </a:prstGeom>
          <a:noFill/>
        </p:spPr>
        <p:txBody>
          <a:bodyPr wrap="square" rtlCol="0">
            <a:spAutoFit/>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弱电解质的电离方程式</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930275" y="1699260"/>
            <a:ext cx="10869295" cy="1500505"/>
          </a:xfrm>
          <a:prstGeom prst="rect">
            <a:avLst/>
          </a:prstGeom>
          <a:noFill/>
        </p:spPr>
        <p:txBody>
          <a:bodyPr wrap="square" rtlCol="0">
            <a:noAutofit/>
          </a:bodyPr>
          <a:p>
            <a:pPr indent="0"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(1)一元弱酸、一元弱碱部分电离,符号用“</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”。例如HClO</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H</a:t>
            </a:r>
            <a:r>
              <a:rPr lang="zh-CN" altLang="en-US" sz="2000" baseline="30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+ClO</a:t>
            </a:r>
            <a:r>
              <a:rPr lang="zh-CN" altLang="en-US" sz="2000" baseline="30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,NH3·H</a:t>
            </a:r>
            <a:r>
              <a:rPr lang="zh-CN" altLang="en-US" sz="2000" baseline="-25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O</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N</a:t>
            </a:r>
            <a:r>
              <a:rPr lang="en-US" altLang="zh-CN" sz="2000">
                <a:latin typeface="微软雅黑" panose="020B0503020204020204" charset="-122"/>
                <a:ea typeface="微软雅黑" panose="020B0503020204020204" charset="-122"/>
                <a:cs typeface="微软雅黑" panose="020B0503020204020204" charset="-122"/>
              </a:rPr>
              <a:t>H</a:t>
            </a:r>
            <a:r>
              <a:rPr lang="en-US" altLang="zh-CN" sz="2000" baseline="-25000">
                <a:latin typeface="微软雅黑" panose="020B0503020204020204" charset="-122"/>
                <a:ea typeface="微软雅黑" panose="020B0503020204020204" charset="-122"/>
                <a:cs typeface="微软雅黑" panose="020B0503020204020204" charset="-122"/>
              </a:rPr>
              <a:t>4</a:t>
            </a:r>
            <a:r>
              <a:rPr lang="en-US" altLang="zh-CN" sz="2000" baseline="30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+OH</a:t>
            </a:r>
            <a:r>
              <a:rPr lang="zh-CN" altLang="en-US" sz="2000" baseline="30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(2)多元弱酸分步电离,必须分步书写电离方程式或只写第一步;多元弱碱也分步电离,但可按一步电离写出。例如:H</a:t>
            </a:r>
            <a:r>
              <a:rPr lang="zh-CN" altLang="en-US" sz="2000" baseline="-25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S</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H</a:t>
            </a:r>
            <a:r>
              <a:rPr lang="zh-CN" altLang="en-US" sz="2000" baseline="30000">
                <a:solidFill>
                  <a:schemeClr val="tx1"/>
                </a:solidFill>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+HS</a:t>
            </a:r>
            <a:r>
              <a:rPr lang="zh-CN" altLang="en-US" sz="2000" b="1" baseline="30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HS</a:t>
            </a:r>
            <a:r>
              <a:rPr lang="zh-CN" altLang="en-US" sz="2000" baseline="30000">
                <a:latin typeface="微软雅黑" panose="020B0503020204020204" charset="-122"/>
                <a:ea typeface="微软雅黑" panose="020B0503020204020204" charset="-122"/>
                <a:cs typeface="微软雅黑" panose="020B0503020204020204" charset="-122"/>
              </a:rPr>
              <a:t>-</a:t>
            </a:r>
            <a:r>
              <a:rPr lang="en-US" altLang="zh-CN" sz="2000" baseline="30000">
                <a:latin typeface="微软雅黑" panose="020B0503020204020204" charset="-122"/>
                <a:ea typeface="微软雅黑" panose="020B0503020204020204" charset="-122"/>
                <a:cs typeface="微软雅黑" panose="020B0503020204020204" charset="-122"/>
              </a:rPr>
              <a:t>   </a:t>
            </a:r>
            <a:r>
              <a:rPr lang="zh-CN" altLang="en-US" sz="2000" baseline="30000">
                <a:latin typeface="微软雅黑" panose="020B0503020204020204" charset="-122"/>
                <a:ea typeface="微软雅黑" panose="020B0503020204020204" charset="-122"/>
                <a:cs typeface="微软雅黑" panose="020B0503020204020204" charset="-122"/>
              </a:rPr>
              <a:t> </a:t>
            </a:r>
            <a:r>
              <a:rPr lang="en-US" altLang="zh-CN" sz="2000" baseline="30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H</a:t>
            </a:r>
            <a:r>
              <a:rPr lang="zh-CN" altLang="en-US" sz="2000" baseline="30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+S</a:t>
            </a:r>
            <a:r>
              <a:rPr lang="zh-CN" altLang="en-US" sz="2000" baseline="30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Fe(OH)</a:t>
            </a:r>
            <a:r>
              <a:rPr lang="zh-CN" altLang="en-US" sz="2000" baseline="-25000">
                <a:latin typeface="微软雅黑" panose="020B0503020204020204" charset="-122"/>
                <a:ea typeface="微软雅黑" panose="020B0503020204020204" charset="-122"/>
                <a:cs typeface="微软雅黑" panose="020B0503020204020204" charset="-122"/>
              </a:rPr>
              <a:t>3</a:t>
            </a:r>
            <a:r>
              <a:rPr lang="en-US" altLang="zh-CN" sz="2000" baseline="-25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Fe</a:t>
            </a:r>
            <a:r>
              <a:rPr lang="zh-CN" altLang="en-US" sz="2000" baseline="30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+3OH</a:t>
            </a:r>
            <a:r>
              <a:rPr lang="zh-CN" altLang="en-US" sz="2000" baseline="30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custDataLst>
              <p:tags r:id="rId1"/>
            </p:custDataLst>
          </p:nvPr>
        </p:nvSpPr>
        <p:spPr>
          <a:xfrm>
            <a:off x="930275" y="4112260"/>
            <a:ext cx="10199370" cy="960120"/>
          </a:xfrm>
          <a:prstGeom prst="rect">
            <a:avLst/>
          </a:prstGeom>
          <a:noFill/>
        </p:spPr>
        <p:txBody>
          <a:bodyPr wrap="square" rtlCol="0">
            <a:noAutofit/>
          </a:bodyPr>
          <a:p>
            <a:pPr indent="0"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弱酸的酸式盐中酸式酸根离子不完全电离。例NaHCO</a:t>
            </a:r>
            <a:r>
              <a:rPr lang="zh-CN" altLang="en-US" sz="2000" baseline="-25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:NaHCO</a:t>
            </a:r>
            <a:r>
              <a:rPr lang="zh-CN" altLang="en-US" sz="2000" baseline="-25000">
                <a:latin typeface="微软雅黑" panose="020B0503020204020204" charset="-122"/>
                <a:ea typeface="微软雅黑" panose="020B0503020204020204" charset="-122"/>
                <a:cs typeface="微软雅黑" panose="020B0503020204020204" charset="-122"/>
              </a:rPr>
              <a:t>3</a:t>
            </a:r>
            <a:r>
              <a:rPr lang="en-US" altLang="zh-CN" sz="2000" baseline="-25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Na</a:t>
            </a:r>
            <a:r>
              <a:rPr lang="zh-CN" altLang="en-US" sz="2000" baseline="30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+HC</a:t>
            </a:r>
            <a:r>
              <a:rPr lang="en-US" altLang="zh-CN" sz="2000">
                <a:latin typeface="微软雅黑" panose="020B0503020204020204" charset="-122"/>
                <a:ea typeface="微软雅黑" panose="020B0503020204020204" charset="-122"/>
                <a:cs typeface="微软雅黑" panose="020B0503020204020204" charset="-122"/>
              </a:rPr>
              <a:t>O</a:t>
            </a:r>
            <a:r>
              <a:rPr lang="en-US" altLang="zh-CN" sz="2000" baseline="-25000">
                <a:latin typeface="微软雅黑" panose="020B0503020204020204" charset="-122"/>
                <a:ea typeface="微软雅黑" panose="020B0503020204020204" charset="-122"/>
                <a:cs typeface="微软雅黑" panose="020B0503020204020204" charset="-122"/>
              </a:rPr>
              <a:t>3</a:t>
            </a:r>
            <a:r>
              <a:rPr lang="en-US" altLang="zh-CN" sz="2000" b="1" baseline="30000">
                <a:latin typeface="微软雅黑" panose="020B0503020204020204" charset="-122"/>
                <a:ea typeface="微软雅黑" panose="020B0503020204020204" charset="-122"/>
                <a:cs typeface="微软雅黑" panose="020B0503020204020204" charset="-122"/>
              </a:rPr>
              <a:t>-   </a:t>
            </a:r>
            <a:endParaRPr lang="en-US" altLang="zh-CN" sz="2000" b="1" baseline="30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zh-CN" sz="2000" b="1" baseline="30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(同时存在HC</a:t>
            </a:r>
            <a:r>
              <a:rPr lang="en-US" altLang="zh-CN" sz="2000">
                <a:latin typeface="微软雅黑" panose="020B0503020204020204" charset="-122"/>
                <a:ea typeface="微软雅黑" panose="020B0503020204020204" charset="-122"/>
                <a:cs typeface="微软雅黑" panose="020B0503020204020204" charset="-122"/>
              </a:rPr>
              <a:t>O</a:t>
            </a:r>
            <a:r>
              <a:rPr lang="en-US" altLang="zh-CN" sz="2000" baseline="-25000">
                <a:latin typeface="微软雅黑" panose="020B0503020204020204" charset="-122"/>
                <a:ea typeface="微软雅黑" panose="020B0503020204020204" charset="-122"/>
                <a:cs typeface="微软雅黑" panose="020B0503020204020204" charset="-122"/>
              </a:rPr>
              <a:t>3</a:t>
            </a:r>
            <a:r>
              <a:rPr lang="en-US" altLang="zh-CN" sz="2000" baseline="30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H</a:t>
            </a:r>
            <a:r>
              <a:rPr lang="zh-CN" altLang="en-US" sz="2000" baseline="30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+C</a:t>
            </a:r>
            <a:r>
              <a:rPr lang="en-US" altLang="zh-CN" sz="2000">
                <a:latin typeface="微软雅黑" panose="020B0503020204020204" charset="-122"/>
                <a:ea typeface="微软雅黑" panose="020B0503020204020204" charset="-122"/>
                <a:cs typeface="微软雅黑" panose="020B0503020204020204" charset="-122"/>
              </a:rPr>
              <a:t>O</a:t>
            </a:r>
            <a:r>
              <a:rPr lang="en-US" altLang="zh-CN" sz="2000" baseline="-25000">
                <a:latin typeface="微软雅黑" panose="020B0503020204020204" charset="-122"/>
                <a:ea typeface="微软雅黑" panose="020B0503020204020204" charset="-122"/>
                <a:cs typeface="微软雅黑" panose="020B0503020204020204" charset="-122"/>
              </a:rPr>
              <a:t>3</a:t>
            </a:r>
            <a:r>
              <a:rPr lang="en-US" altLang="zh-CN" sz="2000" baseline="30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8" name="image26.jpeg" descr="source:si_idm1207850912;FounderCES"/>
          <p:cNvPicPr>
            <a:picLocks noChangeAspect="1"/>
          </p:cNvPicPr>
          <p:nvPr>
            <p:custDataLst>
              <p:tags r:id="rId2"/>
            </p:custDataLst>
          </p:nvPr>
        </p:nvPicPr>
        <p:blipFill>
          <a:blip r:embed="rId3"/>
          <a:stretch>
            <a:fillRect/>
          </a:stretch>
        </p:blipFill>
        <p:spPr>
          <a:xfrm>
            <a:off x="8270240" y="4309745"/>
            <a:ext cx="502920" cy="314325"/>
          </a:xfrm>
          <a:prstGeom prst="rect">
            <a:avLst/>
          </a:prstGeom>
        </p:spPr>
      </p:pic>
      <p:pic>
        <p:nvPicPr>
          <p:cNvPr id="14" name="image27.jpeg" descr="source:si_idm1207808288;FounderCES"/>
          <p:cNvPicPr>
            <a:picLocks noChangeAspect="1"/>
          </p:cNvPicPr>
          <p:nvPr>
            <p:custDataLst>
              <p:tags r:id="rId4"/>
            </p:custDataLst>
          </p:nvPr>
        </p:nvPicPr>
        <p:blipFill>
          <a:blip r:embed="rId5"/>
          <a:stretch>
            <a:fillRect/>
          </a:stretch>
        </p:blipFill>
        <p:spPr>
          <a:xfrm>
            <a:off x="2903855" y="4727575"/>
            <a:ext cx="504190" cy="314960"/>
          </a:xfrm>
          <a:prstGeom prst="rect">
            <a:avLst/>
          </a:prstGeom>
        </p:spPr>
      </p:pic>
      <p:pic>
        <p:nvPicPr>
          <p:cNvPr id="28" name="image16.jpeg" descr="source:si_idm948577568;FounderCES"/>
          <p:cNvPicPr>
            <a:picLocks noChangeAspect="1"/>
          </p:cNvPicPr>
          <p:nvPr>
            <p:custDataLst>
              <p:tags r:id="rId6"/>
            </p:custDataLst>
          </p:nvPr>
        </p:nvPicPr>
        <p:blipFill>
          <a:blip r:embed="rId5"/>
          <a:stretch>
            <a:fillRect/>
          </a:stretch>
        </p:blipFill>
        <p:spPr>
          <a:xfrm>
            <a:off x="5772785" y="1879600"/>
            <a:ext cx="448945" cy="296545"/>
          </a:xfrm>
          <a:prstGeom prst="rect">
            <a:avLst/>
          </a:prstGeom>
        </p:spPr>
      </p:pic>
      <p:pic>
        <p:nvPicPr>
          <p:cNvPr id="15" name="image16.jpeg" descr="source:si_idm948577568;FounderCES"/>
          <p:cNvPicPr>
            <a:picLocks noChangeAspect="1"/>
          </p:cNvPicPr>
          <p:nvPr>
            <p:custDataLst>
              <p:tags r:id="rId7"/>
            </p:custDataLst>
          </p:nvPr>
        </p:nvPicPr>
        <p:blipFill>
          <a:blip r:embed="rId5"/>
          <a:stretch>
            <a:fillRect/>
          </a:stretch>
        </p:blipFill>
        <p:spPr>
          <a:xfrm>
            <a:off x="7850505" y="1877695"/>
            <a:ext cx="419735" cy="262255"/>
          </a:xfrm>
          <a:prstGeom prst="rect">
            <a:avLst/>
          </a:prstGeom>
        </p:spPr>
      </p:pic>
      <p:pic>
        <p:nvPicPr>
          <p:cNvPr id="16" name="image16.jpeg" descr="source:si_idm948577568;FounderCES"/>
          <p:cNvPicPr>
            <a:picLocks noChangeAspect="1"/>
          </p:cNvPicPr>
          <p:nvPr>
            <p:custDataLst>
              <p:tags r:id="rId8"/>
            </p:custDataLst>
          </p:nvPr>
        </p:nvPicPr>
        <p:blipFill>
          <a:blip r:embed="rId5"/>
          <a:stretch>
            <a:fillRect/>
          </a:stretch>
        </p:blipFill>
        <p:spPr>
          <a:xfrm>
            <a:off x="10547985" y="1877695"/>
            <a:ext cx="448945" cy="296545"/>
          </a:xfrm>
          <a:prstGeom prst="rect">
            <a:avLst/>
          </a:prstGeom>
        </p:spPr>
      </p:pic>
      <p:pic>
        <p:nvPicPr>
          <p:cNvPr id="17" name="image16.jpeg" descr="source:si_idm948577568;FounderCES"/>
          <p:cNvPicPr>
            <a:picLocks noChangeAspect="1"/>
          </p:cNvPicPr>
          <p:nvPr>
            <p:custDataLst>
              <p:tags r:id="rId9"/>
            </p:custDataLst>
          </p:nvPr>
        </p:nvPicPr>
        <p:blipFill>
          <a:blip r:embed="rId5"/>
          <a:stretch>
            <a:fillRect/>
          </a:stretch>
        </p:blipFill>
        <p:spPr>
          <a:xfrm>
            <a:off x="3136265" y="3199765"/>
            <a:ext cx="448945" cy="296545"/>
          </a:xfrm>
          <a:prstGeom prst="rect">
            <a:avLst/>
          </a:prstGeom>
        </p:spPr>
      </p:pic>
      <p:pic>
        <p:nvPicPr>
          <p:cNvPr id="18" name="image16.jpeg" descr="source:si_idm948577568;FounderCES"/>
          <p:cNvPicPr>
            <a:picLocks noChangeAspect="1"/>
          </p:cNvPicPr>
          <p:nvPr>
            <p:custDataLst>
              <p:tags r:id="rId10"/>
            </p:custDataLst>
          </p:nvPr>
        </p:nvPicPr>
        <p:blipFill>
          <a:blip r:embed="rId5"/>
          <a:stretch>
            <a:fillRect/>
          </a:stretch>
        </p:blipFill>
        <p:spPr>
          <a:xfrm>
            <a:off x="5233670" y="3291205"/>
            <a:ext cx="448945" cy="296545"/>
          </a:xfrm>
          <a:prstGeom prst="rect">
            <a:avLst/>
          </a:prstGeom>
        </p:spPr>
      </p:pic>
      <p:pic>
        <p:nvPicPr>
          <p:cNvPr id="19" name="image16.jpeg" descr="source:si_idm948577568;FounderCES"/>
          <p:cNvPicPr>
            <a:picLocks noChangeAspect="1"/>
          </p:cNvPicPr>
          <p:nvPr>
            <p:custDataLst>
              <p:tags r:id="rId11"/>
            </p:custDataLst>
          </p:nvPr>
        </p:nvPicPr>
        <p:blipFill>
          <a:blip r:embed="rId5"/>
          <a:stretch>
            <a:fillRect/>
          </a:stretch>
        </p:blipFill>
        <p:spPr>
          <a:xfrm>
            <a:off x="7821295" y="3232150"/>
            <a:ext cx="448945" cy="296545"/>
          </a:xfrm>
          <a:prstGeom prst="rect">
            <a:avLst/>
          </a:prstGeom>
        </p:spPr>
      </p:pic>
      <p:sp>
        <p:nvSpPr>
          <p:cNvPr id="20" name="文本框 19"/>
          <p:cNvSpPr txBox="1"/>
          <p:nvPr/>
        </p:nvSpPr>
        <p:spPr>
          <a:xfrm>
            <a:off x="996315" y="3713480"/>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关键点拨弱酸酸式酸根离子的电离　</a:t>
            </a:r>
            <a:endParaRPr lang="zh-CN" altLang="en-US"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1" name="文本框 100"/>
          <p:cNvSpPr txBox="1"/>
          <p:nvPr/>
        </p:nvSpPr>
        <p:spPr>
          <a:xfrm>
            <a:off x="784225" y="98679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考法</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　酸式盐溶液酸碱性的判断</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52780" y="1325245"/>
            <a:ext cx="9149715" cy="1014730"/>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判断酸式盐的水溶液的酸碱性要看该盐的构成微粒的实际表现。</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强酸的酸式盐只电离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溶液一定显酸性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03605" y="2339975"/>
            <a:ext cx="5080000" cy="368300"/>
          </a:xfrm>
          <a:prstGeom prst="rect">
            <a:avLst/>
          </a:prstGeom>
          <a:noFill/>
          <a:ln w="9525">
            <a:noFill/>
          </a:ln>
        </p:spPr>
        <p:txBody>
          <a:bodyPr>
            <a:spAutoFit/>
          </a:bodyPr>
          <a:p>
            <a:pPr indent="0" algn="ctr"/>
            <a:r>
              <a:rPr lang="en-US" b="0">
                <a:latin typeface="NEU-BZ" charset="0"/>
                <a:ea typeface="宋体" panose="02010600030101010101" pitchFamily="2" charset="-122"/>
                <a:cs typeface="Times New Roman" panose="02020603050405020304" charset="0"/>
              </a:rPr>
              <a:t>NaHSO</a:t>
            </a:r>
            <a:r>
              <a:rPr lang="en-US" b="0" baseline="-25000">
                <a:latin typeface="NEU-BZ" charset="0"/>
                <a:ea typeface="宋体" panose="02010600030101010101" pitchFamily="2" charset="-122"/>
                <a:cs typeface="Times New Roman" panose="02020603050405020304" charset="0"/>
              </a:rPr>
              <a:t>4</a:t>
            </a:r>
            <a:endParaRPr lang="en-US" altLang="en-US" b="0" baseline="-25000">
              <a:latin typeface="NEU-BZ" charset="0"/>
              <a:ea typeface="宋体" panose="02010600030101010101" pitchFamily="2" charset="-122"/>
              <a:cs typeface="Times New Roman" panose="02020603050405020304" charset="0"/>
            </a:endParaRPr>
          </a:p>
        </p:txBody>
      </p:sp>
      <p:pic>
        <p:nvPicPr>
          <p:cNvPr id="5" name="图片 4"/>
          <p:cNvPicPr/>
          <p:nvPr/>
        </p:nvPicPr>
        <p:blipFill>
          <a:blip r:embed="rId1"/>
          <a:stretch>
            <a:fillRect/>
          </a:stretch>
        </p:blipFill>
        <p:spPr>
          <a:xfrm>
            <a:off x="3999865" y="2451735"/>
            <a:ext cx="431165" cy="144780"/>
          </a:xfrm>
          <a:prstGeom prst="rect">
            <a:avLst/>
          </a:prstGeom>
          <a:noFill/>
          <a:ln w="9525">
            <a:noFill/>
          </a:ln>
        </p:spPr>
      </p:pic>
      <p:sp>
        <p:nvSpPr>
          <p:cNvPr id="7" name="文本框 6"/>
          <p:cNvSpPr txBox="1"/>
          <p:nvPr/>
        </p:nvSpPr>
        <p:spPr>
          <a:xfrm>
            <a:off x="2494280" y="2339975"/>
            <a:ext cx="5080000" cy="368300"/>
          </a:xfrm>
          <a:prstGeom prst="rect">
            <a:avLst/>
          </a:prstGeom>
          <a:noFill/>
          <a:ln w="9525">
            <a:noFill/>
          </a:ln>
        </p:spPr>
        <p:txBody>
          <a:bodyPr>
            <a:spAutoFit/>
          </a:bodyPr>
          <a:p>
            <a:pPr indent="0" algn="ctr"/>
            <a:r>
              <a:rPr lang="en-US" b="0">
                <a:latin typeface="NEU-BZ" charset="0"/>
                <a:ea typeface="宋体" panose="02010600030101010101" pitchFamily="2" charset="-122"/>
                <a:cs typeface="Times New Roman" panose="02020603050405020304" charset="0"/>
              </a:rPr>
              <a:t> Na</a:t>
            </a:r>
            <a:r>
              <a:rPr lang="en-US" b="0" baseline="30000">
                <a:latin typeface="NEU-BZ"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+H</a:t>
            </a:r>
            <a:r>
              <a:rPr lang="en-US" b="0" baseline="30000">
                <a:latin typeface="NEU-BZ"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+S</a:t>
            </a:r>
            <a:endParaRPr lang="en-US" altLang="en-US" b="0">
              <a:latin typeface="NEU-BZ" charset="0"/>
              <a:ea typeface="宋体" panose="02010600030101010101" pitchFamily="2" charset="-122"/>
              <a:cs typeface="Times New Roman" panose="02020603050405020304" charset="0"/>
            </a:endParaRPr>
          </a:p>
        </p:txBody>
      </p:sp>
      <p:pic>
        <p:nvPicPr>
          <p:cNvPr id="8" name="图片 7"/>
          <p:cNvPicPr/>
          <p:nvPr/>
        </p:nvPicPr>
        <p:blipFill>
          <a:blip r:embed="rId2"/>
          <a:stretch>
            <a:fillRect/>
          </a:stretch>
        </p:blipFill>
        <p:spPr>
          <a:xfrm>
            <a:off x="5634355" y="2339975"/>
            <a:ext cx="349250" cy="329565"/>
          </a:xfrm>
          <a:prstGeom prst="rect">
            <a:avLst/>
          </a:prstGeom>
          <a:noFill/>
          <a:ln w="9525">
            <a:noFill/>
          </a:ln>
        </p:spPr>
      </p:pic>
      <p:sp>
        <p:nvSpPr>
          <p:cNvPr id="103" name="文本框 102"/>
          <p:cNvSpPr txBox="1"/>
          <p:nvPr/>
        </p:nvSpPr>
        <p:spPr>
          <a:xfrm>
            <a:off x="652780" y="2823210"/>
            <a:ext cx="1255141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u="wavy">
                <a:latin typeface="微软雅黑" panose="020B0503020204020204" charset="-122"/>
                <a:ea typeface="微软雅黑" panose="020B0503020204020204" charset="-122"/>
                <a:cs typeface="微软雅黑" panose="020B0503020204020204" charset="-122"/>
              </a:rPr>
              <a:t>弱酸的酸式盐溶液的酸碱性</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取决于酸式酸根离子的电离程度和水解程度的相对大小</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电离程度小于水解程度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溶液显碱性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NaHCO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溶液中</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652780" y="3896995"/>
            <a:ext cx="5080000" cy="368300"/>
          </a:xfrm>
          <a:prstGeom prst="rect">
            <a:avLst/>
          </a:prstGeom>
          <a:noFill/>
          <a:ln w="9525">
            <a:noFill/>
          </a:ln>
        </p:spPr>
        <p:txBody>
          <a:bodyPr>
            <a:spAutoFit/>
          </a:bodyPr>
          <a:p>
            <a:pPr indent="0" algn="ctr"/>
            <a:r>
              <a:rPr lang="en-US" b="0">
                <a:latin typeface="NEU-BZ" charset="0"/>
                <a:ea typeface="宋体" panose="02010600030101010101" pitchFamily="2" charset="-122"/>
                <a:cs typeface="Times New Roman" panose="02020603050405020304" charset="0"/>
              </a:rPr>
              <a:t>HC</a:t>
            </a:r>
            <a:endParaRPr lang="en-US" altLang="en-US" b="0">
              <a:latin typeface="NEU-BZ" charset="0"/>
              <a:ea typeface="宋体" panose="02010600030101010101" pitchFamily="2" charset="-122"/>
              <a:cs typeface="Times New Roman" panose="02020603050405020304" charset="0"/>
            </a:endParaRPr>
          </a:p>
        </p:txBody>
      </p:sp>
      <p:pic>
        <p:nvPicPr>
          <p:cNvPr id="10" name="图片 9"/>
          <p:cNvPicPr/>
          <p:nvPr/>
        </p:nvPicPr>
        <p:blipFill>
          <a:blip r:embed="rId3"/>
          <a:stretch>
            <a:fillRect/>
          </a:stretch>
        </p:blipFill>
        <p:spPr>
          <a:xfrm>
            <a:off x="3401060" y="3894455"/>
            <a:ext cx="315595" cy="370840"/>
          </a:xfrm>
          <a:prstGeom prst="rect">
            <a:avLst/>
          </a:prstGeom>
          <a:noFill/>
          <a:ln w="9525">
            <a:noFill/>
          </a:ln>
        </p:spPr>
      </p:pic>
      <p:pic>
        <p:nvPicPr>
          <p:cNvPr id="104" name="图片 103"/>
          <p:cNvPicPr/>
          <p:nvPr/>
        </p:nvPicPr>
        <p:blipFill>
          <a:blip r:embed="rId4"/>
          <a:stretch>
            <a:fillRect/>
          </a:stretch>
        </p:blipFill>
        <p:spPr>
          <a:xfrm>
            <a:off x="3771265" y="4047490"/>
            <a:ext cx="411480" cy="144780"/>
          </a:xfrm>
          <a:prstGeom prst="rect">
            <a:avLst/>
          </a:prstGeom>
          <a:noFill/>
          <a:ln w="9525">
            <a:noFill/>
          </a:ln>
        </p:spPr>
      </p:pic>
      <p:sp>
        <p:nvSpPr>
          <p:cNvPr id="105" name="文本框 104"/>
          <p:cNvSpPr txBox="1"/>
          <p:nvPr/>
        </p:nvSpPr>
        <p:spPr>
          <a:xfrm>
            <a:off x="4182745" y="3904615"/>
            <a:ext cx="865505" cy="368300"/>
          </a:xfrm>
          <a:prstGeom prst="rect">
            <a:avLst/>
          </a:prstGeom>
          <a:noFill/>
          <a:ln w="9525">
            <a:noFill/>
          </a:ln>
        </p:spPr>
        <p:txBody>
          <a:bodyPr wrap="square">
            <a:spAutoFit/>
          </a:bodyPr>
          <a:p>
            <a:pPr indent="0" algn="ctr"/>
            <a:r>
              <a:rPr lang="en-US" b="0">
                <a:latin typeface="NEU-BZ" charset="0"/>
                <a:ea typeface="宋体" panose="02010600030101010101" pitchFamily="2" charset="-122"/>
                <a:cs typeface="Times New Roman" panose="02020603050405020304" charset="0"/>
              </a:rPr>
              <a:t> H</a:t>
            </a:r>
            <a:r>
              <a:rPr lang="en-US" b="0" baseline="30000">
                <a:latin typeface="NEU-BZ"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+C</a:t>
            </a:r>
            <a:endParaRPr lang="en-US" altLang="en-US" b="0">
              <a:latin typeface="NEU-BZ" charset="0"/>
              <a:ea typeface="宋体" panose="02010600030101010101" pitchFamily="2" charset="-122"/>
              <a:cs typeface="Times New Roman" panose="02020603050405020304" charset="0"/>
            </a:endParaRPr>
          </a:p>
        </p:txBody>
      </p:sp>
      <p:pic>
        <p:nvPicPr>
          <p:cNvPr id="11" name="图片 10"/>
          <p:cNvPicPr/>
          <p:nvPr/>
        </p:nvPicPr>
        <p:blipFill>
          <a:blip r:embed="rId5"/>
          <a:stretch>
            <a:fillRect/>
          </a:stretch>
        </p:blipFill>
        <p:spPr>
          <a:xfrm>
            <a:off x="4954270" y="3894455"/>
            <a:ext cx="455295" cy="348615"/>
          </a:xfrm>
          <a:prstGeom prst="rect">
            <a:avLst/>
          </a:prstGeom>
          <a:noFill/>
          <a:ln w="9525">
            <a:noFill/>
          </a:ln>
        </p:spPr>
      </p:pic>
      <p:sp>
        <p:nvSpPr>
          <p:cNvPr id="106" name="文本框 105"/>
          <p:cNvSpPr txBox="1"/>
          <p:nvPr/>
        </p:nvSpPr>
        <p:spPr>
          <a:xfrm>
            <a:off x="5409565" y="3894455"/>
            <a:ext cx="979170" cy="368300"/>
          </a:xfrm>
          <a:prstGeom prst="rect">
            <a:avLst/>
          </a:prstGeom>
          <a:noFill/>
          <a:ln w="9525">
            <a:noFill/>
          </a:ln>
        </p:spPr>
        <p:txBody>
          <a:bodyPr wrap="square">
            <a:spAutoFit/>
          </a:bodyPr>
          <a:p>
            <a:pPr indent="0" algn="ctr"/>
            <a:r>
              <a:rPr lang="en-US" b="0">
                <a:latin typeface="方正书宋_GBK" charset="0"/>
                <a:ea typeface="宋体" panose="02010600030101010101" pitchFamily="2" charset="-122"/>
                <a:cs typeface="Times New Roman" panose="02020603050405020304" charset="0"/>
              </a:rPr>
              <a:t>(</a:t>
            </a:r>
            <a:r>
              <a:rPr lang="zh-CN" b="0">
                <a:cs typeface="方正书宋_GBK" charset="0"/>
              </a:rPr>
              <a:t>次要</a:t>
            </a:r>
            <a:r>
              <a:rPr lang="en-US" b="0">
                <a:latin typeface="方正书宋_GBK" charset="0"/>
                <a:ea typeface="宋体" panose="02010600030101010101" pitchFamily="2" charset="-122"/>
                <a:cs typeface="Times New Roman" panose="02020603050405020304" charset="0"/>
              </a:rPr>
              <a:t>)</a:t>
            </a:r>
            <a:endParaRPr lang="en-US" altLang="en-US" b="0">
              <a:latin typeface="方正书宋_GBK" charset="0"/>
              <a:ea typeface="宋体" panose="02010600030101010101" pitchFamily="2" charset="-122"/>
              <a:cs typeface="Times New Roman" panose="02020603050405020304" charset="0"/>
            </a:endParaRPr>
          </a:p>
        </p:txBody>
      </p:sp>
      <p:sp>
        <p:nvSpPr>
          <p:cNvPr id="12" name="文本框 11"/>
          <p:cNvSpPr txBox="1"/>
          <p:nvPr/>
        </p:nvSpPr>
        <p:spPr>
          <a:xfrm>
            <a:off x="2681605" y="4364355"/>
            <a:ext cx="660400" cy="368300"/>
          </a:xfrm>
          <a:prstGeom prst="rect">
            <a:avLst/>
          </a:prstGeom>
          <a:noFill/>
          <a:ln w="9525">
            <a:noFill/>
          </a:ln>
        </p:spPr>
        <p:txBody>
          <a:bodyPr wrap="square">
            <a:spAutoFit/>
          </a:bodyPr>
          <a:p>
            <a:pPr indent="0" algn="ctr"/>
            <a:r>
              <a:rPr lang="en-US" b="0">
                <a:latin typeface="NEU-BZ" charset="0"/>
                <a:ea typeface="宋体" panose="02010600030101010101" pitchFamily="2" charset="-122"/>
                <a:cs typeface="Times New Roman" panose="02020603050405020304" charset="0"/>
              </a:rPr>
              <a:t>HC</a:t>
            </a:r>
            <a:endParaRPr lang="en-US" altLang="en-US" b="0">
              <a:latin typeface="NEU-BZ" charset="0"/>
              <a:ea typeface="宋体" panose="02010600030101010101" pitchFamily="2" charset="-122"/>
              <a:cs typeface="Times New Roman" panose="02020603050405020304" charset="0"/>
            </a:endParaRPr>
          </a:p>
        </p:txBody>
      </p:sp>
      <p:pic>
        <p:nvPicPr>
          <p:cNvPr id="13" name="图片 12"/>
          <p:cNvPicPr/>
          <p:nvPr/>
        </p:nvPicPr>
        <p:blipFill>
          <a:blip r:embed="rId3"/>
          <a:stretch>
            <a:fillRect/>
          </a:stretch>
        </p:blipFill>
        <p:spPr>
          <a:xfrm>
            <a:off x="3224530" y="4371975"/>
            <a:ext cx="341630" cy="367030"/>
          </a:xfrm>
          <a:prstGeom prst="rect">
            <a:avLst/>
          </a:prstGeom>
          <a:noFill/>
          <a:ln w="9525">
            <a:noFill/>
          </a:ln>
        </p:spPr>
      </p:pic>
      <p:sp>
        <p:nvSpPr>
          <p:cNvPr id="107" name="文本框 106"/>
          <p:cNvSpPr txBox="1"/>
          <p:nvPr/>
        </p:nvSpPr>
        <p:spPr>
          <a:xfrm>
            <a:off x="3509010" y="4373245"/>
            <a:ext cx="922020" cy="368300"/>
          </a:xfrm>
          <a:prstGeom prst="rect">
            <a:avLst/>
          </a:prstGeom>
          <a:noFill/>
          <a:ln w="9525">
            <a:noFill/>
          </a:ln>
        </p:spPr>
        <p:txBody>
          <a:bodyPr wrap="square">
            <a:spAutoFit/>
          </a:bodyPr>
          <a:p>
            <a:pPr indent="0" algn="ctr"/>
            <a:r>
              <a:rPr lang="en-US" b="0">
                <a:latin typeface="NEU-BZ" charset="0"/>
                <a:ea typeface="宋体" panose="02010600030101010101" pitchFamily="2" charset="-122"/>
                <a:cs typeface="Times New Roman" panose="02020603050405020304" charset="0"/>
              </a:rPr>
              <a:t>+H</a:t>
            </a:r>
            <a:r>
              <a:rPr lang="en-US" b="0" baseline="-25000">
                <a:latin typeface="NEU-BZ" charset="0"/>
                <a:ea typeface="宋体" panose="02010600030101010101" pitchFamily="2" charset="-122"/>
                <a:cs typeface="Times New Roman" panose="02020603050405020304" charset="0"/>
              </a:rPr>
              <a:t>2</a:t>
            </a:r>
            <a:r>
              <a:rPr lang="en-US" b="0">
                <a:latin typeface="NEU-BZ" charset="0"/>
                <a:ea typeface="宋体" panose="02010600030101010101" pitchFamily="2" charset="-122"/>
                <a:cs typeface="Times New Roman" panose="02020603050405020304" charset="0"/>
              </a:rPr>
              <a:t>O</a:t>
            </a:r>
            <a:endParaRPr lang="en-US" altLang="en-US" b="0">
              <a:latin typeface="NEU-BZ" charset="0"/>
              <a:ea typeface="宋体" panose="02010600030101010101" pitchFamily="2" charset="-122"/>
              <a:cs typeface="Times New Roman" panose="02020603050405020304" charset="0"/>
            </a:endParaRPr>
          </a:p>
        </p:txBody>
      </p:sp>
      <p:pic>
        <p:nvPicPr>
          <p:cNvPr id="14" name="图片 13"/>
          <p:cNvPicPr/>
          <p:nvPr/>
        </p:nvPicPr>
        <p:blipFill>
          <a:blip r:embed="rId4"/>
          <a:stretch>
            <a:fillRect/>
          </a:stretch>
        </p:blipFill>
        <p:spPr>
          <a:xfrm>
            <a:off x="4304665" y="4424045"/>
            <a:ext cx="469900" cy="317500"/>
          </a:xfrm>
          <a:prstGeom prst="rect">
            <a:avLst/>
          </a:prstGeom>
          <a:noFill/>
          <a:ln w="9525">
            <a:noFill/>
          </a:ln>
        </p:spPr>
      </p:pic>
      <p:sp>
        <p:nvSpPr>
          <p:cNvPr id="108" name="文本框 107"/>
          <p:cNvSpPr txBox="1"/>
          <p:nvPr/>
        </p:nvSpPr>
        <p:spPr>
          <a:xfrm>
            <a:off x="4431030" y="4363720"/>
            <a:ext cx="2805430" cy="368300"/>
          </a:xfrm>
          <a:prstGeom prst="rect">
            <a:avLst/>
          </a:prstGeom>
          <a:noFill/>
          <a:ln w="9525">
            <a:noFill/>
          </a:ln>
        </p:spPr>
        <p:txBody>
          <a:bodyPr wrap="square">
            <a:spAutoFit/>
          </a:bodyPr>
          <a:p>
            <a:pPr indent="0" algn="ctr"/>
            <a:r>
              <a:rPr lang="en-US" b="0">
                <a:latin typeface="NEU-BZ" charset="0"/>
                <a:ea typeface="宋体" panose="02010600030101010101" pitchFamily="2" charset="-122"/>
                <a:cs typeface="Times New Roman" panose="02020603050405020304" charset="0"/>
              </a:rPr>
              <a:t> H</a:t>
            </a:r>
            <a:r>
              <a:rPr lang="en-US" b="0" baseline="-25000">
                <a:latin typeface="NEU-BZ" charset="0"/>
                <a:ea typeface="宋体" panose="02010600030101010101" pitchFamily="2" charset="-122"/>
                <a:cs typeface="Times New Roman" panose="02020603050405020304" charset="0"/>
              </a:rPr>
              <a:t>2</a:t>
            </a:r>
            <a:r>
              <a:rPr lang="en-US" b="0">
                <a:latin typeface="NEU-BZ" charset="0"/>
                <a:ea typeface="宋体" panose="02010600030101010101" pitchFamily="2" charset="-122"/>
                <a:cs typeface="Times New Roman" panose="02020603050405020304" charset="0"/>
              </a:rPr>
              <a:t>CO</a:t>
            </a:r>
            <a:r>
              <a:rPr lang="en-US" b="0" baseline="-25000">
                <a:latin typeface="NEU-BZ" charset="0"/>
                <a:ea typeface="宋体" panose="02010600030101010101" pitchFamily="2" charset="-122"/>
                <a:cs typeface="Times New Roman" panose="02020603050405020304" charset="0"/>
              </a:rPr>
              <a:t>3</a:t>
            </a:r>
            <a:r>
              <a:rPr lang="en-US" b="0">
                <a:latin typeface="NEU-BZ" charset="0"/>
                <a:ea typeface="宋体" panose="02010600030101010101" pitchFamily="2" charset="-122"/>
                <a:cs typeface="Times New Roman" panose="02020603050405020304" charset="0"/>
              </a:rPr>
              <a:t>+OH</a:t>
            </a:r>
            <a:r>
              <a:rPr lang="en-US" b="0" baseline="30000">
                <a:latin typeface="NEU-BZ" charset="0"/>
                <a:ea typeface="宋体" panose="02010600030101010101" pitchFamily="2" charset="-122"/>
                <a:cs typeface="Times New Roman" panose="02020603050405020304" charset="0"/>
              </a:rPr>
              <a:t>-</a:t>
            </a:r>
            <a:r>
              <a:rPr lang="en-US" b="0">
                <a:latin typeface="方正书宋_GBK" charset="0"/>
                <a:ea typeface="宋体" panose="02010600030101010101" pitchFamily="2" charset="-122"/>
                <a:cs typeface="Times New Roman" panose="02020603050405020304" charset="0"/>
              </a:rPr>
              <a:t>(</a:t>
            </a:r>
            <a:r>
              <a:rPr lang="zh-CN" b="0">
                <a:cs typeface="方正书宋_GBK" charset="0"/>
              </a:rPr>
              <a:t>主要</a:t>
            </a:r>
            <a:r>
              <a:rPr lang="en-US" b="0">
                <a:latin typeface="方正书宋_GBK" charset="0"/>
                <a:ea typeface="宋体" panose="02010600030101010101" pitchFamily="2" charset="-122"/>
                <a:cs typeface="Times New Roman" panose="02020603050405020304" charset="0"/>
              </a:rPr>
              <a:t>)</a:t>
            </a:r>
            <a:endParaRPr lang="en-US" altLang="en-US" b="0">
              <a:latin typeface="方正书宋_GBK" charset="0"/>
              <a:ea typeface="宋体" panose="02010600030101010101" pitchFamily="2" charset="-122"/>
              <a:cs typeface="Times New Roman" panose="02020603050405020304" charset="0"/>
            </a:endParaRPr>
          </a:p>
        </p:txBody>
      </p:sp>
      <p:sp>
        <p:nvSpPr>
          <p:cNvPr id="15" name="文本框 14"/>
          <p:cNvSpPr txBox="1"/>
          <p:nvPr/>
        </p:nvSpPr>
        <p:spPr>
          <a:xfrm>
            <a:off x="903605" y="4852670"/>
            <a:ext cx="5080000" cy="1014730"/>
          </a:xfrm>
          <a:prstGeom prst="rect">
            <a:avLst/>
          </a:prstGeom>
          <a:noFill/>
          <a:ln w="9525">
            <a:noFill/>
          </a:ln>
        </p:spPr>
        <p:txBody>
          <a:bodyPr>
            <a:spAutoFit/>
          </a:bodyPr>
          <a:p>
            <a:pPr indent="0" fontAlgn="auto">
              <a:lnSpc>
                <a:spcPct val="150000"/>
              </a:lnSpc>
            </a:pP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溶液显酸性。同理</a:t>
            </a:r>
            <a:r>
              <a:rPr lang="en-US" sz="2000" b="0">
                <a:latin typeface="微软雅黑" panose="020B0503020204020204" charset="-122"/>
                <a:ea typeface="微软雅黑" panose="020B0503020204020204" charset="-122"/>
                <a:cs typeface="微软雅黑" panose="020B0503020204020204" charset="-122"/>
              </a:rPr>
              <a:t>NaH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PO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溶液显酸性。</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8" name="文本框 107"/>
          <p:cNvSpPr txBox="1"/>
          <p:nvPr/>
        </p:nvSpPr>
        <p:spPr>
          <a:xfrm>
            <a:off x="623570" y="1076960"/>
            <a:ext cx="1101026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可以用电离平衡常数与水解平衡常数的大小关系判断弱酸的酸式盐溶液的酸碱性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rcRect l="63667" t="723"/>
          <a:stretch>
            <a:fillRect/>
          </a:stretch>
        </p:blipFill>
        <p:spPr>
          <a:xfrm>
            <a:off x="10638790" y="1076960"/>
            <a:ext cx="368300" cy="398780"/>
          </a:xfrm>
          <a:prstGeom prst="rect">
            <a:avLst/>
          </a:prstGeom>
          <a:noFill/>
          <a:ln w="9525">
            <a:noFill/>
          </a:ln>
        </p:spPr>
      </p:pic>
      <p:sp>
        <p:nvSpPr>
          <p:cNvPr id="109" name="文本框 108"/>
          <p:cNvSpPr txBox="1"/>
          <p:nvPr/>
        </p:nvSpPr>
        <p:spPr>
          <a:xfrm>
            <a:off x="799465" y="160528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为例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已知</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rcRect l="24456" t="-3090"/>
          <a:stretch>
            <a:fillRect/>
          </a:stretch>
        </p:blipFill>
        <p:spPr>
          <a:xfrm>
            <a:off x="2472690" y="1555115"/>
            <a:ext cx="859155" cy="529590"/>
          </a:xfrm>
          <a:prstGeom prst="rect">
            <a:avLst/>
          </a:prstGeom>
          <a:noFill/>
          <a:ln w="9525">
            <a:noFill/>
          </a:ln>
        </p:spPr>
      </p:pic>
      <p:sp>
        <p:nvSpPr>
          <p:cNvPr id="110" name="文本框 109"/>
          <p:cNvSpPr txBox="1"/>
          <p:nvPr/>
        </p:nvSpPr>
        <p:spPr>
          <a:xfrm>
            <a:off x="3424555" y="1710690"/>
            <a:ext cx="5080000" cy="36830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sp>
        <p:nvSpPr>
          <p:cNvPr id="5" name="文本框 4"/>
          <p:cNvSpPr txBox="1"/>
          <p:nvPr/>
        </p:nvSpPr>
        <p:spPr>
          <a:xfrm>
            <a:off x="799465" y="216408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电离方程式</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1"/>
          <a:srcRect l="61901" t="-10951"/>
          <a:stretch>
            <a:fillRect/>
          </a:stretch>
        </p:blipFill>
        <p:spPr>
          <a:xfrm>
            <a:off x="2601595" y="2134235"/>
            <a:ext cx="410210" cy="455930"/>
          </a:xfrm>
          <a:prstGeom prst="rect">
            <a:avLst/>
          </a:prstGeom>
          <a:noFill/>
          <a:ln w="9525">
            <a:noFill/>
          </a:ln>
        </p:spPr>
      </p:pic>
      <p:pic>
        <p:nvPicPr>
          <p:cNvPr id="111" name="图片 110"/>
          <p:cNvPicPr/>
          <p:nvPr/>
        </p:nvPicPr>
        <p:blipFill>
          <a:blip r:embed="rId3"/>
          <a:stretch>
            <a:fillRect/>
          </a:stretch>
        </p:blipFill>
        <p:spPr>
          <a:xfrm>
            <a:off x="3195955" y="2291080"/>
            <a:ext cx="359410" cy="213995"/>
          </a:xfrm>
          <a:prstGeom prst="rect">
            <a:avLst/>
          </a:prstGeom>
          <a:noFill/>
          <a:ln w="9525">
            <a:noFill/>
          </a:ln>
        </p:spPr>
      </p:pic>
      <p:sp>
        <p:nvSpPr>
          <p:cNvPr id="112" name="文本框 111"/>
          <p:cNvSpPr txBox="1"/>
          <p:nvPr/>
        </p:nvSpPr>
        <p:spPr>
          <a:xfrm>
            <a:off x="3589020" y="222186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4"/>
          <a:srcRect l="52952" t="4032"/>
          <a:stretch>
            <a:fillRect/>
          </a:stretch>
        </p:blipFill>
        <p:spPr>
          <a:xfrm>
            <a:off x="4336415" y="2186940"/>
            <a:ext cx="424180" cy="393065"/>
          </a:xfrm>
          <a:prstGeom prst="rect">
            <a:avLst/>
          </a:prstGeom>
          <a:noFill/>
          <a:ln w="9525">
            <a:noFill/>
          </a:ln>
        </p:spPr>
      </p:pic>
      <p:sp>
        <p:nvSpPr>
          <p:cNvPr id="113" name="文本框 112"/>
          <p:cNvSpPr txBox="1"/>
          <p:nvPr/>
        </p:nvSpPr>
        <p:spPr>
          <a:xfrm>
            <a:off x="835660" y="2797810"/>
            <a:ext cx="5080000" cy="368300"/>
          </a:xfrm>
          <a:prstGeom prst="rect">
            <a:avLst/>
          </a:prstGeom>
          <a:noFill/>
          <a:ln w="9525">
            <a:noFill/>
          </a:ln>
        </p:spPr>
        <p:txBody>
          <a:bodyPr>
            <a:spAutoFit/>
          </a:bodyPr>
          <a:p>
            <a:pPr indent="0"/>
            <a:r>
              <a:rPr lang="en-US" b="0" i="1">
                <a:latin typeface="NEU-BZ" charset="0"/>
                <a:ea typeface="宋体" panose="02010600030101010101" pitchFamily="2" charset="-122"/>
                <a:cs typeface="Times New Roman" panose="02020603050405020304" charset="0"/>
              </a:rPr>
              <a:t>K</a:t>
            </a:r>
            <a:r>
              <a:rPr lang="en-US" b="0" baseline="-25000">
                <a:latin typeface="NEU-BZ" charset="0"/>
                <a:ea typeface="宋体" panose="02010600030101010101" pitchFamily="2" charset="-122"/>
                <a:cs typeface="Times New Roman" panose="02020603050405020304" charset="0"/>
              </a:rPr>
              <a:t>a2</a:t>
            </a:r>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9" name="图片 8"/>
          <p:cNvPicPr/>
          <p:nvPr/>
        </p:nvPicPr>
        <p:blipFill>
          <a:blip r:embed="rId5"/>
          <a:srcRect l="27577" t="3558"/>
          <a:stretch>
            <a:fillRect/>
          </a:stretch>
        </p:blipFill>
        <p:spPr>
          <a:xfrm>
            <a:off x="1522730" y="2647950"/>
            <a:ext cx="949325" cy="593090"/>
          </a:xfrm>
          <a:prstGeom prst="rect">
            <a:avLst/>
          </a:prstGeom>
          <a:noFill/>
          <a:ln w="9525">
            <a:noFill/>
          </a:ln>
        </p:spPr>
      </p:pic>
      <p:sp>
        <p:nvSpPr>
          <p:cNvPr id="114" name="文本框 113"/>
          <p:cNvSpPr txBox="1"/>
          <p:nvPr/>
        </p:nvSpPr>
        <p:spPr>
          <a:xfrm>
            <a:off x="799465" y="329120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水解方程式</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1"/>
          <a:srcRect l="63106" t="-9817"/>
          <a:stretch>
            <a:fillRect/>
          </a:stretch>
        </p:blipFill>
        <p:spPr>
          <a:xfrm>
            <a:off x="2613660" y="3248660"/>
            <a:ext cx="344805" cy="449580"/>
          </a:xfrm>
          <a:prstGeom prst="rect">
            <a:avLst/>
          </a:prstGeom>
          <a:noFill/>
          <a:ln w="9525">
            <a:noFill/>
          </a:ln>
        </p:spPr>
      </p:pic>
      <p:sp>
        <p:nvSpPr>
          <p:cNvPr id="115" name="文本框 114"/>
          <p:cNvSpPr txBox="1"/>
          <p:nvPr/>
        </p:nvSpPr>
        <p:spPr>
          <a:xfrm>
            <a:off x="3011805" y="329120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1" name="图片 10"/>
          <p:cNvPicPr/>
          <p:nvPr/>
        </p:nvPicPr>
        <p:blipFill>
          <a:blip r:embed="rId3"/>
          <a:stretch>
            <a:fillRect/>
          </a:stretch>
        </p:blipFill>
        <p:spPr>
          <a:xfrm>
            <a:off x="3884930" y="3343275"/>
            <a:ext cx="451485" cy="292100"/>
          </a:xfrm>
          <a:prstGeom prst="rect">
            <a:avLst/>
          </a:prstGeom>
          <a:noFill/>
          <a:ln w="9525">
            <a:noFill/>
          </a:ln>
        </p:spPr>
      </p:pic>
      <p:sp>
        <p:nvSpPr>
          <p:cNvPr id="116" name="文本框 115"/>
          <p:cNvSpPr txBox="1"/>
          <p:nvPr/>
        </p:nvSpPr>
        <p:spPr>
          <a:xfrm>
            <a:off x="4336415" y="33127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+OH</a:t>
            </a:r>
            <a:r>
              <a:rPr lang="en-US" sz="2000" b="0" baseline="30000">
                <a:latin typeface="微软雅黑" panose="020B0503020204020204" charset="-122"/>
                <a:ea typeface="微软雅黑" panose="020B0503020204020204" charset="-122"/>
                <a:cs typeface="Times New Roman" panose="02020603050405020304" charset="0"/>
              </a:rPr>
              <a:t>-</a:t>
            </a:r>
            <a:endParaRPr lang="en-US" altLang="en-US" sz="2000" b="0" baseline="30000">
              <a:latin typeface="微软雅黑" panose="020B0503020204020204" charset="-122"/>
              <a:ea typeface="微软雅黑" panose="020B0503020204020204" charset="-122"/>
              <a:cs typeface="Times New Roman" panose="02020603050405020304" charset="0"/>
            </a:endParaRPr>
          </a:p>
        </p:txBody>
      </p:sp>
      <p:sp>
        <p:nvSpPr>
          <p:cNvPr id="13" name="文本框 12"/>
          <p:cNvSpPr txBox="1"/>
          <p:nvPr/>
        </p:nvSpPr>
        <p:spPr>
          <a:xfrm>
            <a:off x="0" y="3815080"/>
            <a:ext cx="1759585" cy="368300"/>
          </a:xfrm>
          <a:prstGeom prst="rect">
            <a:avLst/>
          </a:prstGeom>
          <a:noFill/>
          <a:ln w="9525">
            <a:noFill/>
          </a:ln>
        </p:spPr>
        <p:txBody>
          <a:bodyPr wrap="square">
            <a:spAutoFit/>
          </a:bodyPr>
          <a:p>
            <a:pPr indent="0"/>
            <a:r>
              <a:rPr lang="en-US" b="0">
                <a:latin typeface="Calibri" panose="020F0502020204030204" charset="0"/>
                <a:cs typeface="方正书宋_GBK" charset="0"/>
              </a:rPr>
              <a:t>	</a:t>
            </a:r>
            <a:r>
              <a:rPr lang="en-US" b="0" i="1">
                <a:latin typeface="NEU-BZ" charset="0"/>
                <a:ea typeface="宋体" panose="02010600030101010101" pitchFamily="2" charset="-122"/>
                <a:cs typeface="Times New Roman" panose="02020603050405020304" charset="0"/>
              </a:rPr>
              <a:t>K</a:t>
            </a:r>
            <a:r>
              <a:rPr lang="en-US" b="0" baseline="-25000">
                <a:latin typeface="NEU-BZ" charset="0"/>
                <a:ea typeface="宋体" panose="02010600030101010101" pitchFamily="2" charset="-122"/>
                <a:cs typeface="Times New Roman" panose="02020603050405020304" charset="0"/>
              </a:rPr>
              <a:t>h</a:t>
            </a:r>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14" name="图片 13"/>
          <p:cNvPicPr/>
          <p:nvPr/>
        </p:nvPicPr>
        <p:blipFill>
          <a:blip r:embed="rId6"/>
          <a:stretch>
            <a:fillRect/>
          </a:stretch>
        </p:blipFill>
        <p:spPr>
          <a:xfrm>
            <a:off x="1522730" y="3815080"/>
            <a:ext cx="948690" cy="462280"/>
          </a:xfrm>
          <a:prstGeom prst="rect">
            <a:avLst/>
          </a:prstGeom>
          <a:noFill/>
          <a:ln w="9525">
            <a:noFill/>
          </a:ln>
        </p:spPr>
      </p:pic>
      <p:sp>
        <p:nvSpPr>
          <p:cNvPr id="117" name="文本框 116"/>
          <p:cNvSpPr txBox="1"/>
          <p:nvPr/>
        </p:nvSpPr>
        <p:spPr>
          <a:xfrm>
            <a:off x="2550160" y="381508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15" name="图片 14"/>
          <p:cNvPicPr/>
          <p:nvPr/>
        </p:nvPicPr>
        <p:blipFill>
          <a:blip r:embed="rId7"/>
          <a:stretch>
            <a:fillRect/>
          </a:stretch>
        </p:blipFill>
        <p:spPr>
          <a:xfrm>
            <a:off x="2906395" y="3780790"/>
            <a:ext cx="289560" cy="471805"/>
          </a:xfrm>
          <a:prstGeom prst="rect">
            <a:avLst/>
          </a:prstGeom>
          <a:noFill/>
          <a:ln w="9525">
            <a:noFill/>
          </a:ln>
        </p:spPr>
      </p:pic>
      <p:sp>
        <p:nvSpPr>
          <p:cNvPr id="118" name="文本框 117"/>
          <p:cNvSpPr txBox="1"/>
          <p:nvPr/>
        </p:nvSpPr>
        <p:spPr>
          <a:xfrm>
            <a:off x="799465" y="441325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只需比较</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zh-CN" sz="2000" b="0">
                <a:latin typeface="微软雅黑" panose="020B0503020204020204" charset="-122"/>
                <a:ea typeface="微软雅黑" panose="020B0503020204020204" charset="-122"/>
                <a:cs typeface="微软雅黑" panose="020B0503020204020204" charset="-122"/>
              </a:rPr>
              <a:t>和</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h</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6" name="图片 15"/>
          <p:cNvPicPr/>
          <p:nvPr/>
        </p:nvPicPr>
        <p:blipFill>
          <a:blip r:embed="rId8"/>
          <a:srcRect l="59058" t="-12268"/>
          <a:stretch>
            <a:fillRect/>
          </a:stretch>
        </p:blipFill>
        <p:spPr>
          <a:xfrm>
            <a:off x="3011805" y="4442460"/>
            <a:ext cx="215265" cy="383540"/>
          </a:xfrm>
          <a:prstGeom prst="rect">
            <a:avLst/>
          </a:prstGeom>
          <a:noFill/>
          <a:ln w="9525">
            <a:noFill/>
          </a:ln>
        </p:spPr>
      </p:pic>
      <p:sp>
        <p:nvSpPr>
          <p:cNvPr id="119" name="文本框 118"/>
          <p:cNvSpPr txBox="1"/>
          <p:nvPr/>
        </p:nvSpPr>
        <p:spPr>
          <a:xfrm>
            <a:off x="3227070" y="444436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的大小即可判断弱酸的酸式盐溶液的酸碱性。</a:t>
            </a:r>
            <a:endParaRPr lang="zh-CN" altLang="en-US" sz="2000" b="0">
              <a:latin typeface="微软雅黑" panose="020B0503020204020204" charset="-122"/>
              <a:ea typeface="微软雅黑" panose="020B0503020204020204" charset="-122"/>
              <a:cs typeface="方正书宋_GBK" charset="0"/>
            </a:endParaRPr>
          </a:p>
        </p:txBody>
      </p:sp>
      <p:sp>
        <p:nvSpPr>
          <p:cNvPr id="18" name="文本框 17"/>
          <p:cNvSpPr txBox="1"/>
          <p:nvPr/>
        </p:nvSpPr>
        <p:spPr>
          <a:xfrm>
            <a:off x="799465" y="4902200"/>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易错警示</a:t>
            </a:r>
            <a:r>
              <a:rPr lang="zh-CN" b="0">
                <a:cs typeface="方正书宋_GBK" charset="0"/>
              </a:rPr>
              <a:t>　</a:t>
            </a:r>
            <a:endParaRPr lang="zh-CN" altLang="en-US" b="0">
              <a:cs typeface="方正书宋_GBK" charset="0"/>
            </a:endParaRPr>
          </a:p>
        </p:txBody>
      </p:sp>
      <p:grpSp>
        <p:nvGrpSpPr>
          <p:cNvPr id="22" name="组合 21"/>
          <p:cNvGrpSpPr/>
          <p:nvPr/>
        </p:nvGrpSpPr>
        <p:grpSpPr>
          <a:xfrm>
            <a:off x="1866265" y="4968875"/>
            <a:ext cx="6440805" cy="398780"/>
            <a:chOff x="2600" y="8533"/>
            <a:chExt cx="10143" cy="628"/>
          </a:xfrm>
        </p:grpSpPr>
        <p:sp>
          <p:nvSpPr>
            <p:cNvPr id="19" name="文本框 18"/>
            <p:cNvSpPr txBox="1"/>
            <p:nvPr/>
          </p:nvSpPr>
          <p:spPr>
            <a:xfrm>
              <a:off x="2600" y="8533"/>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涉及</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P</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20" name="图片 19"/>
            <p:cNvPicPr/>
            <p:nvPr/>
          </p:nvPicPr>
          <p:blipFill>
            <a:blip r:embed="rId9"/>
            <a:stretch>
              <a:fillRect/>
            </a:stretch>
          </p:blipFill>
          <p:spPr>
            <a:xfrm>
              <a:off x="4251" y="8615"/>
              <a:ext cx="492" cy="486"/>
            </a:xfrm>
            <a:prstGeom prst="rect">
              <a:avLst/>
            </a:prstGeom>
            <a:noFill/>
            <a:ln w="9525">
              <a:noFill/>
            </a:ln>
          </p:spPr>
        </p:pic>
        <p:sp>
          <p:nvSpPr>
            <p:cNvPr id="120" name="文本框 119"/>
            <p:cNvSpPr txBox="1"/>
            <p:nvPr/>
          </p:nvSpPr>
          <p:spPr>
            <a:xfrm>
              <a:off x="4743" y="8572"/>
              <a:ext cx="8000" cy="580"/>
            </a:xfrm>
            <a:prstGeom prst="rect">
              <a:avLst/>
            </a:prstGeom>
            <a:noFill/>
            <a:ln w="9525">
              <a:noFill/>
            </a:ln>
          </p:spPr>
          <p:txBody>
            <a:bodyPr>
              <a:spAutoFit/>
            </a:bodyPr>
            <a:p>
              <a:pPr indent="0"/>
              <a:r>
                <a:rPr lang="zh-CN" b="0">
                  <a:cs typeface="方正楷体_GBK" charset="0"/>
                </a:rPr>
                <a:t>和</a:t>
              </a:r>
              <a:r>
                <a:rPr lang="en-US" b="0">
                  <a:latin typeface="NEU-BZ" charset="0"/>
                  <a:ea typeface="宋体" panose="02010600030101010101" pitchFamily="2" charset="-122"/>
                  <a:cs typeface="Times New Roman" panose="02020603050405020304" charset="0"/>
                </a:rPr>
                <a:t>HP</a:t>
              </a:r>
              <a:endParaRPr lang="en-US" altLang="en-US" b="0">
                <a:latin typeface="NEU-BZ" charset="0"/>
                <a:ea typeface="宋体" panose="02010600030101010101" pitchFamily="2" charset="-122"/>
                <a:cs typeface="Times New Roman" panose="02020603050405020304" charset="0"/>
              </a:endParaRPr>
            </a:p>
          </p:txBody>
        </p:sp>
        <p:pic>
          <p:nvPicPr>
            <p:cNvPr id="21" name="图片 20"/>
            <p:cNvPicPr/>
            <p:nvPr/>
          </p:nvPicPr>
          <p:blipFill>
            <a:blip r:embed="rId10"/>
            <a:stretch>
              <a:fillRect/>
            </a:stretch>
          </p:blipFill>
          <p:spPr>
            <a:xfrm>
              <a:off x="5804" y="8651"/>
              <a:ext cx="515" cy="444"/>
            </a:xfrm>
            <a:prstGeom prst="rect">
              <a:avLst/>
            </a:prstGeom>
            <a:noFill/>
            <a:ln w="9525">
              <a:noFill/>
            </a:ln>
          </p:spPr>
        </p:pic>
      </p:grpSp>
      <p:sp>
        <p:nvSpPr>
          <p:cNvPr id="121" name="文本框 120"/>
          <p:cNvSpPr txBox="1"/>
          <p:nvPr/>
        </p:nvSpPr>
        <p:spPr>
          <a:xfrm>
            <a:off x="4227830" y="4994910"/>
            <a:ext cx="727329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应根据平衡常数表达式判断比较的是哪一步电离平衡常数</a:t>
            </a:r>
            <a:r>
              <a:rPr lang="zh-CN" b="0">
                <a:cs typeface="方正楷体_GBK" charset="0"/>
              </a:rPr>
              <a:t>。</a:t>
            </a:r>
            <a:endParaRPr lang="zh-CN" altLang="en-US" b="0">
              <a:cs typeface="方正楷体_GBK"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P185</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1" name="文本框 120"/>
          <p:cNvSpPr txBox="1"/>
          <p:nvPr/>
        </p:nvSpPr>
        <p:spPr>
          <a:xfrm>
            <a:off x="695960" y="958850"/>
            <a:ext cx="5080000" cy="460375"/>
          </a:xfrm>
          <a:prstGeom prst="rect">
            <a:avLst/>
          </a:prstGeom>
          <a:noFill/>
          <a:ln w="9525">
            <a:noFill/>
          </a:ln>
        </p:spPr>
        <p:txBody>
          <a:bodyPr wrap="square">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2</a:t>
            </a:r>
            <a:r>
              <a:rPr lang="en-US" b="0">
                <a:latin typeface="NEU-BZ" charset="0"/>
                <a:cs typeface="方正仿宋_GBK" charset="0"/>
              </a:rPr>
              <a:t> </a:t>
            </a:r>
            <a:endParaRPr lang="en-US" altLang="en-US" b="0">
              <a:latin typeface="NEU-BZ" charset="0"/>
              <a:cs typeface="方正仿宋_GBK" charset="0"/>
            </a:endParaRPr>
          </a:p>
        </p:txBody>
      </p:sp>
      <p:sp>
        <p:nvSpPr>
          <p:cNvPr id="3" name="文本框 2"/>
          <p:cNvSpPr txBox="1"/>
          <p:nvPr/>
        </p:nvSpPr>
        <p:spPr>
          <a:xfrm>
            <a:off x="695960" y="1303020"/>
            <a:ext cx="10796270" cy="118808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福建</a:t>
            </a:r>
            <a:r>
              <a:rPr lang="en-US" sz="2000" b="0">
                <a:latin typeface="微软雅黑" panose="020B0503020204020204" charset="-122"/>
                <a:ea typeface="微软雅黑" panose="020B0503020204020204" charset="-122"/>
                <a:cs typeface="微软雅黑" panose="020B0503020204020204" charset="-122"/>
              </a:rPr>
              <a:t>2021</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10,4</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如图为某实验测得</a:t>
            </a:r>
            <a:r>
              <a:rPr lang="en-US" sz="2000" b="0">
                <a:latin typeface="微软雅黑" panose="020B0503020204020204" charset="-122"/>
                <a:ea typeface="微软雅黑" panose="020B0503020204020204" charset="-122"/>
                <a:cs typeface="微软雅黑" panose="020B0503020204020204" charset="-122"/>
              </a:rPr>
              <a:t>0.1 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NaHCO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溶液在升温过程中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不考虑水挥发</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变化曲线。下列说法正确的是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94" name="image182.jpeg"/>
          <p:cNvPicPr>
            <a:picLocks noChangeAspect="1"/>
          </p:cNvPicPr>
          <p:nvPr>
            <p:custDataLst>
              <p:tags r:id="rId1"/>
            </p:custDataLst>
          </p:nvPr>
        </p:nvPicPr>
        <p:blipFill>
          <a:blip r:embed="rId2"/>
          <a:stretch>
            <a:fillRect/>
          </a:stretch>
        </p:blipFill>
        <p:spPr>
          <a:xfrm>
            <a:off x="6654800" y="2491105"/>
            <a:ext cx="4076065" cy="2667000"/>
          </a:xfrm>
          <a:prstGeom prst="rect">
            <a:avLst/>
          </a:prstGeom>
        </p:spPr>
      </p:pic>
      <p:sp>
        <p:nvSpPr>
          <p:cNvPr id="122" name="文本框 121"/>
          <p:cNvSpPr txBox="1"/>
          <p:nvPr/>
        </p:nvSpPr>
        <p:spPr>
          <a:xfrm>
            <a:off x="4366895" y="363537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(C</a:t>
            </a:r>
            <a:endParaRPr lang="en-US" altLang="en-US" sz="2000" b="0">
              <a:latin typeface="微软雅黑" panose="020B0503020204020204" charset="-122"/>
              <a:ea typeface="微软雅黑" panose="020B0503020204020204" charset="-122"/>
              <a:cs typeface="Times New Roman" panose="02020603050405020304" charset="0"/>
            </a:endParaRPr>
          </a:p>
        </p:txBody>
      </p:sp>
      <p:grpSp>
        <p:nvGrpSpPr>
          <p:cNvPr id="14" name="组合 13"/>
          <p:cNvGrpSpPr/>
          <p:nvPr/>
        </p:nvGrpSpPr>
        <p:grpSpPr>
          <a:xfrm>
            <a:off x="776605" y="2579370"/>
            <a:ext cx="5405755" cy="2076069"/>
            <a:chOff x="1276" y="3596"/>
            <a:chExt cx="8000" cy="2878"/>
          </a:xfrm>
        </p:grpSpPr>
        <p:sp>
          <p:nvSpPr>
            <p:cNvPr id="7" name="文本框 6"/>
            <p:cNvSpPr txBox="1"/>
            <p:nvPr/>
          </p:nvSpPr>
          <p:spPr>
            <a:xfrm>
              <a:off x="1276" y="3596"/>
              <a:ext cx="8000" cy="2047"/>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点溶液的</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比</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点溶液的小</a:t>
              </a:r>
              <a:r>
                <a:rPr lang="en-US" sz="2000" b="0">
                  <a:latin typeface="微软雅黑" panose="020B0503020204020204" charset="-122"/>
                  <a:ea typeface="微软雅黑" panose="020B0503020204020204" charset="-122"/>
                  <a:cs typeface="微软雅黑" panose="020B0503020204020204" charset="-122"/>
                </a:rPr>
                <a:t>B.</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w</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a1</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C.</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点溶液中</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(Na</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grpSp>
          <p:nvGrpSpPr>
            <p:cNvPr id="13" name="组合 12"/>
            <p:cNvGrpSpPr/>
            <p:nvPr/>
          </p:nvGrpSpPr>
          <p:grpSpPr>
            <a:xfrm>
              <a:off x="1276" y="5000"/>
              <a:ext cx="8000" cy="1474"/>
              <a:chOff x="1276" y="5000"/>
              <a:chExt cx="8000" cy="1474"/>
            </a:xfrm>
          </p:grpSpPr>
          <p:pic>
            <p:nvPicPr>
              <p:cNvPr id="8" name="图片 7"/>
              <p:cNvPicPr/>
              <p:nvPr/>
            </p:nvPicPr>
            <p:blipFill>
              <a:blip r:embed="rId3"/>
              <a:stretch>
                <a:fillRect/>
              </a:stretch>
            </p:blipFill>
            <p:spPr>
              <a:xfrm>
                <a:off x="5864" y="5060"/>
                <a:ext cx="725" cy="583"/>
              </a:xfrm>
              <a:prstGeom prst="rect">
                <a:avLst/>
              </a:prstGeom>
              <a:noFill/>
              <a:ln w="9525">
                <a:noFill/>
              </a:ln>
            </p:spPr>
          </p:pic>
          <p:pic>
            <p:nvPicPr>
              <p:cNvPr id="9" name="图片 8"/>
              <p:cNvPicPr/>
              <p:nvPr/>
            </p:nvPicPr>
            <p:blipFill>
              <a:blip r:embed="rId4"/>
              <a:stretch>
                <a:fillRect/>
              </a:stretch>
            </p:blipFill>
            <p:spPr>
              <a:xfrm>
                <a:off x="7895" y="5000"/>
                <a:ext cx="585" cy="643"/>
              </a:xfrm>
              <a:prstGeom prst="rect">
                <a:avLst/>
              </a:prstGeom>
              <a:noFill/>
              <a:ln w="9525">
                <a:noFill/>
              </a:ln>
            </p:spPr>
          </p:pic>
          <p:sp>
            <p:nvSpPr>
              <p:cNvPr id="123" name="文本框 122"/>
              <p:cNvSpPr txBox="1"/>
              <p:nvPr/>
            </p:nvSpPr>
            <p:spPr>
              <a:xfrm>
                <a:off x="1276" y="5921"/>
                <a:ext cx="8000" cy="553"/>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D.</a:t>
                </a:r>
                <a:r>
                  <a:rPr lang="en-US" sz="2000" b="0" i="1">
                    <a:latin typeface="微软雅黑" panose="020B0503020204020204" charset="-122"/>
                    <a:ea typeface="微软雅黑" panose="020B0503020204020204" charset="-122"/>
                    <a:cs typeface="微软雅黑" panose="020B0503020204020204" charset="-122"/>
                  </a:rPr>
                  <a:t>ab</a:t>
                </a:r>
                <a:r>
                  <a:rPr lang="zh-CN" sz="2000" b="0">
                    <a:latin typeface="微软雅黑" panose="020B0503020204020204" charset="-122"/>
                    <a:ea typeface="微软雅黑" panose="020B0503020204020204" charset="-122"/>
                    <a:cs typeface="微软雅黑" panose="020B0503020204020204" charset="-122"/>
                  </a:rPr>
                  <a:t>段</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减小说明升温抑制了</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3"/>
              <a:stretch>
                <a:fillRect/>
              </a:stretch>
            </p:blipFill>
            <p:spPr>
              <a:xfrm>
                <a:off x="7207" y="5921"/>
                <a:ext cx="513" cy="546"/>
              </a:xfrm>
              <a:prstGeom prst="rect">
                <a:avLst/>
              </a:prstGeom>
              <a:noFill/>
              <a:ln w="9525">
                <a:noFill/>
              </a:ln>
            </p:spPr>
          </p:pic>
        </p:grpSp>
      </p:grpSp>
      <p:sp>
        <p:nvSpPr>
          <p:cNvPr id="124" name="文本框 123"/>
          <p:cNvSpPr txBox="1"/>
          <p:nvPr/>
        </p:nvSpPr>
        <p:spPr>
          <a:xfrm>
            <a:off x="5143500" y="425640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的水解</a:t>
            </a:r>
            <a:endParaRPr lang="zh-CN" altLang="en-US" sz="2000" b="0">
              <a:latin typeface="微软雅黑" panose="020B0503020204020204" charset="-122"/>
              <a:ea typeface="微软雅黑" panose="020B0503020204020204" charset="-122"/>
              <a:cs typeface="方正书宋_GBK" charset="0"/>
            </a:endParaRPr>
          </a:p>
        </p:txBody>
      </p:sp>
      <p:sp>
        <p:nvSpPr>
          <p:cNvPr id="11" name="文本框 10"/>
          <p:cNvSpPr txBox="1"/>
          <p:nvPr/>
        </p:nvSpPr>
        <p:spPr>
          <a:xfrm>
            <a:off x="5644515" y="3635375"/>
            <a:ext cx="6096000" cy="368300"/>
          </a:xfrm>
          <a:prstGeom prst="rect">
            <a:avLst/>
          </a:prstGeom>
          <a:noFill/>
        </p:spPr>
        <p:txBody>
          <a:bodyPr wrap="square" rtlCol="0" anchor="t">
            <a:spAutoFit/>
          </a:bodyPr>
          <a:p>
            <a:r>
              <a:rPr lang="en-US">
                <a:latin typeface="方正书宋_GBK" charset="0"/>
                <a:ea typeface="宋体" panose="02010600030101010101" pitchFamily="2" charset="-122"/>
                <a:cs typeface="Times New Roman" panose="02020603050405020304" charset="0"/>
                <a:sym typeface="+mn-ea"/>
              </a:rPr>
              <a:t>)</a:t>
            </a:r>
            <a:endParaRPr lang="en-US" altLang="en-US">
              <a:latin typeface="方正书宋_GBK" charset="0"/>
              <a:ea typeface="宋体" panose="02010600030101010101" pitchFamily="2" charset="-122"/>
              <a:cs typeface="Times New Roman" panose="02020603050405020304" charset="0"/>
              <a:sym typeface="+mn-ea"/>
            </a:endParaRPr>
          </a:p>
        </p:txBody>
      </p:sp>
      <p:sp>
        <p:nvSpPr>
          <p:cNvPr id="5" name="文本框 4"/>
          <p:cNvSpPr txBox="1"/>
          <p:nvPr/>
        </p:nvSpPr>
        <p:spPr>
          <a:xfrm>
            <a:off x="5545455" y="1934845"/>
            <a:ext cx="4064000" cy="398780"/>
          </a:xfrm>
          <a:prstGeom prst="rect">
            <a:avLst/>
          </a:prstGeom>
          <a:noFill/>
        </p:spPr>
        <p:txBody>
          <a:bodyPr wrap="square" rtlCol="0">
            <a:spAutoFit/>
          </a:bodyPr>
          <a:p>
            <a:r>
              <a:rPr lang="en-US" altLang="zh-CN" sz="2000">
                <a:solidFill>
                  <a:srgbClr val="FF0000"/>
                </a:solidFill>
              </a:rPr>
              <a:t>A</a:t>
            </a:r>
            <a:endParaRPr lang="en-US" altLang="zh-CN" sz="20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p:bldP spid="5"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4" name="文本框 123"/>
          <p:cNvSpPr txBox="1"/>
          <p:nvPr/>
        </p:nvSpPr>
        <p:spPr>
          <a:xfrm>
            <a:off x="652780" y="1107440"/>
            <a:ext cx="10663555" cy="147637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w</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随着温度的升高</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w</a:t>
            </a:r>
            <a:r>
              <a:rPr lang="zh-CN" sz="2000" b="0">
                <a:latin typeface="微软雅黑" panose="020B0503020204020204" charset="-122"/>
                <a:ea typeface="微软雅黑" panose="020B0503020204020204" charset="-122"/>
                <a:cs typeface="微软雅黑" panose="020B0503020204020204" charset="-122"/>
              </a:rPr>
              <a:t>增大</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点的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相同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相同</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点的</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w</a:t>
            </a:r>
            <a:r>
              <a:rPr lang="zh-CN" sz="2000" b="0">
                <a:latin typeface="微软雅黑" panose="020B0503020204020204" charset="-122"/>
                <a:ea typeface="微软雅黑" panose="020B0503020204020204" charset="-122"/>
                <a:cs typeface="微软雅黑" panose="020B0503020204020204" charset="-122"/>
              </a:rPr>
              <a:t>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点溶液的</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比</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点溶液的小</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;NaHCO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溶液中存在电离平衡和水解平衡</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由图可知</a:t>
            </a:r>
            <a:r>
              <a:rPr lang="en-US" sz="2000" b="0">
                <a:latin typeface="微软雅黑" panose="020B0503020204020204" charset="-122"/>
                <a:ea typeface="微软雅黑" panose="020B0503020204020204" charset="-122"/>
                <a:cs typeface="微软雅黑" panose="020B0503020204020204" charset="-122"/>
              </a:rPr>
              <a:t>,NaHCO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溶液显碱性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4274185" y="2174240"/>
            <a:ext cx="390525" cy="322580"/>
          </a:xfrm>
          <a:prstGeom prst="rect">
            <a:avLst/>
          </a:prstGeom>
          <a:noFill/>
          <a:ln w="9525">
            <a:noFill/>
          </a:ln>
        </p:spPr>
      </p:pic>
      <p:sp>
        <p:nvSpPr>
          <p:cNvPr id="125" name="文本框 124"/>
          <p:cNvSpPr txBox="1"/>
          <p:nvPr/>
        </p:nvSpPr>
        <p:spPr>
          <a:xfrm>
            <a:off x="4664710" y="2179638"/>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水解程度大于其电离程度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h</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8356600" y="2178050"/>
            <a:ext cx="535305" cy="351790"/>
          </a:xfrm>
          <a:prstGeom prst="rect">
            <a:avLst/>
          </a:prstGeom>
          <a:noFill/>
          <a:ln w="9525">
            <a:noFill/>
          </a:ln>
        </p:spPr>
      </p:pic>
      <p:sp>
        <p:nvSpPr>
          <p:cNvPr id="126" name="文本框 125"/>
          <p:cNvSpPr txBox="1"/>
          <p:nvPr/>
        </p:nvSpPr>
        <p:spPr>
          <a:xfrm>
            <a:off x="8783320" y="1998980"/>
            <a:ext cx="6908800"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9999980" y="2654935"/>
            <a:ext cx="358140" cy="303530"/>
          </a:xfrm>
          <a:prstGeom prst="rect">
            <a:avLst/>
          </a:prstGeom>
          <a:noFill/>
          <a:ln w="9525">
            <a:noFill/>
          </a:ln>
        </p:spPr>
      </p:pic>
      <p:sp>
        <p:nvSpPr>
          <p:cNvPr id="127" name="文本框 126"/>
          <p:cNvSpPr txBox="1"/>
          <p:nvPr/>
        </p:nvSpPr>
        <p:spPr>
          <a:xfrm>
            <a:off x="10358120" y="2583498"/>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3"/>
          <a:stretch>
            <a:fillRect/>
          </a:stretch>
        </p:blipFill>
        <p:spPr>
          <a:xfrm>
            <a:off x="11223625" y="2552065"/>
            <a:ext cx="430530" cy="380365"/>
          </a:xfrm>
          <a:prstGeom prst="rect">
            <a:avLst/>
          </a:prstGeom>
          <a:noFill/>
          <a:ln w="9525">
            <a:noFill/>
          </a:ln>
        </p:spPr>
      </p:pic>
      <p:sp>
        <p:nvSpPr>
          <p:cNvPr id="128" name="文本框 127"/>
          <p:cNvSpPr txBox="1"/>
          <p:nvPr/>
        </p:nvSpPr>
        <p:spPr>
          <a:xfrm>
            <a:off x="725805" y="3044190"/>
            <a:ext cx="843153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由于</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点溶液显碱性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(Na</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1"/>
          <a:stretch>
            <a:fillRect/>
          </a:stretch>
        </p:blipFill>
        <p:spPr>
          <a:xfrm>
            <a:off x="8035925" y="2982595"/>
            <a:ext cx="459105" cy="483235"/>
          </a:xfrm>
          <a:prstGeom prst="rect">
            <a:avLst/>
          </a:prstGeom>
          <a:noFill/>
          <a:ln w="9525">
            <a:noFill/>
          </a:ln>
        </p:spPr>
      </p:pic>
      <p:sp>
        <p:nvSpPr>
          <p:cNvPr id="129" name="文本框 128"/>
          <p:cNvSpPr txBox="1"/>
          <p:nvPr/>
        </p:nvSpPr>
        <p:spPr>
          <a:xfrm>
            <a:off x="8495030" y="3061018"/>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3"/>
          <a:stretch>
            <a:fillRect/>
          </a:stretch>
        </p:blipFill>
        <p:spPr>
          <a:xfrm>
            <a:off x="9424035" y="2995295"/>
            <a:ext cx="575945" cy="470535"/>
          </a:xfrm>
          <a:prstGeom prst="rect">
            <a:avLst/>
          </a:prstGeom>
          <a:noFill/>
          <a:ln w="9525">
            <a:noFill/>
          </a:ln>
        </p:spPr>
      </p:pic>
      <p:sp>
        <p:nvSpPr>
          <p:cNvPr id="130" name="文本框 129"/>
          <p:cNvSpPr txBox="1"/>
          <p:nvPr/>
        </p:nvSpPr>
        <p:spPr>
          <a:xfrm>
            <a:off x="9999980" y="3097213"/>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升高温</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52780" y="2494280"/>
            <a:ext cx="9884410" cy="553085"/>
          </a:xfrm>
          <a:prstGeom prst="rect">
            <a:avLst/>
          </a:prstGeom>
          <a:noFill/>
        </p:spPr>
        <p:txBody>
          <a:bodyPr wrap="square" rtlCol="0" anchor="t">
            <a:spAutoFit/>
          </a:bodyPr>
          <a:p>
            <a:pPr indent="0" fontAlgn="auto">
              <a:lnSpc>
                <a:spcPct val="150000"/>
              </a:lnSpc>
            </a:pP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w</a:t>
            </a:r>
            <a:r>
              <a:rPr lang="en-US" sz="2000">
                <a:latin typeface="微软雅黑" panose="020B0503020204020204" charset="-122"/>
                <a:ea typeface="微软雅黑" panose="020B0503020204020204" charset="-122"/>
                <a:cs typeface="微软雅黑" panose="020B0503020204020204" charset="-122"/>
                <a:sym typeface="+mn-ea"/>
              </a:rPr>
              <a:t>&gt;</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a1</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CO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a2</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CO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),B</a:t>
            </a:r>
            <a:r>
              <a:rPr lang="zh-CN" sz="2000">
                <a:latin typeface="微软雅黑" panose="020B0503020204020204" charset="-122"/>
                <a:ea typeface="微软雅黑" panose="020B0503020204020204" charset="-122"/>
                <a:cs typeface="微软雅黑" panose="020B0503020204020204" charset="-122"/>
                <a:sym typeface="+mn-ea"/>
              </a:rPr>
              <a:t>错误</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b</a:t>
            </a:r>
            <a:r>
              <a:rPr lang="zh-CN" sz="2000">
                <a:latin typeface="微软雅黑" panose="020B0503020204020204" charset="-122"/>
                <a:ea typeface="微软雅黑" panose="020B0503020204020204" charset="-122"/>
                <a:cs typeface="微软雅黑" panose="020B0503020204020204" charset="-122"/>
                <a:sym typeface="+mn-ea"/>
              </a:rPr>
              <a:t>点溶液中存在电荷守恒</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则</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(Na</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(HC</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1588750" y="2614295"/>
            <a:ext cx="508000" cy="368300"/>
          </a:xfrm>
          <a:prstGeom prst="rect">
            <a:avLst/>
          </a:prstGeom>
          <a:noFill/>
        </p:spPr>
        <p:txBody>
          <a:bodyPr wrap="square" rtlCol="0" anchor="t">
            <a:spAutoFit/>
          </a:bodyPr>
          <a:p>
            <a:r>
              <a:rPr lang="en-US">
                <a:latin typeface="方正楷体_GBK" charset="0"/>
                <a:ea typeface="宋体" panose="02010600030101010101" pitchFamily="2" charset="-122"/>
                <a:cs typeface="Times New Roman" panose="02020603050405020304" charset="0"/>
                <a:sym typeface="+mn-ea"/>
              </a:rPr>
              <a:t>)</a:t>
            </a:r>
            <a:endParaRPr lang="en-US" altLang="en-US">
              <a:latin typeface="方正楷体_GBK" charset="0"/>
              <a:ea typeface="宋体" panose="02010600030101010101" pitchFamily="2" charset="-122"/>
              <a:cs typeface="Times New Roman" panose="02020603050405020304" charset="0"/>
              <a:sym typeface="+mn-ea"/>
            </a:endParaRPr>
          </a:p>
        </p:txBody>
      </p:sp>
      <p:sp>
        <p:nvSpPr>
          <p:cNvPr id="12" name="文本框 11"/>
          <p:cNvSpPr txBox="1"/>
          <p:nvPr/>
        </p:nvSpPr>
        <p:spPr>
          <a:xfrm>
            <a:off x="652780" y="3496310"/>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度</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促进水解</a:t>
            </a:r>
            <a:r>
              <a:rPr lang="en-US" sz="2000">
                <a:latin typeface="微软雅黑" panose="020B0503020204020204" charset="-122"/>
                <a:ea typeface="微软雅黑" panose="020B0503020204020204" charset="-122"/>
                <a:cs typeface="微软雅黑" panose="020B0503020204020204" charset="-122"/>
                <a:sym typeface="+mn-ea"/>
              </a:rPr>
              <a:t>,D</a:t>
            </a:r>
            <a:r>
              <a:rPr lang="zh-CN" sz="2000">
                <a:latin typeface="微软雅黑" panose="020B0503020204020204" charset="-122"/>
                <a:ea typeface="微软雅黑" panose="020B0503020204020204" charset="-122"/>
                <a:cs typeface="微软雅黑" panose="020B0503020204020204" charset="-122"/>
                <a:sym typeface="+mn-ea"/>
              </a:rPr>
              <a:t>错误。</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0" name="文本框 99"/>
          <p:cNvSpPr txBox="1"/>
          <p:nvPr/>
        </p:nvSpPr>
        <p:spPr>
          <a:xfrm>
            <a:off x="801370" y="1026795"/>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3</a:t>
            </a:r>
            <a:r>
              <a:rPr lang="zh-CN" sz="2400" b="0">
                <a:latin typeface="微软雅黑" panose="020B0503020204020204" charset="-122"/>
                <a:ea typeface="微软雅黑" panose="020B0503020204020204" charset="-122"/>
                <a:cs typeface="微软雅黑" panose="020B0503020204020204" charset="-122"/>
              </a:rPr>
              <a:t>　盐类水解原理的应用</a:t>
            </a:r>
            <a:r>
              <a:rPr lang="zh-CN" b="0">
                <a:solidFill>
                  <a:srgbClr val="ABD8DA"/>
                </a:solidFill>
                <a:cs typeface="方正书宋_GBK" charset="0"/>
              </a:rPr>
              <a:t>　</a:t>
            </a:r>
            <a:endParaRPr lang="zh-CN" altLang="en-US" b="0">
              <a:solidFill>
                <a:srgbClr val="ABD8DA"/>
              </a:solidFill>
              <a:cs typeface="方正书宋_GBK" charset="0"/>
            </a:endParaRPr>
          </a:p>
        </p:txBody>
      </p:sp>
      <p:pic>
        <p:nvPicPr>
          <p:cNvPr id="3" name="图片 2"/>
          <p:cNvPicPr/>
          <p:nvPr/>
        </p:nvPicPr>
        <p:blipFill>
          <a:blip r:embed="rId1"/>
          <a:stretch>
            <a:fillRect/>
          </a:stretch>
        </p:blipFill>
        <p:spPr>
          <a:xfrm>
            <a:off x="5026660" y="1093470"/>
            <a:ext cx="1122045" cy="614680"/>
          </a:xfrm>
          <a:prstGeom prst="rect">
            <a:avLst/>
          </a:prstGeom>
          <a:noFill/>
          <a:ln w="9525">
            <a:noFill/>
          </a:ln>
        </p:spPr>
      </p:pic>
      <p:sp>
        <p:nvSpPr>
          <p:cNvPr id="101" name="文本框 100"/>
          <p:cNvSpPr txBox="1"/>
          <p:nvPr/>
        </p:nvSpPr>
        <p:spPr>
          <a:xfrm>
            <a:off x="676910" y="15862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盐类水解原理应用</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4381500" y="565150"/>
            <a:ext cx="198120" cy="144780"/>
          </a:xfrm>
          <a:prstGeom prst="rect">
            <a:avLst/>
          </a:prstGeom>
          <a:noFill/>
          <a:ln w="9525">
            <a:noFill/>
          </a:ln>
        </p:spPr>
      </p:pic>
      <p:graphicFrame>
        <p:nvGraphicFramePr>
          <p:cNvPr id="20" name="表格 19"/>
          <p:cNvGraphicFramePr/>
          <p:nvPr>
            <p:custDataLst>
              <p:tags r:id="rId3"/>
            </p:custDataLst>
          </p:nvPr>
        </p:nvGraphicFramePr>
        <p:xfrm>
          <a:off x="2155825" y="2024380"/>
          <a:ext cx="9476105" cy="4252595"/>
        </p:xfrm>
        <a:graphic>
          <a:graphicData uri="http://schemas.openxmlformats.org/drawingml/2006/table">
            <a:tbl>
              <a:tblPr/>
              <a:tblGrid>
                <a:gridCol w="2400300"/>
                <a:gridCol w="7075805"/>
              </a:tblGrid>
              <a:tr h="4864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应用</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举例</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436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判断溶液的酸碱性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溶液呈酸性,</a:t>
                      </a:r>
                      <a:r>
                        <a:rPr lang="en-US" sz="2000" b="0">
                          <a:latin typeface="微软雅黑" panose="020B0503020204020204" charset="-122"/>
                          <a:ea typeface="微软雅黑" panose="020B0503020204020204" charset="-122"/>
                          <a:cs typeface="微软雅黑" panose="020B0503020204020204" charset="-122"/>
                        </a:rPr>
                        <a:t>原因是Fe</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发生水解反应</a:t>
                      </a:r>
                      <a:r>
                        <a:rPr lang="en-US" sz="2000" b="0">
                          <a:latin typeface="微软雅黑" panose="020B0503020204020204" charset="-122"/>
                          <a:ea typeface="微软雅黑" panose="020B0503020204020204" charset="-122"/>
                          <a:cs typeface="微软雅黑" panose="020B0503020204020204" charset="-122"/>
                        </a:rPr>
                        <a:t>:      Fe</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+3H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    Fe(</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+3H</a:t>
                      </a:r>
                      <a:r>
                        <a:rPr lang="en-US" sz="2000" b="0" baseline="30000">
                          <a:latin typeface="微软雅黑" panose="020B0503020204020204" charset="-122"/>
                          <a:ea typeface="微软雅黑" panose="020B0503020204020204" charset="-122"/>
                          <a:cs typeface="微软雅黑" panose="020B0503020204020204" charset="-122"/>
                        </a:rPr>
                        <a:t>+</a:t>
                      </a:r>
                      <a:endParaRPr lang="en-US" altLang="en-US" sz="2000" b="0" baseline="3000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21602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配制或贮存易水解的盐溶液</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配制CuSO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溶液时,</a:t>
                      </a:r>
                      <a:r>
                        <a:rPr lang="en-US" sz="2000" b="0">
                          <a:latin typeface="微软雅黑" panose="020B0503020204020204" charset="-122"/>
                          <a:ea typeface="微软雅黑" panose="020B0503020204020204" charset="-122"/>
                          <a:cs typeface="微软雅黑" panose="020B0503020204020204" charset="-122"/>
                        </a:rPr>
                        <a:t>加入少量稀硫酸,</a:t>
                      </a:r>
                      <a:r>
                        <a:rPr lang="en-US" sz="2000" b="0">
                          <a:latin typeface="微软雅黑" panose="020B0503020204020204" charset="-122"/>
                          <a:ea typeface="微软雅黑" panose="020B0503020204020204" charset="-122"/>
                          <a:cs typeface="微软雅黑" panose="020B0503020204020204" charset="-122"/>
                        </a:rPr>
                        <a:t>防止Cu</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水解;</a:t>
                      </a:r>
                      <a:r>
                        <a:rPr lang="en-US" sz="2000" b="0">
                          <a:latin typeface="微软雅黑" panose="020B0503020204020204" charset="-122"/>
                          <a:ea typeface="微软雅黑" panose="020B0503020204020204" charset="-122"/>
                          <a:cs typeface="微软雅黑" panose="020B0503020204020204" charset="-122"/>
                        </a:rPr>
                        <a:t>保存Na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等碱性溶液不能用磨口玻璃塞;</a:t>
                      </a:r>
                      <a:r>
                        <a:rPr lang="en-US" sz="2000" b="0">
                          <a:latin typeface="微软雅黑" panose="020B0503020204020204" charset="-122"/>
                          <a:ea typeface="微软雅黑" panose="020B0503020204020204" charset="-122"/>
                          <a:cs typeface="微软雅黑" panose="020B0503020204020204" charset="-122"/>
                        </a:rPr>
                        <a:t>保存NH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F溶液不能用玻璃瓶</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436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判断盐溶液蒸干灼烧产物</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MgCl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、AlCl</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溶液直接蒸干灼烧后的产物分别为MgO</a:t>
                      </a:r>
                      <a:r>
                        <a:rPr lang="en-US" sz="2000" b="0">
                          <a:latin typeface="微软雅黑" panose="020B0503020204020204" charset="-122"/>
                          <a:ea typeface="微软雅黑" panose="020B0503020204020204" charset="-122"/>
                          <a:cs typeface="微软雅黑" panose="020B0503020204020204" charset="-122"/>
                        </a:rPr>
                        <a:t>、Al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对应的氧化物)</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6294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胶体的制备</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制备</a:t>
                      </a:r>
                      <a:r>
                        <a:rPr lang="en-US" sz="2000" b="0">
                          <a:latin typeface="微软雅黑" panose="020B0503020204020204" charset="-122"/>
                          <a:ea typeface="微软雅黑" panose="020B0503020204020204" charset="-122"/>
                          <a:cs typeface="微软雅黑" panose="020B0503020204020204" charset="-122"/>
                        </a:rPr>
                        <a:t>Fe(</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胶体的反应</a:t>
                      </a:r>
                      <a:r>
                        <a:rPr lang="en-US" sz="2000" b="0">
                          <a:latin typeface="微软雅黑" panose="020B0503020204020204" charset="-122"/>
                          <a:ea typeface="微软雅黑" panose="020B0503020204020204" charset="-122"/>
                          <a:cs typeface="微软雅黑" panose="020B0503020204020204" charset="-122"/>
                        </a:rPr>
                        <a:t>:Fe</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+3H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        Fe(</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(胶体</a:t>
                      </a:r>
                      <a:r>
                        <a:rPr lang="en-US" sz="2000" b="0">
                          <a:latin typeface="微软雅黑" panose="020B0503020204020204" charset="-122"/>
                          <a:ea typeface="微软雅黑" panose="020B0503020204020204" charset="-122"/>
                          <a:cs typeface="微软雅黑" panose="020B0503020204020204" charset="-122"/>
                        </a:rPr>
                        <a:t>)+3H</a:t>
                      </a:r>
                      <a:r>
                        <a:rPr lang="en-US" sz="2000" b="0" baseline="30000">
                          <a:latin typeface="微软雅黑" panose="020B0503020204020204" charset="-122"/>
                          <a:ea typeface="微软雅黑" panose="020B0503020204020204" charset="-122"/>
                          <a:cs typeface="微软雅黑" panose="020B0503020204020204" charset="-122"/>
                        </a:rPr>
                        <a:t>+</a:t>
                      </a:r>
                      <a:endParaRPr lang="en-US" altLang="en-US" sz="2000" b="0" baseline="3000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bl>
          </a:graphicData>
        </a:graphic>
      </p:graphicFrame>
      <p:pic>
        <p:nvPicPr>
          <p:cNvPr id="21" name="图片 20"/>
          <p:cNvPicPr/>
          <p:nvPr/>
        </p:nvPicPr>
        <p:blipFill>
          <a:blip r:embed="rId2"/>
          <a:stretch>
            <a:fillRect/>
          </a:stretch>
        </p:blipFill>
        <p:spPr>
          <a:xfrm>
            <a:off x="11226165" y="2609850"/>
            <a:ext cx="405765" cy="339090"/>
          </a:xfrm>
          <a:prstGeom prst="rect">
            <a:avLst/>
          </a:prstGeom>
          <a:noFill/>
          <a:ln w="9525">
            <a:noFill/>
          </a:ln>
        </p:spPr>
      </p:pic>
      <p:pic>
        <p:nvPicPr>
          <p:cNvPr id="22" name="图片 21"/>
          <p:cNvPicPr/>
          <p:nvPr/>
        </p:nvPicPr>
        <p:blipFill>
          <a:blip r:embed="rId4"/>
          <a:stretch>
            <a:fillRect/>
          </a:stretch>
        </p:blipFill>
        <p:spPr>
          <a:xfrm>
            <a:off x="8758555" y="5804535"/>
            <a:ext cx="411480" cy="4114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graphicFrame>
        <p:nvGraphicFramePr>
          <p:cNvPr id="3" name="表格 2"/>
          <p:cNvGraphicFramePr/>
          <p:nvPr>
            <p:custDataLst>
              <p:tags r:id="rId1"/>
            </p:custDataLst>
          </p:nvPr>
        </p:nvGraphicFramePr>
        <p:xfrm>
          <a:off x="1465580" y="1320165"/>
          <a:ext cx="9988550" cy="4751705"/>
        </p:xfrm>
        <a:graphic>
          <a:graphicData uri="http://schemas.openxmlformats.org/drawingml/2006/table">
            <a:tbl>
              <a:tblPr/>
              <a:tblGrid>
                <a:gridCol w="2529205"/>
                <a:gridCol w="7459345"/>
              </a:tblGrid>
              <a:tr h="128905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物质的提纯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除去MgCl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溶液中的Fe</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,可在加热搅拌的条件下加入镁粉、</a:t>
                      </a:r>
                      <a:r>
                        <a:rPr lang="en-US" sz="2000" b="0">
                          <a:latin typeface="微软雅黑" panose="020B0503020204020204" charset="-122"/>
                          <a:ea typeface="微软雅黑" panose="020B0503020204020204" charset="-122"/>
                          <a:cs typeface="微软雅黑" panose="020B0503020204020204" charset="-122"/>
                        </a:rPr>
                        <a:t>MgO、</a:t>
                      </a:r>
                      <a:r>
                        <a:rPr lang="en-US" sz="2000" b="0">
                          <a:latin typeface="微软雅黑" panose="020B0503020204020204" charset="-122"/>
                          <a:ea typeface="微软雅黑" panose="020B0503020204020204" charset="-122"/>
                          <a:cs typeface="微软雅黑" panose="020B0503020204020204" charset="-122"/>
                        </a:rPr>
                        <a:t>Mg(</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、MgCO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或Mg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endParaRPr lang="en-US" altLang="en-US" sz="2000" b="0" baseline="-2500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37287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判断反应能否进行</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Cl</a:t>
                      </a:r>
                      <a:r>
                        <a:rPr lang="en-US" sz="2000" b="0">
                          <a:latin typeface="微软雅黑" panose="020B0503020204020204" charset="-122"/>
                          <a:ea typeface="微软雅黑" panose="020B0503020204020204" charset="-122"/>
                          <a:cs typeface="微软雅黑" panose="020B0503020204020204" charset="-122"/>
                        </a:rPr>
                        <a:t>溶液中加入镁粉产生H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原理是2NH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Cl+Mg+2H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  MgCl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+2NH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16459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离子共存的判断</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Al(</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C       </a:t>
                      </a:r>
                      <a:r>
                        <a:rPr lang="en-US" sz="2000" b="0">
                          <a:latin typeface="微软雅黑" panose="020B0503020204020204" charset="-122"/>
                          <a:ea typeface="微软雅黑" panose="020B0503020204020204" charset="-122"/>
                          <a:cs typeface="微软雅黑" panose="020B0503020204020204" charset="-122"/>
                        </a:rPr>
                        <a:t>、HC     </a:t>
                      </a:r>
                      <a:r>
                        <a:rPr lang="en-US" sz="2000" b="0">
                          <a:latin typeface="微软雅黑" panose="020B0503020204020204" charset="-122"/>
                          <a:ea typeface="微软雅黑" panose="020B0503020204020204" charset="-122"/>
                          <a:cs typeface="微软雅黑" panose="020B0503020204020204" charset="-122"/>
                        </a:rPr>
                        <a:t>、S</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等因发生相互促进的水解反应而不能大量共存</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2519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作净水剂</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明矾可作净水剂,</a:t>
                      </a:r>
                      <a:r>
                        <a:rPr lang="en-US" sz="2000" b="0">
                          <a:latin typeface="微软雅黑" panose="020B0503020204020204" charset="-122"/>
                          <a:ea typeface="微软雅黑" panose="020B0503020204020204" charset="-122"/>
                          <a:cs typeface="微软雅黑" panose="020B0503020204020204" charset="-122"/>
                        </a:rPr>
                        <a:t>原理为Al</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+3H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      Al(</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(胶体</a:t>
                      </a:r>
                      <a:r>
                        <a:rPr lang="en-US" sz="2000" b="0">
                          <a:latin typeface="微软雅黑" panose="020B0503020204020204" charset="-122"/>
                          <a:ea typeface="微软雅黑" panose="020B0503020204020204" charset="-122"/>
                          <a:cs typeface="微软雅黑" panose="020B0503020204020204" charset="-122"/>
                        </a:rPr>
                        <a:t>)+3H</a:t>
                      </a:r>
                      <a:r>
                        <a:rPr lang="en-US" sz="2000" b="0" baseline="30000">
                          <a:latin typeface="微软雅黑" panose="020B0503020204020204" charset="-122"/>
                          <a:ea typeface="微软雅黑" panose="020B0503020204020204" charset="-122"/>
                          <a:cs typeface="微软雅黑" panose="020B0503020204020204" charset="-122"/>
                        </a:rPr>
                        <a:t>+</a:t>
                      </a:r>
                      <a:endParaRPr lang="en-US" altLang="en-US" sz="2000" b="0" baseline="3000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bl>
          </a:graphicData>
        </a:graphic>
      </p:graphicFrame>
      <p:grpSp>
        <p:nvGrpSpPr>
          <p:cNvPr id="10" name="组合 9"/>
          <p:cNvGrpSpPr/>
          <p:nvPr/>
        </p:nvGrpSpPr>
        <p:grpSpPr>
          <a:xfrm>
            <a:off x="6390640" y="1649095"/>
            <a:ext cx="3850005" cy="4079875"/>
            <a:chOff x="10060" y="2690"/>
            <a:chExt cx="6039" cy="6639"/>
          </a:xfrm>
        </p:grpSpPr>
        <p:sp>
          <p:nvSpPr>
            <p:cNvPr id="6" name="文本框 5"/>
            <p:cNvSpPr txBox="1"/>
            <p:nvPr/>
          </p:nvSpPr>
          <p:spPr>
            <a:xfrm>
              <a:off x="15645" y="2690"/>
              <a:ext cx="455" cy="59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 name="图片 4"/>
            <p:cNvPicPr/>
            <p:nvPr/>
          </p:nvPicPr>
          <p:blipFill>
            <a:blip r:embed="rId2"/>
            <a:stretch>
              <a:fillRect/>
            </a:stretch>
          </p:blipFill>
          <p:spPr>
            <a:xfrm>
              <a:off x="12478" y="9103"/>
              <a:ext cx="634" cy="227"/>
            </a:xfrm>
            <a:prstGeom prst="rect">
              <a:avLst/>
            </a:prstGeom>
            <a:noFill/>
            <a:ln w="9525">
              <a:noFill/>
            </a:ln>
          </p:spPr>
        </p:pic>
        <p:pic>
          <p:nvPicPr>
            <p:cNvPr id="7" name="图片 6"/>
            <p:cNvPicPr/>
            <p:nvPr/>
          </p:nvPicPr>
          <p:blipFill>
            <a:blip r:embed="rId3"/>
            <a:stretch>
              <a:fillRect/>
            </a:stretch>
          </p:blipFill>
          <p:spPr>
            <a:xfrm>
              <a:off x="10060" y="6793"/>
              <a:ext cx="613" cy="738"/>
            </a:xfrm>
            <a:prstGeom prst="rect">
              <a:avLst/>
            </a:prstGeom>
            <a:noFill/>
            <a:ln w="9525">
              <a:noFill/>
            </a:ln>
          </p:spPr>
        </p:pic>
        <p:pic>
          <p:nvPicPr>
            <p:cNvPr id="8" name="图片 7"/>
            <p:cNvPicPr/>
            <p:nvPr/>
          </p:nvPicPr>
          <p:blipFill>
            <a:blip r:embed="rId3"/>
            <a:stretch>
              <a:fillRect/>
            </a:stretch>
          </p:blipFill>
          <p:spPr>
            <a:xfrm>
              <a:off x="11867" y="6793"/>
              <a:ext cx="611" cy="646"/>
            </a:xfrm>
            <a:prstGeom prst="rect">
              <a:avLst/>
            </a:prstGeom>
            <a:noFill/>
            <a:ln w="9525">
              <a:noFill/>
            </a:ln>
          </p:spPr>
        </p:pic>
      </p:grpSp>
      <p:pic>
        <p:nvPicPr>
          <p:cNvPr id="9" name="图片 8"/>
          <p:cNvPicPr/>
          <p:nvPr/>
        </p:nvPicPr>
        <p:blipFill>
          <a:blip r:embed="rId4"/>
          <a:stretch>
            <a:fillRect/>
          </a:stretch>
        </p:blipFill>
        <p:spPr>
          <a:xfrm>
            <a:off x="10495915" y="2985135"/>
            <a:ext cx="588645" cy="2482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graphicFrame>
        <p:nvGraphicFramePr>
          <p:cNvPr id="3" name="表格 2"/>
          <p:cNvGraphicFramePr/>
          <p:nvPr>
            <p:custDataLst>
              <p:tags r:id="rId1"/>
            </p:custDataLst>
          </p:nvPr>
        </p:nvGraphicFramePr>
        <p:xfrm>
          <a:off x="1019810" y="1250315"/>
          <a:ext cx="10153015" cy="4617085"/>
        </p:xfrm>
        <a:graphic>
          <a:graphicData uri="http://schemas.openxmlformats.org/drawingml/2006/table">
            <a:tbl>
              <a:tblPr/>
              <a:tblGrid>
                <a:gridCol w="2571115"/>
                <a:gridCol w="7581900"/>
              </a:tblGrid>
              <a:tr h="40894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化肥的施用</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铵态氮肥与草木灰不可以混用</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41605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纯碱去油污</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纯碱溶液温度越高</a:t>
                      </a:r>
                      <a:r>
                        <a:rPr lang="en-US" sz="2000" b="0">
                          <a:latin typeface="微软雅黑" panose="020B0503020204020204" charset="-122"/>
                          <a:ea typeface="微软雅黑" panose="020B0503020204020204" charset="-122"/>
                          <a:cs typeface="微软雅黑" panose="020B0503020204020204" charset="-122"/>
                        </a:rPr>
                        <a:t>,去污能力越强</a:t>
                      </a:r>
                      <a:r>
                        <a:rPr lang="en-US" sz="2000" b="0">
                          <a:latin typeface="微软雅黑" panose="020B0503020204020204" charset="-122"/>
                          <a:ea typeface="微软雅黑" panose="020B0503020204020204" charset="-122"/>
                          <a:cs typeface="微软雅黑" panose="020B0503020204020204" charset="-122"/>
                        </a:rPr>
                        <a:t>:C    +H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      HC      +OH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加热促进水解,</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)增大</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71462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泡沫灭火器原理</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泡沫灭火器中使用的是Al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溶液和NaHCO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,两者混合时</a:t>
                      </a:r>
                      <a:r>
                        <a:rPr lang="en-US" sz="2000" b="0">
                          <a:latin typeface="微软雅黑" panose="020B0503020204020204" charset="-122"/>
                          <a:ea typeface="微软雅黑" panose="020B0503020204020204" charset="-122"/>
                          <a:cs typeface="微软雅黑" panose="020B0503020204020204" charset="-122"/>
                        </a:rPr>
                        <a:t>,发生双水解反应</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+3HC             Al(</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↓+3CO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,直至水解完全</a:t>
                      </a:r>
                      <a:r>
                        <a:rPr lang="en-US" sz="2000" b="0">
                          <a:latin typeface="微软雅黑" panose="020B0503020204020204" charset="-122"/>
                          <a:ea typeface="微软雅黑" panose="020B0503020204020204" charset="-122"/>
                          <a:cs typeface="微软雅黑" panose="020B0503020204020204" charset="-122"/>
                        </a:rPr>
                        <a:t>,生成气体使灭火器内压强增大</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en-US" sz="2000" b="0">
                          <a:latin typeface="微软雅黑" panose="020B0503020204020204" charset="-122"/>
                          <a:ea typeface="微软雅黑" panose="020B0503020204020204" charset="-122"/>
                          <a:cs typeface="微软雅黑" panose="020B0503020204020204" charset="-122"/>
                        </a:rPr>
                        <a:t>Al(</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一起喷出覆盖在着火物质上使火焰熄灭</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4" name="图片 3"/>
          <p:cNvPicPr/>
          <p:nvPr/>
        </p:nvPicPr>
        <p:blipFill>
          <a:blip r:embed="rId2"/>
          <a:stretch>
            <a:fillRect/>
          </a:stretch>
        </p:blipFill>
        <p:spPr>
          <a:xfrm>
            <a:off x="6360795" y="4145280"/>
            <a:ext cx="408940" cy="354330"/>
          </a:xfrm>
          <a:prstGeom prst="rect">
            <a:avLst/>
          </a:prstGeom>
          <a:noFill/>
          <a:ln w="9525">
            <a:noFill/>
          </a:ln>
        </p:spPr>
      </p:pic>
      <p:pic>
        <p:nvPicPr>
          <p:cNvPr id="5" name="图片 4"/>
          <p:cNvPicPr/>
          <p:nvPr/>
        </p:nvPicPr>
        <p:blipFill>
          <a:blip r:embed="rId2"/>
          <a:stretch>
            <a:fillRect/>
          </a:stretch>
        </p:blipFill>
        <p:spPr>
          <a:xfrm>
            <a:off x="7459980" y="2041525"/>
            <a:ext cx="318135" cy="405765"/>
          </a:xfrm>
          <a:prstGeom prst="rect">
            <a:avLst/>
          </a:prstGeom>
          <a:noFill/>
          <a:ln w="9525">
            <a:noFill/>
          </a:ln>
        </p:spPr>
      </p:pic>
      <p:pic>
        <p:nvPicPr>
          <p:cNvPr id="8" name="图片 7"/>
          <p:cNvPicPr/>
          <p:nvPr/>
        </p:nvPicPr>
        <p:blipFill>
          <a:blip r:embed="rId3"/>
          <a:stretch>
            <a:fillRect/>
          </a:stretch>
        </p:blipFill>
        <p:spPr>
          <a:xfrm>
            <a:off x="9265920" y="2086610"/>
            <a:ext cx="351790" cy="360680"/>
          </a:xfrm>
          <a:prstGeom prst="rect">
            <a:avLst/>
          </a:prstGeom>
          <a:noFill/>
          <a:ln w="9525">
            <a:noFill/>
          </a:ln>
        </p:spPr>
      </p:pic>
      <p:pic>
        <p:nvPicPr>
          <p:cNvPr id="359" name="image347.jpeg" descr="source:si_idm1013747760;FounderCES"/>
          <p:cNvPicPr>
            <a:picLocks noChangeAspect="1"/>
          </p:cNvPicPr>
          <p:nvPr>
            <p:custDataLst>
              <p:tags r:id="rId4"/>
            </p:custDataLst>
          </p:nvPr>
        </p:nvPicPr>
        <p:blipFill>
          <a:blip r:embed="rId5"/>
          <a:stretch>
            <a:fillRect/>
          </a:stretch>
        </p:blipFill>
        <p:spPr>
          <a:xfrm>
            <a:off x="8467090" y="2167890"/>
            <a:ext cx="390525" cy="279400"/>
          </a:xfrm>
          <a:prstGeom prst="rect">
            <a:avLst/>
          </a:prstGeom>
        </p:spPr>
      </p:pic>
      <p:pic>
        <p:nvPicPr>
          <p:cNvPr id="360" name="image348.jpeg" descr="source:si_idm1013611568;FounderCES"/>
          <p:cNvPicPr>
            <a:picLocks noChangeAspect="1"/>
          </p:cNvPicPr>
          <p:nvPr>
            <p:custDataLst>
              <p:tags r:id="rId6"/>
            </p:custDataLst>
          </p:nvPr>
        </p:nvPicPr>
        <p:blipFill>
          <a:blip r:embed="rId7"/>
          <a:stretch>
            <a:fillRect/>
          </a:stretch>
        </p:blipFill>
        <p:spPr>
          <a:xfrm>
            <a:off x="6769735" y="4152265"/>
            <a:ext cx="486410" cy="347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1" name="文本框 100"/>
          <p:cNvSpPr txBox="1"/>
          <p:nvPr/>
        </p:nvSpPr>
        <p:spPr>
          <a:xfrm>
            <a:off x="812800" y="10763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不同类型盐蒸干产物的判断</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12800" y="1508125"/>
            <a:ext cx="1139888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zh-CN" sz="2000" b="0" u="wavy">
                <a:latin typeface="微软雅黑" panose="020B0503020204020204" charset="-122"/>
                <a:ea typeface="微软雅黑" panose="020B0503020204020204" charset="-122"/>
                <a:cs typeface="微软雅黑" panose="020B0503020204020204" charset="-122"/>
              </a:rPr>
              <a:t>金属阳离子易水解的挥发性强酸盐</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蒸干时得到氢氧化物</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灼烧时得到氧化物</a:t>
            </a:r>
            <a:r>
              <a:rPr lang="zh-CN" sz="2000" b="0">
                <a:latin typeface="微软雅黑" panose="020B0503020204020204" charset="-122"/>
                <a:ea typeface="微软雅黑" panose="020B0503020204020204" charset="-122"/>
                <a:cs typeface="微软雅黑" panose="020B0503020204020204" charset="-122"/>
              </a:rPr>
              <a:t>。如</a:t>
            </a:r>
            <a:r>
              <a:rPr lang="en-US" sz="2000" b="0">
                <a:latin typeface="微软雅黑" panose="020B0503020204020204" charset="-122"/>
                <a:ea typeface="微软雅黑" panose="020B0503020204020204" charset="-122"/>
                <a:cs typeface="微软雅黑" panose="020B0503020204020204" charset="-122"/>
              </a:rPr>
              <a:t>:AlCl</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aq)</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2063115" y="2064385"/>
            <a:ext cx="530860" cy="436880"/>
          </a:xfrm>
          <a:prstGeom prst="rect">
            <a:avLst/>
          </a:prstGeom>
          <a:noFill/>
          <a:ln w="9525">
            <a:noFill/>
          </a:ln>
        </p:spPr>
      </p:pic>
      <p:sp>
        <p:nvSpPr>
          <p:cNvPr id="5" name="文本框 4"/>
          <p:cNvSpPr txBox="1"/>
          <p:nvPr/>
        </p:nvSpPr>
        <p:spPr>
          <a:xfrm>
            <a:off x="2594610" y="20866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Al(</a:t>
            </a:r>
            <a:r>
              <a:rPr lang="en-US" sz="2000" b="0">
                <a:latin typeface="微软雅黑" panose="020B0503020204020204" charset="-122"/>
                <a:ea typeface="微软雅黑" panose="020B0503020204020204" charset="-122"/>
                <a:cs typeface="Times New Roman" panose="02020603050405020304" charset="0"/>
              </a:rPr>
              <a:t>OH)</a:t>
            </a:r>
            <a:r>
              <a:rPr lang="en-US" sz="2000" b="0" baseline="-25000">
                <a:latin typeface="微软雅黑" panose="020B0503020204020204" charset="-122"/>
                <a:ea typeface="微软雅黑" panose="020B0503020204020204" charset="-122"/>
                <a:cs typeface="Times New Roman" panose="02020603050405020304" charset="0"/>
              </a:rPr>
              <a:t>3</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2"/>
          <a:stretch>
            <a:fillRect/>
          </a:stretch>
        </p:blipFill>
        <p:spPr>
          <a:xfrm>
            <a:off x="3683000" y="2045970"/>
            <a:ext cx="545465" cy="455295"/>
          </a:xfrm>
          <a:prstGeom prst="rect">
            <a:avLst/>
          </a:prstGeom>
          <a:noFill/>
          <a:ln w="9525">
            <a:noFill/>
          </a:ln>
        </p:spPr>
      </p:pic>
      <p:sp>
        <p:nvSpPr>
          <p:cNvPr id="103" name="文本框 102"/>
          <p:cNvSpPr txBox="1"/>
          <p:nvPr/>
        </p:nvSpPr>
        <p:spPr>
          <a:xfrm>
            <a:off x="812800" y="2522855"/>
            <a:ext cx="994537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u="wavy">
                <a:latin typeface="微软雅黑" panose="020B0503020204020204" charset="-122"/>
                <a:ea typeface="微软雅黑" panose="020B0503020204020204" charset="-122"/>
                <a:cs typeface="微软雅黑" panose="020B0503020204020204" charset="-122"/>
              </a:rPr>
              <a:t>金属阳离子易水解的难挥发性强酸盐</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蒸干得原溶质</a:t>
            </a:r>
            <a:r>
              <a:rPr lang="zh-CN" sz="2000" b="0">
                <a:latin typeface="微软雅黑" panose="020B0503020204020204" charset="-122"/>
                <a:ea typeface="微软雅黑" panose="020B0503020204020204" charset="-122"/>
                <a:cs typeface="微软雅黑" panose="020B0503020204020204" charset="-122"/>
              </a:rPr>
              <a:t>。如</a:t>
            </a:r>
            <a:r>
              <a:rPr lang="en-US" sz="2000" b="0">
                <a:latin typeface="微软雅黑" panose="020B0503020204020204" charset="-122"/>
                <a:ea typeface="微软雅黑" panose="020B0503020204020204" charset="-122"/>
                <a:cs typeface="微软雅黑" panose="020B0503020204020204" charset="-122"/>
              </a:rPr>
              <a:t>:Al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aq)</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1"/>
          <a:stretch>
            <a:fillRect/>
          </a:stretch>
        </p:blipFill>
        <p:spPr>
          <a:xfrm>
            <a:off x="2594610" y="3144520"/>
            <a:ext cx="405130" cy="373380"/>
          </a:xfrm>
          <a:prstGeom prst="rect">
            <a:avLst/>
          </a:prstGeom>
          <a:noFill/>
          <a:ln w="9525">
            <a:noFill/>
          </a:ln>
        </p:spPr>
      </p:pic>
      <p:sp>
        <p:nvSpPr>
          <p:cNvPr id="104" name="文本框 103"/>
          <p:cNvSpPr txBox="1"/>
          <p:nvPr/>
        </p:nvSpPr>
        <p:spPr>
          <a:xfrm>
            <a:off x="812800" y="35756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CuSO</a:t>
            </a:r>
            <a:r>
              <a:rPr lang="en-US" sz="2000" b="0" baseline="-25000">
                <a:latin typeface="微软雅黑" panose="020B0503020204020204" charset="-122"/>
                <a:ea typeface="微软雅黑" panose="020B0503020204020204" charset="-122"/>
                <a:cs typeface="Times New Roman" panose="02020603050405020304" charset="0"/>
              </a:rPr>
              <a:t>4</a:t>
            </a:r>
            <a:r>
              <a:rPr lang="en-US" sz="2000" b="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aq)</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1"/>
          <a:stretch>
            <a:fillRect/>
          </a:stretch>
        </p:blipFill>
        <p:spPr>
          <a:xfrm>
            <a:off x="2148840" y="3576320"/>
            <a:ext cx="445135" cy="381000"/>
          </a:xfrm>
          <a:prstGeom prst="rect">
            <a:avLst/>
          </a:prstGeom>
          <a:noFill/>
          <a:ln w="9525">
            <a:noFill/>
          </a:ln>
        </p:spPr>
      </p:pic>
      <p:sp>
        <p:nvSpPr>
          <p:cNvPr id="105" name="文本框 104"/>
          <p:cNvSpPr txBox="1"/>
          <p:nvPr/>
        </p:nvSpPr>
        <p:spPr>
          <a:xfrm>
            <a:off x="812800" y="3914140"/>
            <a:ext cx="671957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酸根离子易水解的强碱盐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蒸干得原溶质。如</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aq)</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1"/>
          <a:stretch>
            <a:fillRect/>
          </a:stretch>
        </p:blipFill>
        <p:spPr>
          <a:xfrm>
            <a:off x="2366010" y="4444365"/>
            <a:ext cx="453390" cy="429895"/>
          </a:xfrm>
          <a:prstGeom prst="rect">
            <a:avLst/>
          </a:prstGeom>
          <a:noFill/>
          <a:ln w="9525">
            <a:noFill/>
          </a:ln>
        </p:spPr>
      </p:pic>
      <p:sp>
        <p:nvSpPr>
          <p:cNvPr id="106" name="文本框 105"/>
          <p:cNvSpPr txBox="1"/>
          <p:nvPr/>
        </p:nvSpPr>
        <p:spPr>
          <a:xfrm>
            <a:off x="2819400" y="44265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Na</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s)</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11" name="文本框 10"/>
          <p:cNvSpPr txBox="1"/>
          <p:nvPr/>
        </p:nvSpPr>
        <p:spPr>
          <a:xfrm>
            <a:off x="4228465" y="2085975"/>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Al</a:t>
            </a:r>
            <a:r>
              <a:rPr lang="en-US" sz="2000" baseline="-25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O</a:t>
            </a:r>
            <a:r>
              <a:rPr lang="en-US" sz="2000" baseline="-25000">
                <a:latin typeface="微软雅黑" panose="020B0503020204020204" charset="-122"/>
                <a:ea typeface="微软雅黑" panose="020B0503020204020204" charset="-122"/>
                <a:cs typeface="Times New Roman" panose="02020603050405020304" charset="0"/>
                <a:sym typeface="+mn-ea"/>
              </a:rPr>
              <a:t>3</a:t>
            </a:r>
            <a:endParaRPr lang="en-US" altLang="en-US" sz="2000" baseline="-25000">
              <a:latin typeface="微软雅黑" panose="020B0503020204020204" charset="-122"/>
              <a:ea typeface="微软雅黑" panose="020B0503020204020204" charset="-122"/>
              <a:cs typeface="Times New Roman" panose="02020603050405020304" charset="0"/>
              <a:sym typeface="+mn-ea"/>
            </a:endParaRPr>
          </a:p>
        </p:txBody>
      </p:sp>
      <p:sp>
        <p:nvSpPr>
          <p:cNvPr id="12" name="文本框 11"/>
          <p:cNvSpPr txBox="1"/>
          <p:nvPr/>
        </p:nvSpPr>
        <p:spPr>
          <a:xfrm>
            <a:off x="2999740" y="311404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Al</a:t>
            </a:r>
            <a:r>
              <a:rPr lang="en-US" sz="2000" baseline="-25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(SO</a:t>
            </a:r>
            <a:r>
              <a:rPr lang="en-US" sz="2000" baseline="-25000">
                <a:latin typeface="微软雅黑" panose="020B0503020204020204" charset="-122"/>
                <a:ea typeface="微软雅黑" panose="020B0503020204020204" charset="-122"/>
                <a:cs typeface="Times New Roman" panose="02020603050405020304" charset="0"/>
                <a:sym typeface="+mn-ea"/>
              </a:rPr>
              <a:t>4</a:t>
            </a:r>
            <a:r>
              <a:rPr lang="en-US" sz="2000">
                <a:latin typeface="微软雅黑" panose="020B0503020204020204" charset="-122"/>
                <a:ea typeface="微软雅黑" panose="020B0503020204020204" charset="-122"/>
                <a:cs typeface="Times New Roman" panose="02020603050405020304" charset="0"/>
                <a:sym typeface="+mn-ea"/>
              </a:rPr>
              <a:t>)</a:t>
            </a:r>
            <a:r>
              <a:rPr lang="en-US" sz="2000" baseline="-25000">
                <a:latin typeface="微软雅黑" panose="020B0503020204020204" charset="-122"/>
                <a:ea typeface="微软雅黑" panose="020B0503020204020204" charset="-122"/>
                <a:cs typeface="Times New Roman" panose="02020603050405020304" charset="0"/>
                <a:sym typeface="+mn-ea"/>
              </a:rPr>
              <a:t>3</a:t>
            </a:r>
            <a:r>
              <a:rPr lang="en-US" sz="2000">
                <a:latin typeface="微软雅黑" panose="020B0503020204020204" charset="-122"/>
                <a:ea typeface="微软雅黑" panose="020B0503020204020204" charset="-122"/>
                <a:cs typeface="Times New Roman" panose="02020603050405020304" charset="0"/>
                <a:sym typeface="+mn-ea"/>
              </a:rPr>
              <a:t>(</a:t>
            </a:r>
            <a:r>
              <a:rPr lang="en-US" sz="2000">
                <a:latin typeface="微软雅黑" panose="020B0503020204020204" charset="-122"/>
                <a:ea typeface="微软雅黑" panose="020B0503020204020204" charset="-122"/>
                <a:cs typeface="Times New Roman" panose="02020603050405020304" charset="0"/>
                <a:sym typeface="+mn-ea"/>
              </a:rPr>
              <a:t>s),</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
        <p:nvSpPr>
          <p:cNvPr id="13" name="文本框 12"/>
          <p:cNvSpPr txBox="1"/>
          <p:nvPr/>
        </p:nvSpPr>
        <p:spPr>
          <a:xfrm>
            <a:off x="2594610" y="3575685"/>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CuSO</a:t>
            </a:r>
            <a:r>
              <a:rPr lang="en-US" sz="2000" baseline="-25000">
                <a:latin typeface="微软雅黑" panose="020B0503020204020204" charset="-122"/>
                <a:ea typeface="微软雅黑" panose="020B0503020204020204" charset="-122"/>
                <a:cs typeface="Times New Roman" panose="02020603050405020304" charset="0"/>
                <a:sym typeface="+mn-ea"/>
              </a:rPr>
              <a:t>4</a:t>
            </a:r>
            <a:r>
              <a:rPr lang="en-US" sz="2000">
                <a:latin typeface="微软雅黑" panose="020B0503020204020204" charset="-122"/>
                <a:ea typeface="微软雅黑" panose="020B0503020204020204" charset="-122"/>
                <a:cs typeface="Times New Roman" panose="02020603050405020304" charset="0"/>
                <a:sym typeface="+mn-ea"/>
              </a:rPr>
              <a:t>(</a:t>
            </a:r>
            <a:r>
              <a:rPr lang="en-US" sz="2000">
                <a:latin typeface="微软雅黑" panose="020B0503020204020204" charset="-122"/>
                <a:ea typeface="微软雅黑" panose="020B0503020204020204" charset="-122"/>
                <a:cs typeface="Times New Roman" panose="02020603050405020304" charset="0"/>
                <a:sym typeface="+mn-ea"/>
              </a:rPr>
              <a:t>s)</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P186</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6" name="文本框 105"/>
          <p:cNvSpPr txBox="1"/>
          <p:nvPr/>
        </p:nvSpPr>
        <p:spPr>
          <a:xfrm>
            <a:off x="695325" y="1029335"/>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3</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95325" y="1456055"/>
            <a:ext cx="11021695" cy="88138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天津</a:t>
            </a:r>
            <a:r>
              <a:rPr lang="en-US" sz="2000" b="0">
                <a:latin typeface="微软雅黑" panose="020B0503020204020204" charset="-122"/>
                <a:ea typeface="微软雅黑" panose="020B0503020204020204" charset="-122"/>
                <a:cs typeface="微软雅黑" panose="020B0503020204020204" charset="-122"/>
              </a:rPr>
              <a:t>2022</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15</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a:t>
            </a: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·6H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制备无水</a:t>
            </a: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将</a:t>
            </a: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·6H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与液体</a:t>
            </a:r>
            <a:r>
              <a:rPr lang="en-US" sz="2000" b="0">
                <a:latin typeface="微软雅黑" panose="020B0503020204020204" charset="-122"/>
                <a:ea typeface="微软雅黑" panose="020B0503020204020204" charset="-122"/>
                <a:cs typeface="微软雅黑" panose="020B0503020204020204" charset="-122"/>
              </a:rPr>
              <a:t>SOCl</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混合并加热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制得无水</a:t>
            </a: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。已知</a:t>
            </a:r>
            <a:r>
              <a:rPr lang="en-US" sz="2000" b="0">
                <a:latin typeface="微软雅黑" panose="020B0503020204020204" charset="-122"/>
                <a:ea typeface="微软雅黑" panose="020B0503020204020204" charset="-122"/>
                <a:cs typeface="微软雅黑" panose="020B0503020204020204" charset="-122"/>
              </a:rPr>
              <a:t>SOCl</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沸点为</a:t>
            </a:r>
            <a:r>
              <a:rPr lang="en-US" sz="2000" b="0">
                <a:latin typeface="微软雅黑" panose="020B0503020204020204" charset="-122"/>
                <a:ea typeface="微软雅黑" panose="020B0503020204020204" charset="-122"/>
                <a:cs typeface="微软雅黑" panose="020B0503020204020204" charset="-122"/>
              </a:rPr>
              <a:t>77 ℃,</a:t>
            </a:r>
            <a:r>
              <a:rPr lang="zh-CN" sz="2000" b="0">
                <a:latin typeface="微软雅黑" panose="020B0503020204020204" charset="-122"/>
                <a:ea typeface="微软雅黑" panose="020B0503020204020204" charset="-122"/>
                <a:cs typeface="微软雅黑" panose="020B0503020204020204" charset="-122"/>
              </a:rPr>
              <a:t>反应方程式为</a:t>
            </a: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·6H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O+6SOCl</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3227070" y="2471420"/>
            <a:ext cx="509270" cy="376555"/>
          </a:xfrm>
          <a:prstGeom prst="rect">
            <a:avLst/>
          </a:prstGeom>
          <a:noFill/>
          <a:ln w="9525">
            <a:noFill/>
          </a:ln>
        </p:spPr>
      </p:pic>
      <p:sp>
        <p:nvSpPr>
          <p:cNvPr id="107" name="文本框 106"/>
          <p:cNvSpPr txBox="1"/>
          <p:nvPr/>
        </p:nvSpPr>
        <p:spPr>
          <a:xfrm>
            <a:off x="3736340" y="2508250"/>
            <a:ext cx="744791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+6SO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↑+12HCl↑,</a:t>
            </a:r>
            <a:r>
              <a:rPr lang="zh-CN" sz="2000" b="0">
                <a:latin typeface="微软雅黑" panose="020B0503020204020204" charset="-122"/>
                <a:ea typeface="微软雅黑" panose="020B0503020204020204" charset="-122"/>
                <a:cs typeface="微软雅黑" panose="020B0503020204020204" charset="-122"/>
              </a:rPr>
              <a:t>装置如图所示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夹持和加热装置略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06" name="image194.jpeg"/>
          <p:cNvPicPr>
            <a:picLocks noChangeAspect="1"/>
          </p:cNvPicPr>
          <p:nvPr>
            <p:custDataLst>
              <p:tags r:id="rId2"/>
            </p:custDataLst>
          </p:nvPr>
        </p:nvPicPr>
        <p:blipFill>
          <a:blip r:embed="rId3"/>
          <a:stretch>
            <a:fillRect/>
          </a:stretch>
        </p:blipFill>
        <p:spPr>
          <a:xfrm>
            <a:off x="8842375" y="2988310"/>
            <a:ext cx="2985135" cy="2366645"/>
          </a:xfrm>
          <a:prstGeom prst="rect">
            <a:avLst/>
          </a:prstGeom>
        </p:spPr>
      </p:pic>
      <p:sp>
        <p:nvSpPr>
          <p:cNvPr id="5" name="文本框 4"/>
          <p:cNvSpPr txBox="1"/>
          <p:nvPr/>
        </p:nvSpPr>
        <p:spPr>
          <a:xfrm>
            <a:off x="695325" y="2920365"/>
            <a:ext cx="8081010" cy="2149475"/>
          </a:xfrm>
          <a:prstGeom prst="rect">
            <a:avLst/>
          </a:prstGeom>
          <a:noFill/>
          <a:ln w="9525">
            <a:noFill/>
          </a:ln>
        </p:spPr>
        <p:txBody>
          <a:bodyPr wrap="square">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仪器</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的名称为</a:t>
            </a:r>
            <a:r>
              <a:rPr lang="en-US" altLang="zh-CN" sz="2000" b="0">
                <a:latin typeface="微软雅黑" panose="020B0503020204020204" charset="-122"/>
                <a:ea typeface="微软雅黑" panose="020B0503020204020204" charset="-122"/>
                <a:cs typeface="微软雅黑" panose="020B0503020204020204" charset="-122"/>
              </a:rPr>
              <a:t>  </a:t>
            </a:r>
            <a:r>
              <a:rPr lang="zh-CN" sz="2000" b="0" u="sng">
                <a:latin typeface="微软雅黑" panose="020B0503020204020204" charset="-122"/>
                <a:ea typeface="微软雅黑" panose="020B0503020204020204" charset="-122"/>
                <a:cs typeface="微软雅黑" panose="020B0503020204020204" charset="-122"/>
              </a:rPr>
              <a:t>　　　　</a:t>
            </a:r>
            <a:r>
              <a:rPr lang="en-US" altLang="zh-CN" sz="2000" b="0" u="sng">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其作用为</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a:t>
            </a:r>
            <a:r>
              <a:rPr lang="zh-CN" sz="2000" b="0" u="sng">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溶液的作用是</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干燥管中无水</a:t>
            </a:r>
            <a:r>
              <a:rPr lang="en-US" sz="2000" b="0">
                <a:latin typeface="微软雅黑" panose="020B0503020204020204" charset="-122"/>
                <a:ea typeface="微软雅黑" panose="020B0503020204020204" charset="-122"/>
                <a:cs typeface="微软雅黑" panose="020B0503020204020204" charset="-122"/>
              </a:rPr>
              <a:t>CaCl</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不能换成碱石灰</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原因是</a:t>
            </a:r>
            <a:r>
              <a:rPr lang="zh-CN" sz="2000" b="0" u="sng">
                <a:latin typeface="微软雅黑" panose="020B0503020204020204" charset="-122"/>
                <a:ea typeface="微软雅黑" panose="020B0503020204020204" charset="-122"/>
                <a:cs typeface="微软雅黑" panose="020B0503020204020204" charset="-122"/>
              </a:rPr>
              <a:t>　　　</a:t>
            </a:r>
            <a:r>
              <a:rPr lang="en-US" sz="2000" b="0" u="sng">
                <a:latin typeface="微软雅黑" panose="020B0503020204020204" charset="-122"/>
                <a:ea typeface="微软雅黑" panose="020B0503020204020204" charset="-122"/>
                <a:cs typeface="微软雅黑" panose="020B0503020204020204" charset="-122"/>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en-US" sz="2000" u="sng">
                <a:latin typeface="微软雅黑" panose="020B0503020204020204" charset="-122"/>
                <a:ea typeface="微软雅黑" panose="020B0503020204020204" charset="-122"/>
                <a:cs typeface="微软雅黑" panose="020B0503020204020204" charset="-122"/>
                <a:sym typeface="+mn-ea"/>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a:t>
            </a:r>
            <a:endParaRPr lang="en-US" sz="20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endParaRPr lang="en-US" altLang="en-US"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703830" y="2981960"/>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球形冷凝管</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5358765" y="3007360"/>
            <a:ext cx="4064000" cy="398780"/>
          </a:xfrm>
          <a:prstGeom prst="rect">
            <a:avLst/>
          </a:prstGeom>
          <a:noFill/>
        </p:spPr>
        <p:txBody>
          <a:bodyPr wrap="square" rtlCol="0">
            <a:spAutoFit/>
          </a:bodyPr>
          <a:p>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冷凝回流</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SOCl</a:t>
            </a:r>
            <a:r>
              <a:rPr lang="en-US" sz="2000"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altLang="en-US" sz="200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3327400" y="3453765"/>
            <a:ext cx="4064000" cy="398780"/>
          </a:xfrm>
          <a:prstGeom prst="rect">
            <a:avLst/>
          </a:prstGeom>
          <a:noFill/>
        </p:spPr>
        <p:txBody>
          <a:bodyPr wrap="square" rtlCol="0">
            <a:spAutoFit/>
          </a:bodyPr>
          <a:p>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吸收</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SO</a:t>
            </a:r>
            <a:r>
              <a:rPr lang="en-US" sz="2000"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HCl</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等尾气</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防止污染</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5870575" y="3925570"/>
            <a:ext cx="4064000" cy="927735"/>
          </a:xfrm>
          <a:prstGeom prst="rect">
            <a:avLst/>
          </a:prstGeom>
          <a:noFill/>
        </p:spPr>
        <p:txBody>
          <a:bodyPr wrap="square" rtlCol="0">
            <a:noAutofit/>
          </a:bodyPr>
          <a:p>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碱石灰与</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SO</a:t>
            </a:r>
            <a:r>
              <a:rPr lang="en-US" sz="2000"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HCl</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695325" y="4823460"/>
            <a:ext cx="8001000" cy="2276475"/>
          </a:xfrm>
          <a:prstGeom prst="rect">
            <a:avLst/>
          </a:prstGeom>
          <a:noFill/>
        </p:spPr>
        <p:txBody>
          <a:bodyPr wrap="square" rtlCol="0">
            <a:noAutofit/>
          </a:bodyPr>
          <a:p>
            <a:r>
              <a:rPr lang="en-US" sz="2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由下列结晶水合物制备无水盐</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适宜使用上述方法的是</a:t>
            </a:r>
            <a:r>
              <a:rPr lang="zh-CN" sz="2000" u="sng">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填序号</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 a.ZnCl</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a:t>
            </a:r>
            <a:r>
              <a:rPr lang="zh-CN" sz="2000">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b.CuSO</a:t>
            </a:r>
            <a:r>
              <a:rPr lang="en-US" sz="2000" baseline="-25000">
                <a:latin typeface="微软雅黑" panose="020B0503020204020204" charset="-122"/>
                <a:ea typeface="微软雅黑" panose="020B0503020204020204" charset="-122"/>
                <a:cs typeface="微软雅黑" panose="020B0503020204020204" charset="-122"/>
                <a:sym typeface="+mn-ea"/>
              </a:rPr>
              <a:t>4</a:t>
            </a:r>
            <a:r>
              <a:rPr lang="en-US" sz="2000">
                <a:latin typeface="微软雅黑" panose="020B0503020204020204" charset="-122"/>
                <a:ea typeface="微软雅黑" panose="020B0503020204020204" charset="-122"/>
                <a:cs typeface="微软雅黑" panose="020B0503020204020204" charset="-122"/>
                <a:sym typeface="+mn-ea"/>
              </a:rPr>
              <a:t>·5H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a:t>
            </a:r>
            <a:r>
              <a:rPr lang="zh-CN" sz="2000">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c.Na</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S</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·5H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a:t>
            </a:r>
            <a:endParaRPr lang="en-US" altLang="en-US" sz="2000" b="0">
              <a:latin typeface="微软雅黑" panose="020B0503020204020204" charset="-122"/>
              <a:ea typeface="微软雅黑" panose="020B0503020204020204" charset="-122"/>
              <a:cs typeface="微软雅黑" panose="020B0503020204020204" charset="-122"/>
            </a:endParaRPr>
          </a:p>
          <a:p>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695325" y="4399280"/>
            <a:ext cx="4064000" cy="645160"/>
          </a:xfrm>
          <a:prstGeom prst="rect">
            <a:avLst/>
          </a:prstGeom>
          <a:noFill/>
        </p:spPr>
        <p:txBody>
          <a:bodyPr wrap="square" rtlCol="0">
            <a:spAutoFit/>
          </a:bodyPr>
          <a:p>
            <a:r>
              <a:rPr lang="zh-CN">
                <a:solidFill>
                  <a:srgbClr val="FF0000"/>
                </a:solidFill>
                <a:latin typeface="微软雅黑" panose="020B0503020204020204" charset="-122"/>
                <a:ea typeface="微软雅黑" panose="020B0503020204020204" charset="-122"/>
                <a:cs typeface="微软雅黑" panose="020B0503020204020204" charset="-122"/>
                <a:sym typeface="+mn-ea"/>
              </a:rPr>
              <a:t>气体反应</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solidFill>
                  <a:srgbClr val="FF0000"/>
                </a:solidFill>
                <a:latin typeface="微软雅黑" panose="020B0503020204020204" charset="-122"/>
                <a:ea typeface="微软雅黑" panose="020B0503020204020204" charset="-122"/>
                <a:cs typeface="微软雅黑" panose="020B0503020204020204" charset="-122"/>
                <a:sym typeface="+mn-ea"/>
              </a:rPr>
              <a:t>失去干燥作用</a:t>
            </a:r>
            <a:endParaRPr lang="zh-CN" altLang="en-US">
              <a:solidFill>
                <a:srgbClr val="FF0000"/>
              </a:solidFill>
              <a:latin typeface="微软雅黑" panose="020B0503020204020204" charset="-122"/>
              <a:ea typeface="微软雅黑" panose="020B0503020204020204" charset="-122"/>
              <a:cs typeface="微软雅黑" panose="020B0503020204020204" charset="-122"/>
              <a:sym typeface="+mn-ea"/>
            </a:endParaRPr>
          </a:p>
          <a:p>
            <a:endParaRPr lang="zh-CN" altLang="en-US"/>
          </a:p>
        </p:txBody>
      </p:sp>
      <p:sp>
        <p:nvSpPr>
          <p:cNvPr id="18" name="文本框 17"/>
          <p:cNvSpPr txBox="1"/>
          <p:nvPr/>
        </p:nvSpPr>
        <p:spPr>
          <a:xfrm>
            <a:off x="7248525" y="4823460"/>
            <a:ext cx="4064000" cy="398780"/>
          </a:xfrm>
          <a:prstGeom prst="rect">
            <a:avLst/>
          </a:prstGeom>
          <a:noFill/>
        </p:spPr>
        <p:txBody>
          <a:bodyPr wrap="square" rtlCol="0">
            <a:spAutoFit/>
          </a:bodyPr>
          <a:p>
            <a:r>
              <a:rPr lang="en-US" sz="2000">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en-US"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linds(horizont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linds(horizontal)">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9" grpId="0"/>
      <p:bldP spid="9" grpId="1"/>
      <p:bldP spid="10" grpId="0"/>
      <p:bldP spid="10" grpId="1"/>
      <p:bldP spid="11" grpId="0"/>
      <p:bldP spid="11" grpId="1"/>
      <p:bldP spid="16" grpId="0"/>
      <p:bldP spid="16" grpId="1"/>
      <p:bldP spid="18" grpId="0"/>
      <p:bldP spid="18"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7" name="文本框 106"/>
          <p:cNvSpPr txBox="1"/>
          <p:nvPr/>
        </p:nvSpPr>
        <p:spPr>
          <a:xfrm>
            <a:off x="579120" y="1305560"/>
            <a:ext cx="11163935" cy="4594225"/>
          </a:xfrm>
          <a:prstGeom prst="rect">
            <a:avLst/>
          </a:prstGeom>
          <a:noFill/>
          <a:ln w="9525">
            <a:noFill/>
          </a:ln>
        </p:spPr>
        <p:txBody>
          <a:bodyPr wrap="square">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为球形冷凝管</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因为</a:t>
            </a:r>
            <a:r>
              <a:rPr lang="en-US" sz="2000" b="0">
                <a:latin typeface="微软雅黑" panose="020B0503020204020204" charset="-122"/>
                <a:ea typeface="微软雅黑" panose="020B0503020204020204" charset="-122"/>
                <a:cs typeface="微软雅黑" panose="020B0503020204020204" charset="-122"/>
              </a:rPr>
              <a:t>SOCl</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沸点为</a:t>
            </a:r>
            <a:r>
              <a:rPr lang="en-US" sz="2000" b="0">
                <a:latin typeface="微软雅黑" panose="020B0503020204020204" charset="-122"/>
                <a:ea typeface="微软雅黑" panose="020B0503020204020204" charset="-122"/>
                <a:cs typeface="微软雅黑" panose="020B0503020204020204" charset="-122"/>
              </a:rPr>
              <a:t>77 </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水浴加热后容易蒸出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需要冷凝回流</a:t>
            </a:r>
            <a:r>
              <a:rPr lang="en-US" sz="2000" b="0">
                <a:latin typeface="微软雅黑" panose="020B0503020204020204" charset="-122"/>
                <a:ea typeface="微软雅黑" panose="020B0503020204020204" charset="-122"/>
                <a:cs typeface="微软雅黑" panose="020B0503020204020204" charset="-122"/>
              </a:rPr>
              <a:t>SOCl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提高反应物的利用率</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溶液在干燥剂之后起到吸收</a:t>
            </a:r>
            <a:r>
              <a:rPr lang="en-US" sz="2000" b="0">
                <a:latin typeface="微软雅黑" panose="020B0503020204020204" charset="-122"/>
                <a:ea typeface="微软雅黑" panose="020B0503020204020204" charset="-122"/>
                <a:cs typeface="微软雅黑" panose="020B0503020204020204" charset="-122"/>
              </a:rPr>
              <a:t>SO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HCl</a:t>
            </a:r>
            <a:r>
              <a:rPr lang="zh-CN" sz="2000" b="0">
                <a:latin typeface="微软雅黑" panose="020B0503020204020204" charset="-122"/>
                <a:ea typeface="微软雅黑" panose="020B0503020204020204" charset="-122"/>
                <a:cs typeface="微软雅黑" panose="020B0503020204020204" charset="-122"/>
              </a:rPr>
              <a:t>的作用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防止污染空气。</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干燥管中无水</a:t>
            </a:r>
            <a:r>
              <a:rPr lang="en-US" sz="2000" b="0">
                <a:latin typeface="微软雅黑" panose="020B0503020204020204" charset="-122"/>
                <a:ea typeface="微软雅黑" panose="020B0503020204020204" charset="-122"/>
                <a:cs typeface="微软雅黑" panose="020B0503020204020204" charset="-122"/>
              </a:rPr>
              <a:t>CaCl</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不能换成碱石灰</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原因是碱石灰与</a:t>
            </a:r>
            <a:r>
              <a:rPr lang="en-US" sz="2000" b="0">
                <a:latin typeface="微软雅黑" panose="020B0503020204020204" charset="-122"/>
                <a:ea typeface="微软雅黑" panose="020B0503020204020204" charset="-122"/>
                <a:cs typeface="微软雅黑" panose="020B0503020204020204" charset="-122"/>
              </a:rPr>
              <a:t>SO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HCl</a:t>
            </a:r>
            <a:r>
              <a:rPr lang="zh-CN" sz="2000" b="0">
                <a:latin typeface="微软雅黑" panose="020B0503020204020204" charset="-122"/>
                <a:ea typeface="微软雅黑" panose="020B0503020204020204" charset="-122"/>
                <a:cs typeface="微软雅黑" panose="020B0503020204020204" charset="-122"/>
              </a:rPr>
              <a:t>气体反应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失去干燥作用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不能防止水蒸气进入球形冷凝管及圆底烧瓶。</a:t>
            </a:r>
            <a:r>
              <a:rPr lang="en-US" sz="2000" b="0">
                <a:latin typeface="微软雅黑" panose="020B0503020204020204" charset="-122"/>
                <a:ea typeface="微软雅黑" panose="020B0503020204020204" charset="-122"/>
                <a:cs typeface="微软雅黑" panose="020B0503020204020204" charset="-122"/>
              </a:rPr>
              <a:t>(3</a:t>
            </a:r>
            <a:r>
              <a:rPr lang="en-US" sz="2000" b="0">
                <a:latin typeface="微软雅黑" panose="020B0503020204020204" charset="-122"/>
                <a:ea typeface="微软雅黑" panose="020B0503020204020204" charset="-122"/>
                <a:cs typeface="微软雅黑" panose="020B0503020204020204" charset="-122"/>
              </a:rPr>
              <a:t>)ZnCl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·6H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类似</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锌离子易水解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且水解产物</a:t>
            </a:r>
            <a:r>
              <a:rPr lang="en-US" sz="2000" b="0">
                <a:latin typeface="微软雅黑" panose="020B0503020204020204" charset="-122"/>
                <a:ea typeface="微软雅黑" panose="020B0503020204020204" charset="-122"/>
                <a:cs typeface="微软雅黑" panose="020B0503020204020204" charset="-122"/>
              </a:rPr>
              <a:t>HCl</a:t>
            </a:r>
            <a:r>
              <a:rPr lang="zh-CN" sz="2000" b="0">
                <a:latin typeface="微软雅黑" panose="020B0503020204020204" charset="-122"/>
                <a:ea typeface="微软雅黑" panose="020B0503020204020204" charset="-122"/>
                <a:cs typeface="微软雅黑" panose="020B0503020204020204" charset="-122"/>
              </a:rPr>
              <a:t>易挥发</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;CuSO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·5H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在与</a:t>
            </a:r>
            <a:r>
              <a:rPr lang="en-US" sz="2000" b="0">
                <a:latin typeface="微软雅黑" panose="020B0503020204020204" charset="-122"/>
                <a:ea typeface="微软雅黑" panose="020B0503020204020204" charset="-122"/>
                <a:cs typeface="微软雅黑" panose="020B0503020204020204" charset="-122"/>
              </a:rPr>
              <a:t>SOCl</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加热后</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会有</a:t>
            </a:r>
            <a:r>
              <a:rPr lang="en-US" sz="2000" b="0">
                <a:latin typeface="微软雅黑" panose="020B0503020204020204" charset="-122"/>
                <a:ea typeface="微软雅黑" panose="020B0503020204020204" charset="-122"/>
                <a:cs typeface="微软雅黑" panose="020B0503020204020204" charset="-122"/>
              </a:rPr>
              <a:t>CuCl</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等杂质生成</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S</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·5H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SOCl</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共热后</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S</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会与产物</a:t>
            </a:r>
            <a:r>
              <a:rPr lang="en-US" sz="2000" b="0">
                <a:latin typeface="微软雅黑" panose="020B0503020204020204" charset="-122"/>
                <a:ea typeface="微软雅黑" panose="020B0503020204020204" charset="-122"/>
                <a:cs typeface="微软雅黑" panose="020B0503020204020204" charset="-122"/>
              </a:rPr>
              <a:t>HCl</a:t>
            </a:r>
            <a:r>
              <a:rPr lang="zh-CN" sz="2000" b="0">
                <a:latin typeface="微软雅黑" panose="020B0503020204020204" charset="-122"/>
                <a:ea typeface="微软雅黑" panose="020B0503020204020204" charset="-122"/>
                <a:cs typeface="微软雅黑" panose="020B0503020204020204" charset="-122"/>
              </a:rPr>
              <a:t>发生反应生成杂质</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错误。</a:t>
            </a:r>
            <a:endParaRPr lang="en-US"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5" name="文本框 4"/>
          <p:cNvSpPr txBox="1"/>
          <p:nvPr/>
        </p:nvSpPr>
        <p:spPr>
          <a:xfrm>
            <a:off x="599440" y="1064895"/>
            <a:ext cx="6096000" cy="460375"/>
          </a:xfrm>
          <a:prstGeom prst="rect">
            <a:avLst/>
          </a:prstGeom>
          <a:noFill/>
        </p:spPr>
        <p:txBody>
          <a:bodyPr wrap="square" rtlCol="0">
            <a:spAutoFit/>
          </a:bodyPr>
          <a:p>
            <a:r>
              <a:rPr lang="zh-CN" altLang="en-US" sz="2400">
                <a:latin typeface="微软雅黑" panose="020B0503020204020204" charset="-122"/>
                <a:ea typeface="微软雅黑" panose="020B0503020204020204" charset="-122"/>
                <a:cs typeface="微软雅黑" panose="020B0503020204020204" charset="-122"/>
                <a:sym typeface="+mn-ea"/>
              </a:rPr>
              <a:t>3</a:t>
            </a:r>
            <a:r>
              <a:rPr lang="en-US" altLang="zh-CN" sz="2400">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sym typeface="+mn-ea"/>
              </a:rPr>
              <a:t>弱电解质的电离平衡</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01" name="文本框 100"/>
          <p:cNvSpPr txBox="1"/>
          <p:nvPr/>
        </p:nvSpPr>
        <p:spPr>
          <a:xfrm>
            <a:off x="812800" y="171513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特征</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2209165" y="2146300"/>
            <a:ext cx="3393440" cy="1637030"/>
          </a:xfrm>
          <a:prstGeom prst="rect">
            <a:avLst/>
          </a:prstGeom>
          <a:noFill/>
          <a:ln w="9525">
            <a:noFill/>
          </a:ln>
        </p:spPr>
      </p:pic>
      <p:sp>
        <p:nvSpPr>
          <p:cNvPr id="102" name="文本框 101"/>
          <p:cNvSpPr txBox="1"/>
          <p:nvPr/>
        </p:nvSpPr>
        <p:spPr>
          <a:xfrm>
            <a:off x="883920" y="3815080"/>
            <a:ext cx="5080000" cy="193802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影响因素</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影响电离平衡的内因</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弱电解质本身的性质是决定电离平衡的主要因素。</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外界因素对电离平衡的影响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详见考法</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endParaRPr lang="zh-CN" altLang="en-US"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17994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粒子浓度大小的比较</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5000" y="3497580"/>
            <a:ext cx="1409065" cy="521970"/>
          </a:xfrm>
          <a:prstGeom prst="rect">
            <a:avLst/>
          </a:prstGeom>
          <a:noFill/>
        </p:spPr>
        <p:txBody>
          <a:bodyPr wrap="square" rtlCol="0">
            <a:spAutoFit/>
          </a:bodyPr>
          <a:p>
            <a:r>
              <a:rPr lang="zh-CN" altLang="en-US" sz="2800">
                <a:solidFill>
                  <a:schemeClr val="bg1"/>
                </a:solidFill>
                <a:latin typeface="微软雅黑" panose="020B0503020204020204" charset="-122"/>
                <a:ea typeface="微软雅黑" panose="020B0503020204020204" charset="-122"/>
                <a:cs typeface="微软雅黑" panose="020B0503020204020204" charset="-122"/>
              </a:rPr>
              <a:t>考点</a:t>
            </a:r>
            <a:r>
              <a:rPr lang="en-US" altLang="zh-CN" sz="2800">
                <a:solidFill>
                  <a:schemeClr val="bg1"/>
                </a:solidFill>
                <a:latin typeface="微软雅黑" panose="020B0503020204020204" charset="-122"/>
                <a:ea typeface="微软雅黑" panose="020B0503020204020204" charset="-122"/>
                <a:cs typeface="微软雅黑" panose="020B0503020204020204" charset="-122"/>
              </a:rPr>
              <a:t>46</a:t>
            </a:r>
            <a:endParaRPr lang="en-US" altLang="zh-CN"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993775"/>
            <a:ext cx="3508375" cy="368300"/>
          </a:xfrm>
          <a:prstGeom prst="rect">
            <a:avLst/>
          </a:prstGeom>
          <a:noFill/>
        </p:spPr>
        <p:txBody>
          <a:bodyPr wrap="square" rtlCol="0">
            <a:spAutoFit/>
          </a:bodyPr>
          <a:p>
            <a:endParaRPr lang="zh-CN" altLang="en-US" b="1">
              <a:latin typeface="微软雅黑" panose="020B0503020204020204" charset="-122"/>
              <a:ea typeface="微软雅黑" panose="020B0503020204020204" charset="-122"/>
              <a:cs typeface="微软雅黑" panose="020B0503020204020204" charset="-122"/>
            </a:endParaRPr>
          </a:p>
        </p:txBody>
      </p:sp>
      <p:sp>
        <p:nvSpPr>
          <p:cNvPr id="107" name="文本框 106"/>
          <p:cNvSpPr txBox="1"/>
          <p:nvPr/>
        </p:nvSpPr>
        <p:spPr>
          <a:xfrm>
            <a:off x="716915" y="108775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一般思路</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16915" y="1386205"/>
            <a:ext cx="10342880" cy="147637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单一溶质的溶液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分别考虑溶质分子的电离和离子的水解。多种溶质的溶液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分析溶液最终的物质组成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结合溶液环境、物质间反应、电离程度、水解程度综合得出结论。</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89305" y="28867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两个</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微弱</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600075" y="3309620"/>
            <a:ext cx="1074928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电离过程的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微弱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弱电解质发生电离的粒子的浓度大于电离生成的粒子的浓度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8997950" y="388048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中</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1"/>
          <a:srcRect l="63179" t="-5500"/>
          <a:stretch>
            <a:fillRect/>
          </a:stretch>
        </p:blipFill>
        <p:spPr>
          <a:xfrm>
            <a:off x="11231245" y="3869055"/>
            <a:ext cx="332105" cy="391160"/>
          </a:xfrm>
          <a:prstGeom prst="rect">
            <a:avLst/>
          </a:prstGeom>
          <a:noFill/>
          <a:ln w="9525">
            <a:noFill/>
          </a:ln>
        </p:spPr>
      </p:pic>
      <p:sp>
        <p:nvSpPr>
          <p:cNvPr id="112" name="文本框 111"/>
          <p:cNvSpPr txBox="1"/>
          <p:nvPr/>
        </p:nvSpPr>
        <p:spPr>
          <a:xfrm>
            <a:off x="600075" y="432435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&gt;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4" name="图片 13"/>
          <p:cNvPicPr/>
          <p:nvPr/>
        </p:nvPicPr>
        <p:blipFill>
          <a:blip r:embed="rId2"/>
          <a:srcRect l="56338"/>
          <a:stretch>
            <a:fillRect/>
          </a:stretch>
        </p:blipFill>
        <p:spPr>
          <a:xfrm>
            <a:off x="1272540" y="4300220"/>
            <a:ext cx="309245" cy="372745"/>
          </a:xfrm>
          <a:prstGeom prst="rect">
            <a:avLst/>
          </a:prstGeom>
          <a:noFill/>
          <a:ln w="9525">
            <a:noFill/>
          </a:ln>
        </p:spPr>
      </p:pic>
      <p:sp>
        <p:nvSpPr>
          <p:cNvPr id="113" name="文本框 112"/>
          <p:cNvSpPr txBox="1"/>
          <p:nvPr/>
        </p:nvSpPr>
        <p:spPr>
          <a:xfrm>
            <a:off x="1483995" y="4300220"/>
            <a:ext cx="610171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多元弱酸第一步电离程度远远大于第二步电离程度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1538585" y="3891915"/>
            <a:ext cx="358140" cy="368300"/>
          </a:xfrm>
          <a:prstGeom prst="rect">
            <a:avLst/>
          </a:prstGeom>
          <a:noFill/>
        </p:spPr>
        <p:txBody>
          <a:bodyPr wrap="square" rtlCol="0" anchor="t">
            <a:spAutoFit/>
          </a:bodyPr>
          <a:p>
            <a:r>
              <a:rPr lang="en-US">
                <a:latin typeface="方正书宋_GBK" charset="0"/>
                <a:ea typeface="宋体" panose="02010600030101010101" pitchFamily="2" charset="-122"/>
                <a:cs typeface="Times New Roman" panose="02020603050405020304" charset="0"/>
                <a:sym typeface="+mn-ea"/>
              </a:rPr>
              <a:t>)</a:t>
            </a:r>
            <a:endParaRPr lang="en-US" altLang="en-US">
              <a:latin typeface="方正书宋_GBK" charset="0"/>
              <a:ea typeface="宋体" panose="02010600030101010101" pitchFamily="2" charset="-122"/>
              <a:cs typeface="Times New Roman" panose="02020603050405020304" charset="0"/>
              <a:sym typeface="+mn-ea"/>
            </a:endParaRPr>
          </a:p>
        </p:txBody>
      </p:sp>
      <p:sp>
        <p:nvSpPr>
          <p:cNvPr id="16" name="文本框 15"/>
          <p:cNvSpPr txBox="1"/>
          <p:nvPr/>
        </p:nvSpPr>
        <p:spPr>
          <a:xfrm>
            <a:off x="600075" y="4578350"/>
            <a:ext cx="786892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水解过程的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微弱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发生水解的粒子的浓度大于水解生成的粒子的浓度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溶液中</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8274685" y="5147310"/>
            <a:ext cx="5080000" cy="398780"/>
          </a:xfrm>
          <a:prstGeom prst="rect">
            <a:avLst/>
          </a:prstGeom>
          <a:noFill/>
          <a:ln w="9525">
            <a:noFill/>
          </a:ln>
        </p:spPr>
        <p:txBody>
          <a:bodyPr>
            <a:spAutoFit/>
          </a:bodyPr>
          <a:p>
            <a:pPr indent="0"/>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(C</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114" name="文本框 113"/>
          <p:cNvSpPr txBox="1"/>
          <p:nvPr/>
        </p:nvSpPr>
        <p:spPr>
          <a:xfrm>
            <a:off x="9135110" y="51473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)&gt;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(HC</a:t>
            </a:r>
            <a:endParaRPr lang="en-US" altLang="en-US" sz="2000" b="0">
              <a:latin typeface="微软雅黑" panose="020B0503020204020204" charset="-122"/>
              <a:ea typeface="微软雅黑" panose="020B0503020204020204" charset="-122"/>
              <a:cs typeface="Times New Roman" panose="02020603050405020304" charset="0"/>
            </a:endParaRPr>
          </a:p>
        </p:txBody>
      </p:sp>
      <p:grpSp>
        <p:nvGrpSpPr>
          <p:cNvPr id="20" name="组合 19"/>
          <p:cNvGrpSpPr/>
          <p:nvPr/>
        </p:nvGrpSpPr>
        <p:grpSpPr>
          <a:xfrm>
            <a:off x="8733790" y="5104130"/>
            <a:ext cx="1629410" cy="441960"/>
            <a:chOff x="14170" y="8342"/>
            <a:chExt cx="2566" cy="696"/>
          </a:xfrm>
        </p:grpSpPr>
        <p:pic>
          <p:nvPicPr>
            <p:cNvPr id="18" name="图片 17"/>
            <p:cNvPicPr/>
            <p:nvPr/>
          </p:nvPicPr>
          <p:blipFill>
            <a:blip r:embed="rId2"/>
            <a:srcRect l="54986" t="6156"/>
            <a:stretch>
              <a:fillRect/>
            </a:stretch>
          </p:blipFill>
          <p:spPr>
            <a:xfrm>
              <a:off x="14170" y="8342"/>
              <a:ext cx="632" cy="686"/>
            </a:xfrm>
            <a:prstGeom prst="rect">
              <a:avLst/>
            </a:prstGeom>
            <a:noFill/>
            <a:ln w="9525">
              <a:noFill/>
            </a:ln>
          </p:spPr>
        </p:pic>
        <p:pic>
          <p:nvPicPr>
            <p:cNvPr id="19" name="图片 18"/>
            <p:cNvPicPr/>
            <p:nvPr/>
          </p:nvPicPr>
          <p:blipFill>
            <a:blip r:embed="rId1"/>
            <a:srcRect l="60806" t="962"/>
            <a:stretch>
              <a:fillRect/>
            </a:stretch>
          </p:blipFill>
          <p:spPr>
            <a:xfrm>
              <a:off x="16308" y="8420"/>
              <a:ext cx="428" cy="618"/>
            </a:xfrm>
            <a:prstGeom prst="rect">
              <a:avLst/>
            </a:prstGeom>
            <a:noFill/>
            <a:ln w="9525">
              <a:noFill/>
            </a:ln>
          </p:spPr>
        </p:pic>
      </p:grpSp>
      <p:sp>
        <p:nvSpPr>
          <p:cNvPr id="115" name="文本框 114"/>
          <p:cNvSpPr txBox="1"/>
          <p:nvPr/>
        </p:nvSpPr>
        <p:spPr>
          <a:xfrm>
            <a:off x="600075" y="553974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多元弱酸酸根离子的水解以第一步为主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0363200" y="514731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)&gt;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CO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993775"/>
            <a:ext cx="3508375" cy="368300"/>
          </a:xfrm>
          <a:prstGeom prst="rect">
            <a:avLst/>
          </a:prstGeom>
          <a:noFill/>
        </p:spPr>
        <p:txBody>
          <a:bodyPr wrap="square" rtlCol="0">
            <a:spAutoFit/>
          </a:bodyPr>
          <a:p>
            <a:endParaRPr lang="zh-CN" altLang="en-US" b="1">
              <a:latin typeface="微软雅黑" panose="020B0503020204020204" charset="-122"/>
              <a:ea typeface="微软雅黑" panose="020B0503020204020204" charset="-122"/>
              <a:cs typeface="微软雅黑" panose="020B0503020204020204" charset="-122"/>
            </a:endParaRPr>
          </a:p>
        </p:txBody>
      </p:sp>
      <p:sp>
        <p:nvSpPr>
          <p:cNvPr id="115" name="文本框 114"/>
          <p:cNvSpPr txBox="1"/>
          <p:nvPr/>
        </p:nvSpPr>
        <p:spPr>
          <a:xfrm>
            <a:off x="600075" y="1017905"/>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易错警示</a:t>
            </a:r>
            <a:r>
              <a:rPr lang="zh-CN" b="0">
                <a:cs typeface="方正书宋_GBK" charset="0"/>
              </a:rPr>
              <a:t>　</a:t>
            </a:r>
            <a:endParaRPr lang="zh-CN" altLang="en-US" b="0">
              <a:cs typeface="方正书宋_GBK" charset="0"/>
            </a:endParaRPr>
          </a:p>
        </p:txBody>
      </p:sp>
      <p:sp>
        <p:nvSpPr>
          <p:cNvPr id="3" name="文本框 2"/>
          <p:cNvSpPr txBox="1"/>
          <p:nvPr/>
        </p:nvSpPr>
        <p:spPr>
          <a:xfrm>
            <a:off x="600075" y="1570355"/>
            <a:ext cx="944562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若要求比较溶液中所有微粒浓度的大小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不能忽略水的电离。如</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溶液中</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0075" y="2064385"/>
            <a:ext cx="5080000" cy="398780"/>
          </a:xfrm>
          <a:prstGeom prst="rect">
            <a:avLst/>
          </a:prstGeom>
          <a:noFill/>
          <a:ln w="9525">
            <a:noFill/>
          </a:ln>
        </p:spPr>
        <p:txBody>
          <a:bodyPr>
            <a:spAutoFit/>
          </a:bodyPr>
          <a:p>
            <a:pPr indent="0"/>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)&gt;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)&gt;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6" name="图片 5"/>
          <p:cNvPicPr/>
          <p:nvPr/>
        </p:nvPicPr>
        <p:blipFill>
          <a:blip r:embed="rId1"/>
          <a:stretch>
            <a:fillRect/>
          </a:stretch>
        </p:blipFill>
        <p:spPr>
          <a:xfrm>
            <a:off x="3321685" y="2091055"/>
            <a:ext cx="310515" cy="346710"/>
          </a:xfrm>
          <a:prstGeom prst="rect">
            <a:avLst/>
          </a:prstGeom>
          <a:noFill/>
          <a:ln w="9525">
            <a:noFill/>
          </a:ln>
        </p:spPr>
      </p:pic>
      <p:sp>
        <p:nvSpPr>
          <p:cNvPr id="116" name="文本框 115"/>
          <p:cNvSpPr txBox="1"/>
          <p:nvPr/>
        </p:nvSpPr>
        <p:spPr>
          <a:xfrm>
            <a:off x="3632200" y="20650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)&gt;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2"/>
          <a:stretch>
            <a:fillRect/>
          </a:stretch>
        </p:blipFill>
        <p:spPr>
          <a:xfrm>
            <a:off x="4363720" y="2064385"/>
            <a:ext cx="411480" cy="342900"/>
          </a:xfrm>
          <a:prstGeom prst="rect">
            <a:avLst/>
          </a:prstGeom>
          <a:noFill/>
          <a:ln w="9525">
            <a:noFill/>
          </a:ln>
        </p:spPr>
      </p:pic>
      <p:sp>
        <p:nvSpPr>
          <p:cNvPr id="117" name="文本框 116"/>
          <p:cNvSpPr txBox="1"/>
          <p:nvPr/>
        </p:nvSpPr>
        <p:spPr>
          <a:xfrm>
            <a:off x="4775200" y="20650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)&gt;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(OH</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)&gt;</a:t>
            </a:r>
            <a:r>
              <a:rPr lang="en-US" sz="2000" b="0" i="1">
                <a:latin typeface="微软雅黑" panose="020B0503020204020204" charset="-122"/>
                <a:ea typeface="微软雅黑" panose="020B0503020204020204" charset="-122"/>
                <a:cs typeface="Times New Roman" panose="02020603050405020304" charset="0"/>
              </a:rPr>
              <a:t>c</a:t>
            </a:r>
            <a:r>
              <a:rPr lang="en-US" sz="2000" b="0">
                <a:latin typeface="微软雅黑" panose="020B0503020204020204" charset="-122"/>
                <a:ea typeface="微软雅黑" panose="020B0503020204020204" charset="-122"/>
                <a:cs typeface="Times New Roman" panose="02020603050405020304" charset="0"/>
              </a:rPr>
              <a:t>(HC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1"/>
          <a:stretch>
            <a:fillRect/>
          </a:stretch>
        </p:blipFill>
        <p:spPr>
          <a:xfrm>
            <a:off x="7350760" y="2064385"/>
            <a:ext cx="349885" cy="373380"/>
          </a:xfrm>
          <a:prstGeom prst="rect">
            <a:avLst/>
          </a:prstGeom>
          <a:noFill/>
          <a:ln w="9525">
            <a:noFill/>
          </a:ln>
        </p:spPr>
      </p:pic>
      <p:sp>
        <p:nvSpPr>
          <p:cNvPr id="118" name="文本框 117"/>
          <p:cNvSpPr txBox="1"/>
          <p:nvPr/>
        </p:nvSpPr>
        <p:spPr>
          <a:xfrm>
            <a:off x="7700645" y="20643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的原因是水和</a:t>
            </a:r>
            <a:r>
              <a:rPr lang="en-US" sz="2000" b="0">
                <a:latin typeface="微软雅黑" panose="020B0503020204020204" charset="-122"/>
                <a:ea typeface="微软雅黑" panose="020B0503020204020204" charset="-122"/>
                <a:cs typeface="微软雅黑" panose="020B0503020204020204" charset="-122"/>
              </a:rPr>
              <a:t>HC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1"/>
          <a:stretch>
            <a:fillRect/>
          </a:stretch>
        </p:blipFill>
        <p:spPr>
          <a:xfrm>
            <a:off x="9758680" y="2079625"/>
            <a:ext cx="396240" cy="340360"/>
          </a:xfrm>
          <a:prstGeom prst="rect">
            <a:avLst/>
          </a:prstGeom>
          <a:noFill/>
          <a:ln w="9525">
            <a:noFill/>
          </a:ln>
        </p:spPr>
      </p:pic>
      <p:sp>
        <p:nvSpPr>
          <p:cNvPr id="119" name="文本框 118"/>
          <p:cNvSpPr txBox="1"/>
          <p:nvPr/>
        </p:nvSpPr>
        <p:spPr>
          <a:xfrm>
            <a:off x="10154920" y="206502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还会电离产</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00075" y="2559685"/>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生</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600075" y="311213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三个守恒</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600710" y="3429000"/>
            <a:ext cx="11205210" cy="239966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电荷守恒</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溶液中全部阳离子所带电荷的总浓度等于全部阴离子所带电荷的总浓度。</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物料守恒</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变化前后某种元素的原子个数守恒。物料守恒可以是物质的量浓度守恒</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也可以是物质的量守恒。</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质子守恒</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在能水解的盐溶液中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水电离出的</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的量总是相等的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电解质溶液中分子或离子得到或失去质子</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的物质的量应相等。采用基准态法分析如下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a:t>
            </a:r>
            <a:r>
              <a:rPr lang="en-US" sz="2000" b="0">
                <a:latin typeface="微软雅黑" panose="020B0503020204020204" charset="-122"/>
                <a:ea typeface="微软雅黑" panose="020B0503020204020204" charset="-122"/>
                <a:cs typeface="微软雅黑" panose="020B0503020204020204" charset="-122"/>
              </a:rPr>
              <a:t>NaHCO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溶液为例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993775"/>
            <a:ext cx="3508375" cy="368300"/>
          </a:xfrm>
          <a:prstGeom prst="rect">
            <a:avLst/>
          </a:prstGeom>
          <a:noFill/>
        </p:spPr>
        <p:txBody>
          <a:bodyPr wrap="square" rtlCol="0">
            <a:spAutoFit/>
          </a:bodyPr>
          <a:p>
            <a:endParaRPr lang="zh-CN" altLang="en-US" b="1">
              <a:latin typeface="微软雅黑" panose="020B0503020204020204" charset="-122"/>
              <a:ea typeface="微软雅黑" panose="020B0503020204020204" charset="-122"/>
              <a:cs typeface="微软雅黑" panose="020B0503020204020204" charset="-122"/>
            </a:endParaRPr>
          </a:p>
        </p:txBody>
      </p:sp>
      <p:pic>
        <p:nvPicPr>
          <p:cNvPr id="216" name="image204.jpeg"/>
          <p:cNvPicPr>
            <a:picLocks noChangeAspect="1"/>
          </p:cNvPicPr>
          <p:nvPr>
            <p:custDataLst>
              <p:tags r:id="rId1"/>
            </p:custDataLst>
          </p:nvPr>
        </p:nvPicPr>
        <p:blipFill>
          <a:blip r:embed="rId2"/>
          <a:stretch>
            <a:fillRect/>
          </a:stretch>
        </p:blipFill>
        <p:spPr>
          <a:xfrm>
            <a:off x="3735705" y="1152525"/>
            <a:ext cx="3584575" cy="1765935"/>
          </a:xfrm>
          <a:prstGeom prst="rect">
            <a:avLst/>
          </a:prstGeom>
        </p:spPr>
      </p:pic>
      <p:sp>
        <p:nvSpPr>
          <p:cNvPr id="119" name="文本框 118"/>
          <p:cNvSpPr txBox="1"/>
          <p:nvPr/>
        </p:nvSpPr>
        <p:spPr>
          <a:xfrm>
            <a:off x="600075" y="2978785"/>
            <a:ext cx="982916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得质子后的产物物质有</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O</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失质子后的产物物质有</a:t>
            </a:r>
            <a:r>
              <a:rPr lang="en-US" sz="2000" b="0">
                <a:latin typeface="微软雅黑" panose="020B0503020204020204" charset="-122"/>
                <a:ea typeface="微软雅黑" panose="020B0503020204020204" charset="-122"/>
                <a:cs typeface="微软雅黑" panose="020B0503020204020204" charset="-122"/>
              </a:rPr>
              <a:t>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3"/>
          <a:srcRect l="57381" t="-2262"/>
          <a:stretch>
            <a:fillRect/>
          </a:stretch>
        </p:blipFill>
        <p:spPr>
          <a:xfrm>
            <a:off x="7653655" y="2947035"/>
            <a:ext cx="357505" cy="430530"/>
          </a:xfrm>
          <a:prstGeom prst="rect">
            <a:avLst/>
          </a:prstGeom>
          <a:noFill/>
          <a:ln w="9525">
            <a:noFill/>
          </a:ln>
        </p:spPr>
      </p:pic>
      <p:sp>
        <p:nvSpPr>
          <p:cNvPr id="120" name="文本框 119"/>
          <p:cNvSpPr txBox="1"/>
          <p:nvPr/>
        </p:nvSpPr>
        <p:spPr>
          <a:xfrm>
            <a:off x="8011160" y="2978785"/>
            <a:ext cx="663765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产物的浓度与得失质子</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3"/>
          <a:srcRect l="55522" t="-5988"/>
          <a:stretch>
            <a:fillRect/>
          </a:stretch>
        </p:blipFill>
        <p:spPr>
          <a:xfrm>
            <a:off x="5654675" y="3437890"/>
            <a:ext cx="378460" cy="337185"/>
          </a:xfrm>
          <a:prstGeom prst="rect">
            <a:avLst/>
          </a:prstGeom>
          <a:noFill/>
          <a:ln w="9525">
            <a:noFill/>
          </a:ln>
        </p:spPr>
      </p:pic>
      <p:sp>
        <p:nvSpPr>
          <p:cNvPr id="121" name="文本框 120"/>
          <p:cNvSpPr txBox="1"/>
          <p:nvPr/>
        </p:nvSpPr>
        <p:spPr>
          <a:xfrm>
            <a:off x="6109335" y="343789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a:t>
            </a:r>
            <a:r>
              <a:rPr lang="zh-CN" b="0">
                <a:cs typeface="方正书宋_GBK" charset="0"/>
              </a:rPr>
              <a:t>。</a:t>
            </a:r>
            <a:endParaRPr lang="zh-CN" altLang="en-US" b="0">
              <a:cs typeface="方正书宋_GBK" charset="0"/>
            </a:endParaRPr>
          </a:p>
        </p:txBody>
      </p:sp>
      <p:sp>
        <p:nvSpPr>
          <p:cNvPr id="6" name="文本框 5"/>
          <p:cNvSpPr txBox="1"/>
          <p:nvPr/>
        </p:nvSpPr>
        <p:spPr>
          <a:xfrm>
            <a:off x="600075" y="3437890"/>
            <a:ext cx="6407150" cy="398780"/>
          </a:xfrm>
          <a:prstGeom prst="rect">
            <a:avLst/>
          </a:prstGeom>
          <a:noFill/>
        </p:spPr>
        <p:txBody>
          <a:bodyPr wrap="square" rtlCol="0">
            <a:spAutoFit/>
          </a:bodyPr>
          <a:p>
            <a:r>
              <a:rPr lang="zh-CN" sz="2000">
                <a:latin typeface="微软雅黑" panose="020B0503020204020204" charset="-122"/>
                <a:ea typeface="微软雅黑" panose="020B0503020204020204" charset="-122"/>
                <a:cs typeface="微软雅黑" panose="020B0503020204020204" charset="-122"/>
                <a:sym typeface="+mn-ea"/>
              </a:rPr>
              <a:t>的浓度一致</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则</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CO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(OH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(C</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600075" y="3997325"/>
            <a:ext cx="4064000" cy="398780"/>
          </a:xfrm>
          <a:prstGeom prst="rect">
            <a:avLst/>
          </a:prstGeom>
          <a:noFill/>
        </p:spPr>
        <p:txBody>
          <a:bodyPr wrap="square" rtlCol="0">
            <a:spAutoFit/>
          </a:bodyPr>
          <a:p>
            <a:r>
              <a:rPr lang="zh-CN" altLang="en-US" sz="2000">
                <a:solidFill>
                  <a:srgbClr val="FF0000"/>
                </a:solidFill>
                <a:highlight>
                  <a:srgbClr val="FFFF00"/>
                </a:highlight>
                <a:latin typeface="微软雅黑" panose="020B0503020204020204" charset="-122"/>
                <a:ea typeface="微软雅黑" panose="020B0503020204020204" charset="-122"/>
              </a:rPr>
              <a:t>关键点拨</a:t>
            </a:r>
            <a:r>
              <a:rPr lang="zh-CN" altLang="en-US"/>
              <a:t>　</a:t>
            </a:r>
            <a:endParaRPr lang="zh-CN" altLang="en-US"/>
          </a:p>
        </p:txBody>
      </p:sp>
      <p:sp>
        <p:nvSpPr>
          <p:cNvPr id="8" name="文本框 7"/>
          <p:cNvSpPr txBox="1"/>
          <p:nvPr/>
        </p:nvSpPr>
        <p:spPr>
          <a:xfrm>
            <a:off x="719455" y="4356100"/>
            <a:ext cx="10728325" cy="1014730"/>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也可以先写出</a:t>
            </a:r>
            <a:r>
              <a:rPr lang="en-US" sz="2000" b="0">
                <a:latin typeface="微软雅黑" panose="020B0503020204020204" charset="-122"/>
                <a:ea typeface="微软雅黑" panose="020B0503020204020204" charset="-122"/>
                <a:cs typeface="微软雅黑" panose="020B0503020204020204" charset="-122"/>
              </a:rPr>
              <a:t>NaHCO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溶液中存在的电荷守恒式和物料守恒式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两式联立消除</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(Na</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即可得质子守恒式。</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1" name="文本框 120"/>
          <p:cNvSpPr txBox="1"/>
          <p:nvPr/>
        </p:nvSpPr>
        <p:spPr>
          <a:xfrm>
            <a:off x="725805" y="1010285"/>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溶液中粒子浓度大小的比较　</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5741035" y="1010285"/>
            <a:ext cx="709295" cy="319405"/>
          </a:xfrm>
          <a:prstGeom prst="rect">
            <a:avLst/>
          </a:prstGeom>
          <a:noFill/>
          <a:ln w="9525">
            <a:noFill/>
          </a:ln>
        </p:spPr>
      </p:pic>
      <p:sp>
        <p:nvSpPr>
          <p:cNvPr id="122" name="文本框 121"/>
          <p:cNvSpPr txBox="1"/>
          <p:nvPr/>
        </p:nvSpPr>
        <p:spPr>
          <a:xfrm>
            <a:off x="661035" y="163893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守恒式的合理运用</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7" name="表格 6"/>
          <p:cNvGraphicFramePr/>
          <p:nvPr>
            <p:custDataLst>
              <p:tags r:id="rId2"/>
            </p:custDataLst>
          </p:nvPr>
        </p:nvGraphicFramePr>
        <p:xfrm>
          <a:off x="3410585" y="1638935"/>
          <a:ext cx="4683760" cy="2256790"/>
        </p:xfrm>
        <a:graphic>
          <a:graphicData uri="http://schemas.openxmlformats.org/drawingml/2006/table">
            <a:tbl>
              <a:tblPr/>
              <a:tblGrid>
                <a:gridCol w="2921635"/>
                <a:gridCol w="1762125"/>
              </a:tblGrid>
              <a:tr h="521970">
                <a:tc>
                  <a:txBody>
                    <a:bodyPr/>
                    <a:p>
                      <a:pPr indent="0" algn="ctr">
                        <a:buNone/>
                      </a:pPr>
                      <a:r>
                        <a:rPr lang="en-US" sz="2000" b="0">
                          <a:latin typeface="微软雅黑" panose="020B0503020204020204" charset="-122"/>
                          <a:ea typeface="微软雅黑" panose="020B0503020204020204" charset="-122"/>
                          <a:cs typeface="Calibri" panose="020F0502020204030204" charset="0"/>
                        </a:rPr>
                        <a:t>粒子浓度关系式特点</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运用公式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91210">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一边均为阴离子</a:t>
                      </a:r>
                      <a:r>
                        <a:rPr lang="en-US" sz="2000" b="0">
                          <a:latin typeface="微软雅黑" panose="020B0503020204020204" charset="-122"/>
                          <a:ea typeface="微软雅黑" panose="020B0503020204020204" charset="-122"/>
                          <a:cs typeface="微软雅黑" panose="020B0503020204020204" charset="-122"/>
                        </a:rPr>
                        <a:t>,另一边均为阳离子</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电荷守恒式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48995">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一边粒子均含有一种元素</a:t>
                      </a:r>
                      <a:r>
                        <a:rPr lang="en-US" sz="2000" b="0">
                          <a:latin typeface="微软雅黑" panose="020B0503020204020204" charset="-122"/>
                          <a:ea typeface="微软雅黑" panose="020B0503020204020204" charset="-122"/>
                          <a:cs typeface="微软雅黑" panose="020B0503020204020204" charset="-122"/>
                        </a:rPr>
                        <a:t>,另一边粒子均含有另一种元素</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物料守恒式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custDataLst>
              <p:tags r:id="rId3"/>
            </p:custDataLst>
          </p:nvPr>
        </p:nvGraphicFramePr>
        <p:xfrm>
          <a:off x="3410585" y="3895725"/>
          <a:ext cx="4683760" cy="2199640"/>
        </p:xfrm>
        <a:graphic>
          <a:graphicData uri="http://schemas.openxmlformats.org/drawingml/2006/table">
            <a:tbl>
              <a:tblPr/>
              <a:tblGrid>
                <a:gridCol w="2921635"/>
                <a:gridCol w="1762125"/>
              </a:tblGrid>
              <a:tr h="546100">
                <a:tc>
                  <a:txBody>
                    <a:bodyPr/>
                    <a:p>
                      <a:pPr indent="0" algn="ctr">
                        <a:buNone/>
                      </a:pPr>
                      <a:r>
                        <a:rPr lang="en-US" sz="2000" b="0">
                          <a:latin typeface="微软雅黑" panose="020B0503020204020204" charset="-122"/>
                          <a:ea typeface="微软雅黑" panose="020B0503020204020204" charset="-122"/>
                          <a:cs typeface="Calibri" panose="020F0502020204030204" charset="0"/>
                        </a:rPr>
                        <a:t>粒子浓度关系式特点</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运用公式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85850">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一边粒子能电离出H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另一边粒子能结合H</a:t>
                      </a:r>
                      <a:r>
                        <a:rPr lang="en-US" sz="2000" b="0" baseline="30000">
                          <a:latin typeface="微软雅黑" panose="020B0503020204020204" charset="-122"/>
                          <a:ea typeface="微软雅黑" panose="020B0503020204020204" charset="-122"/>
                          <a:cs typeface="微软雅黑" panose="020B0503020204020204" charset="-122"/>
                        </a:rPr>
                        <a:t>+</a:t>
                      </a:r>
                      <a:endParaRPr lang="en-US" altLang="en-US" sz="2000" b="0" baseline="3000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质子守恒式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67690">
                <a:tc>
                  <a:txBody>
                    <a:bodyPr/>
                    <a:p>
                      <a:pPr indent="0" algn="ctr">
                        <a:buNone/>
                      </a:pPr>
                      <a:r>
                        <a:rPr lang="en-US" sz="2000" b="0">
                          <a:latin typeface="微软雅黑" panose="020B0503020204020204" charset="-122"/>
                          <a:ea typeface="微软雅黑" panose="020B0503020204020204" charset="-122"/>
                          <a:cs typeface="Calibri" panose="020F0502020204030204" charset="0"/>
                        </a:rPr>
                        <a:t>两边没有明显特征</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三守恒式结合</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2" name="文本框 121"/>
          <p:cNvSpPr txBox="1"/>
          <p:nvPr/>
        </p:nvSpPr>
        <p:spPr>
          <a:xfrm>
            <a:off x="704215" y="1035050"/>
            <a:ext cx="5080000" cy="398780"/>
          </a:xfrm>
          <a:prstGeom prst="rect">
            <a:avLst/>
          </a:prstGeom>
          <a:noFill/>
          <a:ln w="9525">
            <a:noFill/>
          </a:ln>
        </p:spPr>
        <p:txBody>
          <a:bodyPr>
            <a:spAutoFit/>
          </a:bodyPr>
          <a:p>
            <a:pPr indent="0"/>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不同溶液情境中</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粒子浓度关系的分析模型</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26" name="image214.jpeg"/>
          <p:cNvPicPr>
            <a:picLocks noChangeAspect="1"/>
          </p:cNvPicPr>
          <p:nvPr>
            <p:custDataLst>
              <p:tags r:id="rId1"/>
            </p:custDataLst>
          </p:nvPr>
        </p:nvPicPr>
        <p:blipFill>
          <a:blip r:embed="rId2"/>
          <a:stretch>
            <a:fillRect/>
          </a:stretch>
        </p:blipFill>
        <p:spPr>
          <a:xfrm>
            <a:off x="3441065" y="1626870"/>
            <a:ext cx="5255260" cy="4347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953135"/>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P188</a:t>
            </a:r>
            <a:endParaRPr lang="en-US" altLang="zh-CN" sz="2000">
              <a:solidFill>
                <a:schemeClr val="bg1"/>
              </a:solidFill>
              <a:latin typeface="微软雅黑W10 Bold" charset="0"/>
              <a:ea typeface="微软雅黑W10 Bold" charset="0"/>
            </a:endParaRPr>
          </a:p>
          <a:p>
            <a:r>
              <a:rPr lang="zh-CN" altLang="en-US" sz="2000">
                <a:solidFill>
                  <a:schemeClr val="bg1"/>
                </a:solidFill>
                <a:latin typeface="微软雅黑W10 Bold" charset="0"/>
                <a:ea typeface="微软雅黑W10 Bold" charset="0"/>
              </a:rPr>
              <a:t>、</a:t>
            </a:r>
            <a:endParaRPr lang="zh-CN" altLang="en-US"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2" name="文本框 121"/>
          <p:cNvSpPr txBox="1"/>
          <p:nvPr/>
        </p:nvSpPr>
        <p:spPr>
          <a:xfrm>
            <a:off x="643890" y="980440"/>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a:t>
            </a:r>
            <a:r>
              <a:rPr lang="en-US" b="0">
                <a:latin typeface="NEU-BZ" charset="0"/>
                <a:cs typeface="方正仿宋_GBK" charset="0"/>
              </a:rPr>
              <a:t> </a:t>
            </a:r>
            <a:endParaRPr lang="en-US" altLang="en-US" b="0">
              <a:latin typeface="NEU-BZ" charset="0"/>
              <a:cs typeface="方正仿宋_GBK" charset="0"/>
            </a:endParaRPr>
          </a:p>
        </p:txBody>
      </p:sp>
      <p:sp>
        <p:nvSpPr>
          <p:cNvPr id="3" name="文本框 2"/>
          <p:cNvSpPr txBox="1"/>
          <p:nvPr/>
        </p:nvSpPr>
        <p:spPr>
          <a:xfrm>
            <a:off x="643890" y="1526540"/>
            <a:ext cx="1031494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新课标</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13,6</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向</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饱和溶液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有足量</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固体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中滴加氨水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发生反应</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10463530" y="1661160"/>
            <a:ext cx="495300" cy="264160"/>
          </a:xfrm>
          <a:prstGeom prst="rect">
            <a:avLst/>
          </a:prstGeom>
          <a:noFill/>
          <a:ln w="9525">
            <a:noFill/>
          </a:ln>
        </p:spPr>
      </p:pic>
      <p:sp>
        <p:nvSpPr>
          <p:cNvPr id="123" name="文本框 122"/>
          <p:cNvSpPr txBox="1"/>
          <p:nvPr/>
        </p:nvSpPr>
        <p:spPr>
          <a:xfrm>
            <a:off x="643890" y="195897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[Ag(NH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[Ag(NH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4318000" y="2011045"/>
            <a:ext cx="565785" cy="275590"/>
          </a:xfrm>
          <a:prstGeom prst="rect">
            <a:avLst/>
          </a:prstGeom>
          <a:noFill/>
          <a:ln w="9525">
            <a:noFill/>
          </a:ln>
        </p:spPr>
      </p:pic>
      <p:sp>
        <p:nvSpPr>
          <p:cNvPr id="124" name="文本框 123"/>
          <p:cNvSpPr txBox="1"/>
          <p:nvPr/>
        </p:nvSpPr>
        <p:spPr>
          <a:xfrm>
            <a:off x="4796790" y="1965325"/>
            <a:ext cx="748538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[Ag(NH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(M)/(mol·L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lg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43890" y="2391410"/>
            <a:ext cx="842518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的关系如图所示</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其中</a:t>
            </a:r>
            <a:r>
              <a:rPr lang="en-US" sz="2000">
                <a:latin typeface="微软雅黑" panose="020B0503020204020204" charset="-122"/>
                <a:ea typeface="微软雅黑" panose="020B0503020204020204" charset="-122"/>
                <a:cs typeface="微软雅黑" panose="020B0503020204020204" charset="-122"/>
                <a:sym typeface="+mn-ea"/>
              </a:rPr>
              <a:t>M</a:t>
            </a:r>
            <a:r>
              <a:rPr lang="zh-CN" sz="2000">
                <a:latin typeface="微软雅黑" panose="020B0503020204020204" charset="-122"/>
                <a:ea typeface="微软雅黑" panose="020B0503020204020204" charset="-122"/>
                <a:cs typeface="微软雅黑" panose="020B0503020204020204" charset="-122"/>
                <a:sym typeface="+mn-ea"/>
              </a:rPr>
              <a:t>代表</a:t>
            </a:r>
            <a:r>
              <a:rPr lang="en-US" sz="2000">
                <a:latin typeface="微软雅黑" panose="020B0503020204020204" charset="-122"/>
                <a:ea typeface="微软雅黑" panose="020B0503020204020204" charset="-122"/>
                <a:cs typeface="微软雅黑" panose="020B0503020204020204" charset="-122"/>
                <a:sym typeface="+mn-ea"/>
              </a:rPr>
              <a:t>Ag</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Cl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[Ag(NH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或</a:t>
            </a:r>
            <a:r>
              <a:rPr lang="en-US" sz="2000">
                <a:latin typeface="微软雅黑" panose="020B0503020204020204" charset="-122"/>
                <a:ea typeface="微软雅黑" panose="020B0503020204020204" charset="-122"/>
                <a:cs typeface="微软雅黑" panose="020B0503020204020204" charset="-122"/>
                <a:sym typeface="+mn-ea"/>
              </a:rPr>
              <a:t>[Ag(NH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230" name="image218.jpeg"/>
          <p:cNvPicPr>
            <a:picLocks noChangeAspect="1"/>
          </p:cNvPicPr>
          <p:nvPr>
            <p:custDataLst>
              <p:tags r:id="rId2"/>
            </p:custDataLst>
          </p:nvPr>
        </p:nvPicPr>
        <p:blipFill>
          <a:blip r:embed="rId3"/>
          <a:stretch>
            <a:fillRect/>
          </a:stretch>
        </p:blipFill>
        <p:spPr>
          <a:xfrm>
            <a:off x="8413115" y="2651760"/>
            <a:ext cx="3331210" cy="3296285"/>
          </a:xfrm>
          <a:prstGeom prst="rect">
            <a:avLst/>
          </a:prstGeom>
        </p:spPr>
      </p:pic>
      <p:sp>
        <p:nvSpPr>
          <p:cNvPr id="8" name="文本框 7"/>
          <p:cNvSpPr txBox="1"/>
          <p:nvPr/>
        </p:nvSpPr>
        <p:spPr>
          <a:xfrm>
            <a:off x="643890" y="2651760"/>
            <a:ext cx="7932420" cy="1938020"/>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下列说法错误的是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A.</a:t>
            </a:r>
            <a:r>
              <a:rPr lang="zh-CN" sz="2000" b="0">
                <a:latin typeface="微软雅黑" panose="020B0503020204020204" charset="-122"/>
                <a:ea typeface="微软雅黑" panose="020B0503020204020204" charset="-122"/>
                <a:cs typeface="微软雅黑" panose="020B0503020204020204" charset="-122"/>
              </a:rPr>
              <a:t>曲线</a:t>
            </a:r>
            <a:r>
              <a:rPr lang="en-US" sz="2000" b="0">
                <a:latin typeface="微软雅黑" panose="020B0503020204020204" charset="-122"/>
                <a:ea typeface="微软雅黑" panose="020B0503020204020204" charset="-122"/>
                <a:cs typeface="微软雅黑" panose="020B0503020204020204" charset="-122"/>
              </a:rPr>
              <a:t>Ⅰ</a:t>
            </a:r>
            <a:r>
              <a:rPr lang="zh-CN" sz="2000" b="0">
                <a:latin typeface="微软雅黑" panose="020B0503020204020204" charset="-122"/>
                <a:ea typeface="微软雅黑" panose="020B0503020204020204" charset="-122"/>
                <a:cs typeface="微软雅黑" panose="020B0503020204020204" charset="-122"/>
              </a:rPr>
              <a:t>可视为</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溶解度随</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浓度变化曲线</a:t>
            </a:r>
            <a:r>
              <a:rPr lang="en-US" sz="2000" b="0">
                <a:latin typeface="微软雅黑" panose="020B0503020204020204" charset="-122"/>
                <a:ea typeface="微软雅黑" panose="020B0503020204020204" charset="-122"/>
                <a:cs typeface="微软雅黑" panose="020B0503020204020204" charset="-122"/>
              </a:rPr>
              <a:t>B.AgCl</a:t>
            </a:r>
            <a:r>
              <a:rPr lang="zh-CN" sz="2000" b="0">
                <a:latin typeface="微软雅黑" panose="020B0503020204020204" charset="-122"/>
                <a:ea typeface="微软雅黑" panose="020B0503020204020204" charset="-122"/>
                <a:cs typeface="微软雅黑" panose="020B0503020204020204" charset="-122"/>
              </a:rPr>
              <a:t>的溶度积常数</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-9.75</a:t>
            </a:r>
            <a:r>
              <a:rPr lang="en-US" sz="2000" b="0">
                <a:latin typeface="微软雅黑" panose="020B0503020204020204" charset="-122"/>
                <a:ea typeface="微软雅黑" panose="020B0503020204020204" charset="-122"/>
                <a:cs typeface="微软雅黑" panose="020B0503020204020204" charset="-122"/>
              </a:rPr>
              <a:t>C.</a:t>
            </a:r>
            <a:r>
              <a:rPr lang="zh-CN" sz="2000" b="0">
                <a:latin typeface="微软雅黑" panose="020B0503020204020204" charset="-122"/>
                <a:ea typeface="微软雅黑" panose="020B0503020204020204" charset="-122"/>
                <a:cs typeface="微软雅黑" panose="020B0503020204020204" charset="-122"/>
              </a:rPr>
              <a:t>反应</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1"/>
          <a:stretch>
            <a:fillRect/>
          </a:stretch>
        </p:blipFill>
        <p:spPr>
          <a:xfrm>
            <a:off x="3579495" y="4208780"/>
            <a:ext cx="466090" cy="287655"/>
          </a:xfrm>
          <a:prstGeom prst="rect">
            <a:avLst/>
          </a:prstGeom>
          <a:noFill/>
          <a:ln w="9525">
            <a:noFill/>
          </a:ln>
        </p:spPr>
      </p:pic>
      <p:sp>
        <p:nvSpPr>
          <p:cNvPr id="125" name="文本框 124"/>
          <p:cNvSpPr txBox="1"/>
          <p:nvPr/>
        </p:nvSpPr>
        <p:spPr>
          <a:xfrm>
            <a:off x="643890" y="4496752"/>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D.</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)=0.01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045585" y="419100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[Ag</a:t>
            </a:r>
            <a:r>
              <a:rPr lang="en-US" sz="2000">
                <a:latin typeface="微软雅黑" panose="020B0503020204020204" charset="-122"/>
                <a:ea typeface="微软雅黑" panose="020B0503020204020204" charset="-122"/>
                <a:cs typeface="微软雅黑" panose="020B0503020204020204" charset="-122"/>
                <a:sym typeface="+mn-ea"/>
              </a:rPr>
              <a:t>(NH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的平衡常数</a:t>
            </a:r>
            <a:r>
              <a:rPr lang="en-US" sz="2000" i="1">
                <a:latin typeface="微软雅黑" panose="020B0503020204020204" charset="-122"/>
                <a:ea typeface="微软雅黑" panose="020B0503020204020204" charset="-122"/>
                <a:cs typeface="微软雅黑" panose="020B0503020204020204" charset="-122"/>
                <a:sym typeface="+mn-ea"/>
              </a:rPr>
              <a:t>K</a:t>
            </a:r>
            <a:r>
              <a:rPr lang="zh-CN" sz="2000">
                <a:latin typeface="微软雅黑" panose="020B0503020204020204" charset="-122"/>
                <a:ea typeface="微软雅黑" panose="020B0503020204020204" charset="-122"/>
                <a:cs typeface="微软雅黑" panose="020B0503020204020204" charset="-122"/>
                <a:sym typeface="+mn-ea"/>
              </a:rPr>
              <a:t>的值为</a:t>
            </a:r>
            <a:r>
              <a:rPr lang="en-US" sz="2000">
                <a:latin typeface="微软雅黑" panose="020B0503020204020204" charset="-122"/>
                <a:ea typeface="微软雅黑" panose="020B0503020204020204" charset="-122"/>
                <a:cs typeface="微软雅黑" panose="020B0503020204020204" charset="-122"/>
                <a:sym typeface="+mn-ea"/>
              </a:rPr>
              <a:t>10</a:t>
            </a:r>
            <a:r>
              <a:rPr lang="en-US" sz="2000" baseline="30000">
                <a:latin typeface="微软雅黑" panose="020B0503020204020204" charset="-122"/>
                <a:ea typeface="微软雅黑" panose="020B0503020204020204" charset="-122"/>
                <a:cs typeface="微软雅黑" panose="020B0503020204020204" charset="-122"/>
                <a:sym typeface="+mn-ea"/>
              </a:rPr>
              <a:t>3.81</a:t>
            </a:r>
            <a:endParaRPr lang="en-US" altLang="en-US" sz="2000" baseline="3000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3669030" y="2766695"/>
            <a:ext cx="4064000" cy="398780"/>
          </a:xfrm>
          <a:prstGeom prst="rect">
            <a:avLst/>
          </a:prstGeom>
          <a:noFill/>
        </p:spPr>
        <p:txBody>
          <a:bodyPr wrap="square" rtlCol="0">
            <a:spAutoFit/>
          </a:bodyPr>
          <a:p>
            <a:r>
              <a:rPr lang="en-US" altLang="zh-CN" sz="2000">
                <a:solidFill>
                  <a:srgbClr val="FF0000"/>
                </a:solidFill>
              </a:rPr>
              <a:t>A</a:t>
            </a:r>
            <a:endParaRPr lang="en-US" altLang="zh-CN" sz="20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blinds(horizontal)">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5" name="文本框 124"/>
          <p:cNvSpPr txBox="1"/>
          <p:nvPr/>
        </p:nvSpPr>
        <p:spPr>
          <a:xfrm>
            <a:off x="704215" y="98107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兰亭中黑_GBK" charset="0"/>
              </a:rPr>
              <a:t>要点图解</a:t>
            </a:r>
            <a:endParaRPr lang="zh-CN" altLang="en-US" sz="2000" b="0">
              <a:latin typeface="微软雅黑" panose="020B0503020204020204" charset="-122"/>
              <a:ea typeface="微软雅黑" panose="020B0503020204020204" charset="-122"/>
              <a:cs typeface="方正兰亭中黑_GBK" charset="0"/>
            </a:endParaRPr>
          </a:p>
        </p:txBody>
      </p:sp>
      <p:sp>
        <p:nvSpPr>
          <p:cNvPr id="3" name="文本框 2"/>
          <p:cNvSpPr txBox="1"/>
          <p:nvPr/>
        </p:nvSpPr>
        <p:spPr>
          <a:xfrm>
            <a:off x="704215" y="1379855"/>
            <a:ext cx="1009650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观察题图可知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极小时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图中曲线</a:t>
            </a:r>
            <a:r>
              <a:rPr lang="en-US" sz="2000" b="0">
                <a:latin typeface="微软雅黑" panose="020B0503020204020204" charset="-122"/>
                <a:ea typeface="微软雅黑" panose="020B0503020204020204" charset="-122"/>
                <a:cs typeface="微软雅黑" panose="020B0503020204020204" charset="-122"/>
              </a:rPr>
              <a:t>Ⅲ</a:t>
            </a:r>
            <a:r>
              <a:rPr lang="zh-CN" sz="2000" b="0">
                <a:latin typeface="微软雅黑" panose="020B0503020204020204" charset="-122"/>
                <a:ea typeface="微软雅黑" panose="020B0503020204020204" charset="-122"/>
                <a:cs typeface="微软雅黑" panose="020B0503020204020204" charset="-122"/>
              </a:rPr>
              <a:t>和曲线</a:t>
            </a:r>
            <a:r>
              <a:rPr lang="en-US" sz="2000" b="0">
                <a:latin typeface="微软雅黑" panose="020B0503020204020204" charset="-122"/>
                <a:ea typeface="微软雅黑" panose="020B0503020204020204" charset="-122"/>
                <a:cs typeface="微软雅黑" panose="020B0503020204020204" charset="-122"/>
              </a:rPr>
              <a:t>Ⅳ</a:t>
            </a:r>
            <a:r>
              <a:rPr lang="zh-CN" sz="2000" b="0">
                <a:latin typeface="微软雅黑" panose="020B0503020204020204" charset="-122"/>
                <a:ea typeface="微软雅黑" panose="020B0503020204020204" charset="-122"/>
                <a:cs typeface="微软雅黑" panose="020B0503020204020204" charset="-122"/>
              </a:rPr>
              <a:t>表示的物质的浓度最大且相等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结合</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332085" y="137985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滴加氨</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04215" y="1778635"/>
            <a:ext cx="1140714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水过程中的反应可知</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曲线</a:t>
            </a:r>
            <a:r>
              <a:rPr lang="en-US" sz="2000">
                <a:latin typeface="微软雅黑" panose="020B0503020204020204" charset="-122"/>
                <a:ea typeface="微软雅黑" panose="020B0503020204020204" charset="-122"/>
                <a:cs typeface="微软雅黑" panose="020B0503020204020204" charset="-122"/>
                <a:sym typeface="+mn-ea"/>
              </a:rPr>
              <a:t>Ⅲ</a:t>
            </a:r>
            <a:r>
              <a:rPr lang="zh-CN" sz="2000">
                <a:latin typeface="微软雅黑" panose="020B0503020204020204" charset="-122"/>
                <a:ea typeface="微软雅黑" panose="020B0503020204020204" charset="-122"/>
                <a:cs typeface="微软雅黑" panose="020B0503020204020204" charset="-122"/>
                <a:sym typeface="+mn-ea"/>
              </a:rPr>
              <a:t>和曲线</a:t>
            </a:r>
            <a:r>
              <a:rPr lang="en-US" sz="2000">
                <a:latin typeface="微软雅黑" panose="020B0503020204020204" charset="-122"/>
                <a:ea typeface="微软雅黑" panose="020B0503020204020204" charset="-122"/>
                <a:cs typeface="微软雅黑" panose="020B0503020204020204" charset="-122"/>
                <a:sym typeface="+mn-ea"/>
              </a:rPr>
              <a:t>Ⅳ</a:t>
            </a:r>
            <a:r>
              <a:rPr lang="zh-CN" sz="2000">
                <a:latin typeface="微软雅黑" panose="020B0503020204020204" charset="-122"/>
                <a:ea typeface="微软雅黑" panose="020B0503020204020204" charset="-122"/>
                <a:cs typeface="微软雅黑" panose="020B0503020204020204" charset="-122"/>
                <a:sym typeface="+mn-ea"/>
              </a:rPr>
              <a:t>分别对应</a:t>
            </a:r>
            <a:r>
              <a:rPr lang="en-US" sz="2000">
                <a:latin typeface="微软雅黑" panose="020B0503020204020204" charset="-122"/>
                <a:ea typeface="微软雅黑" panose="020B0503020204020204" charset="-122"/>
                <a:cs typeface="微软雅黑" panose="020B0503020204020204" charset="-122"/>
                <a:sym typeface="+mn-ea"/>
              </a:rPr>
              <a:t>Ag</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Cl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随着</a:t>
            </a:r>
            <a:r>
              <a:rPr lang="en-US" sz="2000">
                <a:latin typeface="微软雅黑" panose="020B0503020204020204" charset="-122"/>
                <a:ea typeface="微软雅黑" panose="020B0503020204020204" charset="-122"/>
                <a:cs typeface="微软雅黑" panose="020B0503020204020204" charset="-122"/>
                <a:sym typeface="+mn-ea"/>
              </a:rPr>
              <a:t>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浓度增大</a:t>
            </a:r>
            <a:r>
              <a:rPr lang="en-US" sz="2000">
                <a:latin typeface="微软雅黑" panose="020B0503020204020204" charset="-122"/>
                <a:ea typeface="微软雅黑" panose="020B0503020204020204" charset="-122"/>
                <a:cs typeface="微软雅黑" panose="020B0503020204020204" charset="-122"/>
                <a:sym typeface="+mn-ea"/>
              </a:rPr>
              <a:t>,Ag</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与</a:t>
            </a:r>
            <a:r>
              <a:rPr lang="en-US" sz="2000">
                <a:latin typeface="微软雅黑" panose="020B0503020204020204" charset="-122"/>
                <a:ea typeface="微软雅黑" panose="020B0503020204020204" charset="-122"/>
                <a:cs typeface="微软雅黑" panose="020B0503020204020204" charset="-122"/>
                <a:sym typeface="+mn-ea"/>
              </a:rPr>
              <a:t>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配合生成</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704215" y="2085975"/>
            <a:ext cx="11032490"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再与</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配合生成</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比较小时</a:t>
            </a:r>
            <a:endParaRPr lang="zh-CN"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{[Ag(NH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zh-CN" sz="2000" b="0">
                <a:latin typeface="微软雅黑" panose="020B0503020204020204" charset="-122"/>
                <a:ea typeface="微软雅黑" panose="020B0503020204020204" charset="-122"/>
                <a:cs typeface="微软雅黑" panose="020B0503020204020204" charset="-122"/>
              </a:rPr>
              <a:t>氨水的滴加消耗</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促进</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溶解</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增大</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减小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故曲线</a:t>
            </a:r>
            <a:r>
              <a:rPr lang="en-US" sz="2000" b="0">
                <a:latin typeface="微软雅黑" panose="020B0503020204020204" charset="-122"/>
                <a:ea typeface="微软雅黑" panose="020B0503020204020204" charset="-122"/>
                <a:cs typeface="微软雅黑" panose="020B0503020204020204" charset="-122"/>
              </a:rPr>
              <a:t>Ⅰ</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Ⅱ</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Ⅲ</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Ⅳ</a:t>
            </a:r>
            <a:r>
              <a:rPr lang="zh-CN" sz="2000" b="0">
                <a:latin typeface="微软雅黑" panose="020B0503020204020204" charset="-122"/>
                <a:ea typeface="微软雅黑" panose="020B0503020204020204" charset="-122"/>
                <a:cs typeface="微软雅黑" panose="020B0503020204020204" charset="-122"/>
              </a:rPr>
              <a:t>分别对应</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8957310" y="2215515"/>
            <a:ext cx="6096000" cy="398780"/>
          </a:xfrm>
          <a:prstGeom prst="rect">
            <a:avLst/>
          </a:prstGeom>
          <a:noFill/>
        </p:spPr>
        <p:txBody>
          <a:bodyPr wrap="square" rtlCol="0" anchor="t">
            <a:spAutoFit/>
          </a:bodyPr>
          <a:p>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{[Ag(NH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}&gt;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242" name="image230.jpeg"/>
          <p:cNvPicPr>
            <a:picLocks noChangeAspect="1"/>
          </p:cNvPicPr>
          <p:nvPr>
            <p:custDataLst>
              <p:tags r:id="rId1"/>
            </p:custDataLst>
          </p:nvPr>
        </p:nvPicPr>
        <p:blipFill>
          <a:blip r:embed="rId2"/>
          <a:stretch>
            <a:fillRect/>
          </a:stretch>
        </p:blipFill>
        <p:spPr>
          <a:xfrm>
            <a:off x="3692525" y="3691255"/>
            <a:ext cx="3785870" cy="2626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993775"/>
            <a:ext cx="3508375" cy="368300"/>
          </a:xfrm>
          <a:prstGeom prst="rect">
            <a:avLst/>
          </a:prstGeom>
          <a:noFill/>
        </p:spPr>
        <p:txBody>
          <a:bodyPr wrap="square" rtlCol="0">
            <a:spAutoFit/>
          </a:bodyPr>
          <a:p>
            <a:endParaRPr lang="zh-CN" altLang="en-US" b="1">
              <a:latin typeface="微软雅黑" panose="020B0503020204020204" charset="-122"/>
              <a:ea typeface="微软雅黑" panose="020B0503020204020204" charset="-122"/>
              <a:cs typeface="微软雅黑" panose="020B0503020204020204" charset="-122"/>
            </a:endParaRPr>
          </a:p>
        </p:txBody>
      </p:sp>
      <p:sp>
        <p:nvSpPr>
          <p:cNvPr id="128" name="文本框 127"/>
          <p:cNvSpPr txBox="1"/>
          <p:nvPr/>
        </p:nvSpPr>
        <p:spPr>
          <a:xfrm>
            <a:off x="600075" y="854710"/>
            <a:ext cx="10818495" cy="2861310"/>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【解析】反应过程中一直在消耗</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促进</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溶解</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不被消耗且全部来自溶解的</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故溶解的</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(AgCl</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故曲线</a:t>
            </a:r>
            <a:r>
              <a:rPr lang="en-US" sz="2000" b="0">
                <a:latin typeface="微软雅黑" panose="020B0503020204020204" charset="-122"/>
                <a:ea typeface="微软雅黑" panose="020B0503020204020204" charset="-122"/>
                <a:cs typeface="微软雅黑" panose="020B0503020204020204" charset="-122"/>
              </a:rPr>
              <a:t>Ⅳ</a:t>
            </a:r>
            <a:r>
              <a:rPr lang="zh-CN" sz="2000" b="0">
                <a:latin typeface="微软雅黑" panose="020B0503020204020204" charset="-122"/>
                <a:ea typeface="微软雅黑" panose="020B0503020204020204" charset="-122"/>
                <a:cs typeface="微软雅黑" panose="020B0503020204020204" charset="-122"/>
              </a:rPr>
              <a:t>可视为</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溶解度随</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浓度变化曲线</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由题图可知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-2.35</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-7.40</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固体足量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(AgCl</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-2.35</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-7.40</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-9.75</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由题图可知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-5.16</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-2.35</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反应</a:t>
            </a:r>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487680" y="3216275"/>
            <a:ext cx="10915015" cy="1976120"/>
            <a:chOff x="768" y="5065"/>
            <a:chExt cx="17189" cy="3112"/>
          </a:xfrm>
        </p:grpSpPr>
        <p:pic>
          <p:nvPicPr>
            <p:cNvPr id="3" name="图片 2"/>
            <p:cNvPicPr/>
            <p:nvPr/>
          </p:nvPicPr>
          <p:blipFill>
            <a:blip r:embed="rId1"/>
            <a:stretch>
              <a:fillRect/>
            </a:stretch>
          </p:blipFill>
          <p:spPr>
            <a:xfrm>
              <a:off x="4756" y="5400"/>
              <a:ext cx="640" cy="228"/>
            </a:xfrm>
            <a:prstGeom prst="rect">
              <a:avLst/>
            </a:prstGeom>
            <a:noFill/>
            <a:ln w="9525">
              <a:noFill/>
            </a:ln>
          </p:spPr>
        </p:pic>
        <p:sp>
          <p:nvSpPr>
            <p:cNvPr id="129" name="文本框 128"/>
            <p:cNvSpPr txBox="1"/>
            <p:nvPr/>
          </p:nvSpPr>
          <p:spPr>
            <a:xfrm>
              <a:off x="5396" y="5141"/>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[Ag</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的平衡常数</a:t>
              </a:r>
              <a:r>
                <a:rPr lang="en-US" sz="2000" b="0" i="1">
                  <a:latin typeface="微软雅黑" panose="020B0503020204020204" charset="-122"/>
                  <a:ea typeface="微软雅黑" panose="020B0503020204020204" charset="-122"/>
                  <a:cs typeface="微软雅黑" panose="020B0503020204020204" charset="-122"/>
                </a:rPr>
                <a:t>K</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10442" y="5065"/>
              <a:ext cx="1788" cy="787"/>
            </a:xfrm>
            <a:prstGeom prst="rect">
              <a:avLst/>
            </a:prstGeom>
            <a:noFill/>
            <a:ln w="9525">
              <a:noFill/>
            </a:ln>
          </p:spPr>
        </p:pic>
        <p:sp>
          <p:nvSpPr>
            <p:cNvPr id="130" name="文本框 129"/>
            <p:cNvSpPr txBox="1"/>
            <p:nvPr/>
          </p:nvSpPr>
          <p:spPr>
            <a:xfrm>
              <a:off x="12461" y="5187"/>
              <a:ext cx="552" cy="58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6" name="图片 5"/>
            <p:cNvPicPr/>
            <p:nvPr/>
          </p:nvPicPr>
          <p:blipFill>
            <a:blip r:embed="rId3"/>
            <a:stretch>
              <a:fillRect/>
            </a:stretch>
          </p:blipFill>
          <p:spPr>
            <a:xfrm>
              <a:off x="13013" y="5065"/>
              <a:ext cx="1305" cy="787"/>
            </a:xfrm>
            <a:prstGeom prst="rect">
              <a:avLst/>
            </a:prstGeom>
            <a:noFill/>
            <a:ln w="9525">
              <a:noFill/>
            </a:ln>
          </p:spPr>
        </p:pic>
        <p:sp>
          <p:nvSpPr>
            <p:cNvPr id="131" name="文本框 130"/>
            <p:cNvSpPr txBox="1"/>
            <p:nvPr/>
          </p:nvSpPr>
          <p:spPr>
            <a:xfrm>
              <a:off x="768" y="5852"/>
              <a:ext cx="17189" cy="232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 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由题图可知</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)=0.01</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,lg</a:t>
              </a:r>
              <a:r>
                <a:rPr lang="en-US" sz="2000" b="0">
                  <a:latin typeface="微软雅黑" panose="020B0503020204020204" charset="-122"/>
                  <a:ea typeface="微软雅黑" panose="020B0503020204020204" charset="-122"/>
                  <a:cs typeface="微软雅黑" panose="020B0503020204020204" charset="-122"/>
                </a:rPr>
                <a:t> [</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endParaRPr lang="en-US"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&gt;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(Ag</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正确。</a:t>
              </a:r>
              <a:endParaRPr lang="en-US" altLang="en-US" sz="2000" b="0">
                <a:latin typeface="微软雅黑" panose="020B0503020204020204" charset="-122"/>
                <a:ea typeface="微软雅黑" panose="020B0503020204020204" charset="-122"/>
                <a:cs typeface="微软雅黑" panose="020B0503020204020204" charset="-122"/>
              </a:endParaRPr>
            </a:p>
          </p:txBody>
        </p:sp>
      </p:grpSp>
      <p:sp>
        <p:nvSpPr>
          <p:cNvPr id="7" name="文本框 6"/>
          <p:cNvSpPr txBox="1"/>
          <p:nvPr/>
        </p:nvSpPr>
        <p:spPr>
          <a:xfrm>
            <a:off x="9017635" y="3278505"/>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L</a:t>
            </a:r>
            <a:r>
              <a:rPr lang="en-US" sz="2000">
                <a:latin typeface="微软雅黑" panose="020B0503020204020204" charset="-122"/>
                <a:ea typeface="微软雅黑" panose="020B0503020204020204" charset="-122"/>
                <a:sym typeface="+mn-ea"/>
              </a:rPr>
              <a:t>·</a:t>
            </a:r>
            <a:r>
              <a:rPr lang="en-US" sz="2000">
                <a:latin typeface="微软雅黑" panose="020B0503020204020204" charset="-122"/>
                <a:ea typeface="微软雅黑" panose="020B0503020204020204" charset="-122"/>
                <a:cs typeface="Times New Roman" panose="02020603050405020304" charset="0"/>
                <a:sym typeface="+mn-ea"/>
              </a:rPr>
              <a:t>mol</a:t>
            </a:r>
            <a:r>
              <a:rPr lang="en-US" sz="2000" baseline="30000">
                <a:latin typeface="微软雅黑" panose="020B0503020204020204" charset="-122"/>
                <a:ea typeface="微软雅黑" panose="020B0503020204020204" charset="-122"/>
                <a:cs typeface="Times New Roman" panose="02020603050405020304" charset="0"/>
                <a:sym typeface="+mn-ea"/>
              </a:rPr>
              <a:t>-1</a:t>
            </a:r>
            <a:r>
              <a:rPr lang="en-US" sz="2000">
                <a:latin typeface="微软雅黑" panose="020B0503020204020204" charset="-122"/>
                <a:ea typeface="微软雅黑" panose="020B0503020204020204" charset="-122"/>
                <a:cs typeface="Times New Roman" panose="02020603050405020304" charset="0"/>
                <a:sym typeface="+mn-ea"/>
              </a:rPr>
              <a:t>=10</a:t>
            </a:r>
            <a:r>
              <a:rPr lang="en-US" sz="2000" baseline="30000">
                <a:latin typeface="微软雅黑" panose="020B0503020204020204" charset="-122"/>
                <a:ea typeface="微软雅黑" panose="020B0503020204020204" charset="-122"/>
                <a:cs typeface="Times New Roman" panose="02020603050405020304" charset="0"/>
                <a:sym typeface="+mn-ea"/>
              </a:rPr>
              <a:t>3.81</a:t>
            </a:r>
            <a:r>
              <a:rPr lang="en-US" sz="2000">
                <a:latin typeface="微软雅黑" panose="020B0503020204020204" charset="-122"/>
                <a:ea typeface="微软雅黑" panose="020B0503020204020204" charset="-122"/>
                <a:cs typeface="方正楷体_GBK" charset="0"/>
                <a:sym typeface="+mn-ea"/>
              </a:rPr>
              <a:t> </a:t>
            </a:r>
            <a:r>
              <a:rPr lang="en-US" sz="2000">
                <a:latin typeface="微软雅黑" panose="020B0503020204020204" charset="-122"/>
                <a:ea typeface="微软雅黑" panose="020B0503020204020204" charset="-122"/>
                <a:cs typeface="Times New Roman" panose="02020603050405020304" charset="0"/>
                <a:sym typeface="+mn-ea"/>
              </a:rPr>
              <a:t>L</a:t>
            </a:r>
            <a:r>
              <a:rPr lang="en-US" sz="2000">
                <a:latin typeface="微软雅黑" panose="020B0503020204020204" charset="-122"/>
                <a:ea typeface="微软雅黑" panose="020B0503020204020204" charset="-122"/>
                <a:sym typeface="+mn-ea"/>
              </a:rPr>
              <a:t>·</a:t>
            </a:r>
            <a:r>
              <a:rPr lang="en-US" sz="2000">
                <a:latin typeface="微软雅黑" panose="020B0503020204020204" charset="-122"/>
                <a:ea typeface="微软雅黑" panose="020B0503020204020204" charset="-122"/>
                <a:cs typeface="Times New Roman" panose="02020603050405020304" charset="0"/>
                <a:sym typeface="+mn-ea"/>
              </a:rPr>
              <a:t>mol</a:t>
            </a:r>
            <a:r>
              <a:rPr lang="en-US" sz="2000" baseline="30000">
                <a:latin typeface="微软雅黑" panose="020B0503020204020204" charset="-122"/>
                <a:ea typeface="微软雅黑" panose="020B0503020204020204" charset="-122"/>
                <a:cs typeface="Times New Roman" panose="02020603050405020304" charset="0"/>
                <a:sym typeface="+mn-ea"/>
              </a:rPr>
              <a:t>-1</a:t>
            </a:r>
            <a:r>
              <a:rPr lang="en-US" sz="2000">
                <a:latin typeface="微软雅黑" panose="020B0503020204020204" charset="-122"/>
                <a:ea typeface="微软雅黑" panose="020B0503020204020204" charset="-122"/>
                <a:cs typeface="Times New Roman" panose="02020603050405020304" charset="0"/>
                <a:sym typeface="+mn-ea"/>
              </a:rPr>
              <a:t>,</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
        <p:nvSpPr>
          <p:cNvPr id="8" name="文本框 7"/>
          <p:cNvSpPr txBox="1"/>
          <p:nvPr/>
        </p:nvSpPr>
        <p:spPr>
          <a:xfrm>
            <a:off x="8038465" y="385191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2,</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{[Ag(NH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}&gt;</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{[Ag(NH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30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endParaRPr lang="zh-CN" altLang="en-US"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17994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难溶电解质的沉淀溶解平衡</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5000" y="3497580"/>
            <a:ext cx="1409065" cy="521970"/>
          </a:xfrm>
          <a:prstGeom prst="rect">
            <a:avLst/>
          </a:prstGeom>
          <a:noFill/>
        </p:spPr>
        <p:txBody>
          <a:bodyPr wrap="square" rtlCol="0">
            <a:spAutoFit/>
          </a:bodyPr>
          <a:p>
            <a:r>
              <a:rPr lang="zh-CN" altLang="en-US" sz="2800">
                <a:solidFill>
                  <a:schemeClr val="bg1"/>
                </a:solidFill>
                <a:latin typeface="微软雅黑" panose="020B0503020204020204" charset="-122"/>
                <a:ea typeface="微软雅黑" panose="020B0503020204020204" charset="-122"/>
                <a:cs typeface="微软雅黑" panose="020B0503020204020204" charset="-122"/>
              </a:rPr>
              <a:t>考点</a:t>
            </a:r>
            <a:r>
              <a:rPr lang="en-US" altLang="zh-CN" sz="2800">
                <a:solidFill>
                  <a:schemeClr val="bg1"/>
                </a:solidFill>
                <a:latin typeface="微软雅黑" panose="020B0503020204020204" charset="-122"/>
                <a:ea typeface="微软雅黑" panose="020B0503020204020204" charset="-122"/>
                <a:cs typeface="微软雅黑" panose="020B0503020204020204" charset="-122"/>
              </a:rPr>
              <a:t>47</a:t>
            </a:r>
            <a:endParaRPr lang="en-US" altLang="zh-CN"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02" name="文本框 101"/>
          <p:cNvSpPr txBox="1"/>
          <p:nvPr/>
        </p:nvSpPr>
        <p:spPr>
          <a:xfrm>
            <a:off x="721360" y="102997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外界因素对电离平衡的影响</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12800" y="165735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以醋酸溶液中存在的电离平衡</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 </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5522595" y="1745615"/>
            <a:ext cx="598805" cy="267335"/>
          </a:xfrm>
          <a:prstGeom prst="rect">
            <a:avLst/>
          </a:prstGeom>
          <a:noFill/>
          <a:ln w="9525">
            <a:noFill/>
          </a:ln>
        </p:spPr>
      </p:pic>
      <p:sp>
        <p:nvSpPr>
          <p:cNvPr id="103" name="文本框 102"/>
          <p:cNvSpPr txBox="1"/>
          <p:nvPr/>
        </p:nvSpPr>
        <p:spPr>
          <a:xfrm>
            <a:off x="6121400" y="1687830"/>
            <a:ext cx="2093595" cy="368300"/>
          </a:xfrm>
          <a:prstGeom prst="rect">
            <a:avLst/>
          </a:prstGeom>
          <a:noFill/>
          <a:ln w="9525">
            <a:noFill/>
          </a:ln>
        </p:spPr>
        <p:txBody>
          <a:bodyPr wrap="square">
            <a:spAutoFit/>
          </a:bodyPr>
          <a:p>
            <a:pPr indent="0"/>
            <a:r>
              <a:rPr lang="en-US" b="0">
                <a:latin typeface="NEU-BZ" charset="0"/>
                <a:ea typeface="宋体" panose="02010600030101010101" pitchFamily="2" charset="-122"/>
                <a:cs typeface="Times New Roman" panose="02020603050405020304" charset="0"/>
              </a:rPr>
              <a:t>CH</a:t>
            </a:r>
            <a:r>
              <a:rPr lang="en-US" b="0" baseline="-25000">
                <a:latin typeface="NEU-BZ" charset="0"/>
                <a:ea typeface="宋体" panose="02010600030101010101" pitchFamily="2" charset="-122"/>
                <a:cs typeface="Times New Roman" panose="02020603050405020304" charset="0"/>
              </a:rPr>
              <a:t>3</a:t>
            </a:r>
            <a:r>
              <a:rPr lang="en-US" b="0">
                <a:latin typeface="NEU-BZ" charset="0"/>
                <a:ea typeface="宋体" panose="02010600030101010101" pitchFamily="2" charset="-122"/>
                <a:cs typeface="Times New Roman" panose="02020603050405020304" charset="0"/>
              </a:rPr>
              <a:t>COO</a:t>
            </a:r>
            <a:r>
              <a:rPr lang="en-US" b="0" baseline="30000">
                <a:latin typeface="NEU-BZ" charset="0"/>
                <a:ea typeface="宋体" panose="02010600030101010101" pitchFamily="2" charset="-122"/>
                <a:cs typeface="Times New Roman" panose="02020603050405020304" charset="0"/>
              </a:rPr>
              <a:t>-</a:t>
            </a:r>
            <a:r>
              <a:rPr lang="en-US" b="0">
                <a:latin typeface="NEU-BZ" charset="0"/>
                <a:ea typeface="宋体" panose="02010600030101010101" pitchFamily="2" charset="-122"/>
                <a:cs typeface="Times New Roman" panose="02020603050405020304" charset="0"/>
              </a:rPr>
              <a:t>+H</a:t>
            </a:r>
            <a:r>
              <a:rPr lang="en-US" b="0" baseline="30000">
                <a:latin typeface="NEU-BZ" charset="0"/>
                <a:ea typeface="宋体" panose="02010600030101010101" pitchFamily="2" charset="-122"/>
                <a:cs typeface="Times New Roman" panose="02020603050405020304" charset="0"/>
              </a:rPr>
              <a:t>+</a:t>
            </a:r>
            <a:r>
              <a:rPr lang="zh-CN" b="0">
                <a:cs typeface="方正书宋_GBK" charset="0"/>
              </a:rPr>
              <a:t>　</a:t>
            </a:r>
            <a:endParaRPr lang="en-US" altLang="en-US" b="0">
              <a:latin typeface="方正书宋_GBK" charset="0"/>
              <a:ea typeface="宋体" panose="02010600030101010101" pitchFamily="2" charset="-122"/>
              <a:cs typeface="Times New Roman" panose="02020603050405020304" charset="0"/>
            </a:endParaRPr>
          </a:p>
        </p:txBody>
      </p:sp>
      <p:sp>
        <p:nvSpPr>
          <p:cNvPr id="6" name="文本框 5"/>
          <p:cNvSpPr txBox="1"/>
          <p:nvPr/>
        </p:nvSpPr>
        <p:spPr>
          <a:xfrm>
            <a:off x="7760335" y="1687830"/>
            <a:ext cx="4814570" cy="645160"/>
          </a:xfrm>
          <a:prstGeom prst="rect">
            <a:avLst/>
          </a:prstGeom>
          <a:noFill/>
        </p:spPr>
        <p:txBody>
          <a:bodyPr wrap="square" rtlCol="0">
            <a:spAutoFit/>
          </a:bodyPr>
          <a:p>
            <a:r>
              <a:rPr lang="en-US">
                <a:latin typeface="NEU-BZ" charset="0"/>
                <a:ea typeface="宋体" panose="02010600030101010101" pitchFamily="2" charset="-122"/>
                <a:sym typeface="+mn-ea"/>
              </a:rPr>
              <a:t>Δ</a:t>
            </a:r>
            <a:r>
              <a:rPr lang="en-US" i="1">
                <a:latin typeface="NEU-BZ" charset="0"/>
                <a:ea typeface="宋体" panose="02010600030101010101" pitchFamily="2" charset="-122"/>
                <a:cs typeface="Times New Roman" panose="02020603050405020304" charset="0"/>
                <a:sym typeface="+mn-ea"/>
              </a:rPr>
              <a:t>H</a:t>
            </a:r>
            <a:r>
              <a:rPr lang="en-US">
                <a:latin typeface="NEU-BZ" charset="0"/>
                <a:ea typeface="宋体" panose="02010600030101010101" pitchFamily="2" charset="-122"/>
                <a:cs typeface="Times New Roman" panose="02020603050405020304" charset="0"/>
                <a:sym typeface="+mn-ea"/>
              </a:rPr>
              <a:t>&gt;0</a:t>
            </a:r>
            <a:r>
              <a:rPr lang="zh-CN">
                <a:cs typeface="方正书宋_GBK" charset="0"/>
                <a:sym typeface="+mn-ea"/>
              </a:rPr>
              <a:t>为例</a:t>
            </a:r>
            <a:r>
              <a:rPr lang="en-US">
                <a:latin typeface="方正书宋_GBK" charset="0"/>
                <a:ea typeface="宋体" panose="02010600030101010101" pitchFamily="2" charset="-122"/>
                <a:cs typeface="Times New Roman" panose="02020603050405020304" charset="0"/>
                <a:sym typeface="+mn-ea"/>
              </a:rPr>
              <a:t>,  </a:t>
            </a:r>
            <a:r>
              <a:rPr lang="zh-CN">
                <a:cs typeface="方正书宋_GBK" charset="0"/>
                <a:sym typeface="+mn-ea"/>
              </a:rPr>
              <a:t>外界因素对电离平衡的</a:t>
            </a:r>
            <a:endParaRPr lang="zh-CN">
              <a:cs typeface="方正书宋_GBK" charset="0"/>
              <a:sym typeface="+mn-ea"/>
            </a:endParaRPr>
          </a:p>
          <a:p>
            <a:endParaRPr lang="zh-CN" altLang="en-US"/>
          </a:p>
        </p:txBody>
      </p:sp>
      <p:sp>
        <p:nvSpPr>
          <p:cNvPr id="7" name="文本框 6"/>
          <p:cNvSpPr txBox="1"/>
          <p:nvPr/>
        </p:nvSpPr>
        <p:spPr>
          <a:xfrm>
            <a:off x="812800" y="2108200"/>
            <a:ext cx="4064000" cy="706755"/>
          </a:xfrm>
          <a:prstGeom prst="rect">
            <a:avLst/>
          </a:prstGeom>
          <a:noFill/>
        </p:spPr>
        <p:txBody>
          <a:bodyPr wrap="square" rtlCol="0">
            <a:spAutoFit/>
          </a:bodyPr>
          <a:p>
            <a:r>
              <a:rPr lang="zh-CN" sz="2000">
                <a:latin typeface="微软雅黑" panose="020B0503020204020204" charset="-122"/>
                <a:ea typeface="微软雅黑" panose="020B0503020204020204" charset="-122"/>
                <a:cs typeface="微软雅黑" panose="020B0503020204020204" charset="-122"/>
                <a:sym typeface="+mn-ea"/>
              </a:rPr>
              <a:t>影响见表</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b="0">
              <a:latin typeface="微软雅黑" panose="020B0503020204020204" charset="-122"/>
              <a:ea typeface="微软雅黑" panose="020B0503020204020204" charset="-122"/>
              <a:cs typeface="微软雅黑" panose="020B0503020204020204" charset="-122"/>
            </a:endParaRPr>
          </a:p>
          <a:p>
            <a:endParaRPr lang="zh-CN" altLang="en-US" sz="2000">
              <a:latin typeface="微软雅黑" panose="020B0503020204020204" charset="-122"/>
              <a:ea typeface="微软雅黑" panose="020B0503020204020204" charset="-122"/>
              <a:cs typeface="微软雅黑" panose="020B0503020204020204" charset="-122"/>
            </a:endParaRPr>
          </a:p>
        </p:txBody>
      </p:sp>
      <p:graphicFrame>
        <p:nvGraphicFramePr>
          <p:cNvPr id="10" name="表格 9"/>
          <p:cNvGraphicFramePr/>
          <p:nvPr>
            <p:custDataLst>
              <p:tags r:id="rId2"/>
            </p:custDataLst>
          </p:nvPr>
        </p:nvGraphicFramePr>
        <p:xfrm>
          <a:off x="1162685" y="2545080"/>
          <a:ext cx="8856345" cy="3190240"/>
        </p:xfrm>
        <a:graphic>
          <a:graphicData uri="http://schemas.openxmlformats.org/drawingml/2006/table">
            <a:tbl>
              <a:tblPr/>
              <a:tblGrid>
                <a:gridCol w="1263650"/>
                <a:gridCol w="1266825"/>
                <a:gridCol w="808355"/>
                <a:gridCol w="810260"/>
                <a:gridCol w="1263650"/>
                <a:gridCol w="1264285"/>
                <a:gridCol w="1266190"/>
                <a:gridCol w="913130"/>
              </a:tblGrid>
              <a:tr h="398780">
                <a:tc>
                  <a:txBody>
                    <a:bodyPr/>
                    <a:p>
                      <a:pPr indent="0" algn="ctr">
                        <a:buNone/>
                      </a:pPr>
                      <a:r>
                        <a:rPr lang="en-US" sz="1600" b="0">
                          <a:latin typeface="微软雅黑" panose="020B0503020204020204" charset="-122"/>
                          <a:ea typeface="微软雅黑" panose="020B0503020204020204" charset="-122"/>
                          <a:cs typeface="Calibri" panose="020F0502020204030204" charset="0"/>
                        </a:rPr>
                        <a:t>改变条件</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平衡移动方向</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i="1">
                          <a:latin typeface="微软雅黑" panose="020B0503020204020204" charset="-122"/>
                          <a:ea typeface="微软雅黑" panose="020B0503020204020204" charset="-122"/>
                          <a:cs typeface="NEU-BZ" charset="0"/>
                        </a:rPr>
                        <a:t>n</a:t>
                      </a:r>
                      <a:r>
                        <a:rPr lang="en-US" sz="1600" b="0">
                          <a:latin typeface="微软雅黑" panose="020B0503020204020204" charset="-122"/>
                          <a:ea typeface="微软雅黑" panose="020B0503020204020204" charset="-122"/>
                          <a:cs typeface="方正黑体_GBK" charset="0"/>
                        </a:rPr>
                        <a:t>(</a:t>
                      </a:r>
                      <a:r>
                        <a:rPr lang="en-US" sz="1600" b="0">
                          <a:latin typeface="微软雅黑" panose="020B0503020204020204" charset="-122"/>
                          <a:ea typeface="微软雅黑" panose="020B0503020204020204" charset="-122"/>
                          <a:cs typeface="NEU-BZ" charset="0"/>
                        </a:rPr>
                        <a:t>H</a:t>
                      </a:r>
                      <a:r>
                        <a:rPr lang="en-US" sz="1600" b="0" baseline="30000">
                          <a:latin typeface="微软雅黑" panose="020B0503020204020204" charset="-122"/>
                          <a:ea typeface="微软雅黑" panose="020B0503020204020204" charset="-122"/>
                          <a:cs typeface="NEU-BZ" charset="0"/>
                        </a:rPr>
                        <a:t>+</a:t>
                      </a:r>
                      <a:r>
                        <a:rPr lang="en-US" sz="1600" b="0">
                          <a:latin typeface="微软雅黑" panose="020B0503020204020204" charset="-122"/>
                          <a:ea typeface="微软雅黑" panose="020B0503020204020204" charset="-122"/>
                          <a:cs typeface="方正黑体_GBK" charset="0"/>
                        </a:rPr>
                        <a:t>)</a:t>
                      </a:r>
                      <a:endParaRPr lang="en-US" altLang="en-US" sz="1600" b="0" i="1">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i="1">
                          <a:latin typeface="微软雅黑" panose="020B0503020204020204" charset="-122"/>
                          <a:ea typeface="微软雅黑" panose="020B0503020204020204" charset="-122"/>
                          <a:cs typeface="NEU-BZ" charset="0"/>
                        </a:rPr>
                        <a:t>c</a:t>
                      </a:r>
                      <a:r>
                        <a:rPr lang="en-US" sz="1600" b="0">
                          <a:latin typeface="微软雅黑" panose="020B0503020204020204" charset="-122"/>
                          <a:ea typeface="微软雅黑" panose="020B0503020204020204" charset="-122"/>
                          <a:cs typeface="方正黑体_GBK" charset="0"/>
                        </a:rPr>
                        <a:t>(</a:t>
                      </a:r>
                      <a:r>
                        <a:rPr lang="en-US" sz="1600" b="0">
                          <a:latin typeface="微软雅黑" panose="020B0503020204020204" charset="-122"/>
                          <a:ea typeface="微软雅黑" panose="020B0503020204020204" charset="-122"/>
                          <a:cs typeface="NEU-BZ" charset="0"/>
                        </a:rPr>
                        <a:t>H</a:t>
                      </a:r>
                      <a:r>
                        <a:rPr lang="en-US" sz="1600" b="0" baseline="30000">
                          <a:latin typeface="微软雅黑" panose="020B0503020204020204" charset="-122"/>
                          <a:ea typeface="微软雅黑" panose="020B0503020204020204" charset="-122"/>
                          <a:cs typeface="NEU-BZ" charset="0"/>
                        </a:rPr>
                        <a:t>+</a:t>
                      </a:r>
                      <a:r>
                        <a:rPr lang="en-US" sz="1600" b="0">
                          <a:latin typeface="微软雅黑" panose="020B0503020204020204" charset="-122"/>
                          <a:ea typeface="微软雅黑" panose="020B0503020204020204" charset="-122"/>
                          <a:cs typeface="方正黑体_GBK" charset="0"/>
                        </a:rPr>
                        <a:t>)</a:t>
                      </a:r>
                      <a:endParaRPr lang="en-US" altLang="en-US" sz="1600" b="0" i="1">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i="1">
                          <a:latin typeface="微软雅黑" panose="020B0503020204020204" charset="-122"/>
                          <a:ea typeface="微软雅黑" panose="020B0503020204020204" charset="-122"/>
                          <a:cs typeface="NEU-BZ" charset="0"/>
                        </a:rPr>
                        <a:t>c</a:t>
                      </a:r>
                      <a:r>
                        <a:rPr lang="en-US" sz="1600" b="0">
                          <a:latin typeface="微软雅黑" panose="020B0503020204020204" charset="-122"/>
                          <a:ea typeface="微软雅黑" panose="020B0503020204020204" charset="-122"/>
                          <a:cs typeface="方正黑体_GBK" charset="0"/>
                        </a:rPr>
                        <a:t>(</a:t>
                      </a:r>
                      <a:r>
                        <a:rPr lang="en-US" sz="1600" b="0">
                          <a:latin typeface="微软雅黑" panose="020B0503020204020204" charset="-122"/>
                          <a:ea typeface="微软雅黑" panose="020B0503020204020204" charset="-122"/>
                          <a:cs typeface="NEU-BZ" charset="0"/>
                        </a:rPr>
                        <a:t>CH</a:t>
                      </a:r>
                      <a:r>
                        <a:rPr lang="en-US" sz="1600" b="0" baseline="-25000">
                          <a:latin typeface="微软雅黑" panose="020B0503020204020204" charset="-122"/>
                          <a:ea typeface="微软雅黑" panose="020B0503020204020204" charset="-122"/>
                          <a:cs typeface="NEU-BZ" charset="0"/>
                        </a:rPr>
                        <a:t>3</a:t>
                      </a:r>
                      <a:r>
                        <a:rPr lang="en-US" sz="1600" b="0">
                          <a:latin typeface="微软雅黑" panose="020B0503020204020204" charset="-122"/>
                          <a:ea typeface="微软雅黑" panose="020B0503020204020204" charset="-122"/>
                          <a:cs typeface="NEU-BZ" charset="0"/>
                        </a:rPr>
                        <a:t>COO</a:t>
                      </a:r>
                      <a:r>
                        <a:rPr lang="en-US" sz="1600" b="0" baseline="30000">
                          <a:latin typeface="微软雅黑" panose="020B0503020204020204" charset="-122"/>
                          <a:ea typeface="微软雅黑" panose="020B0503020204020204" charset="-122"/>
                          <a:cs typeface="NEU-BZ" charset="0"/>
                        </a:rPr>
                        <a:t>-</a:t>
                      </a:r>
                      <a:r>
                        <a:rPr lang="en-US" sz="1600" b="0">
                          <a:latin typeface="微软雅黑" panose="020B0503020204020204" charset="-122"/>
                          <a:ea typeface="微软雅黑" panose="020B0503020204020204" charset="-122"/>
                          <a:cs typeface="方正黑体_GBK" charset="0"/>
                        </a:rPr>
                        <a:t>)</a:t>
                      </a:r>
                      <a:endParaRPr lang="en-US" altLang="en-US" sz="1600" b="0" i="1">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i="1">
                          <a:latin typeface="微软雅黑" panose="020B0503020204020204" charset="-122"/>
                          <a:ea typeface="微软雅黑" panose="020B0503020204020204" charset="-122"/>
                          <a:cs typeface="NEU-BZ" charset="0"/>
                        </a:rPr>
                        <a:t>c</a:t>
                      </a:r>
                      <a:r>
                        <a:rPr lang="en-US" sz="1600" b="0">
                          <a:latin typeface="微软雅黑" panose="020B0503020204020204" charset="-122"/>
                          <a:ea typeface="微软雅黑" panose="020B0503020204020204" charset="-122"/>
                          <a:cs typeface="方正黑体_GBK" charset="0"/>
                        </a:rPr>
                        <a:t>(</a:t>
                      </a:r>
                      <a:r>
                        <a:rPr lang="en-US" sz="1600" b="0">
                          <a:latin typeface="微软雅黑" panose="020B0503020204020204" charset="-122"/>
                          <a:ea typeface="微软雅黑" panose="020B0503020204020204" charset="-122"/>
                          <a:cs typeface="NEU-BZ" charset="0"/>
                        </a:rPr>
                        <a:t>CH</a:t>
                      </a:r>
                      <a:r>
                        <a:rPr lang="en-US" sz="1600" b="0" baseline="-25000">
                          <a:latin typeface="微软雅黑" panose="020B0503020204020204" charset="-122"/>
                          <a:ea typeface="微软雅黑" panose="020B0503020204020204" charset="-122"/>
                          <a:cs typeface="NEU-BZ" charset="0"/>
                        </a:rPr>
                        <a:t>3</a:t>
                      </a:r>
                      <a:r>
                        <a:rPr lang="en-US" sz="1600" b="0">
                          <a:latin typeface="微软雅黑" panose="020B0503020204020204" charset="-122"/>
                          <a:ea typeface="微软雅黑" panose="020B0503020204020204" charset="-122"/>
                          <a:cs typeface="NEU-BZ" charset="0"/>
                        </a:rPr>
                        <a:t>COOH</a:t>
                      </a:r>
                      <a:r>
                        <a:rPr lang="en-US" sz="1600" b="0">
                          <a:latin typeface="微软雅黑" panose="020B0503020204020204" charset="-122"/>
                          <a:ea typeface="微软雅黑" panose="020B0503020204020204" charset="-122"/>
                          <a:cs typeface="方正黑体_GBK" charset="0"/>
                        </a:rPr>
                        <a:t>)</a:t>
                      </a:r>
                      <a:endParaRPr lang="en-US" altLang="en-US" sz="1600" b="0" i="1">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微软雅黑" panose="020B0503020204020204" charset="-122"/>
                        </a:rPr>
                        <a:t>电离程度(</a:t>
                      </a:r>
                      <a:r>
                        <a:rPr lang="en-US" sz="1600" b="0" i="1">
                          <a:latin typeface="微软雅黑" panose="020B0503020204020204" charset="-122"/>
                          <a:ea typeface="微软雅黑" panose="020B0503020204020204" charset="-122"/>
                          <a:cs typeface="微软雅黑" panose="020B0503020204020204" charset="-122"/>
                        </a:rPr>
                        <a:t>α</a:t>
                      </a:r>
                      <a:r>
                        <a:rPr lang="en-US" sz="1600" b="0">
                          <a:latin typeface="微软雅黑" panose="020B0503020204020204" charset="-122"/>
                          <a:ea typeface="微软雅黑" panose="020B0503020204020204" charset="-122"/>
                          <a:cs typeface="微软雅黑" panose="020B0503020204020204" charset="-122"/>
                        </a:rPr>
                        <a:t>)</a:t>
                      </a:r>
                      <a:endParaRPr lang="en-US" altLang="en-US" sz="16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导电能力</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98780">
                <a:tc>
                  <a:txBody>
                    <a:bodyPr/>
                    <a:p>
                      <a:pPr indent="0" algn="ctr">
                        <a:buNone/>
                      </a:pPr>
                      <a:r>
                        <a:rPr lang="en-US" sz="1600" b="0">
                          <a:latin typeface="微软雅黑" panose="020B0503020204020204" charset="-122"/>
                          <a:ea typeface="微软雅黑" panose="020B0503020204020204" charset="-122"/>
                          <a:cs typeface="Calibri" panose="020F0502020204030204" charset="0"/>
                        </a:rPr>
                        <a:t>加水稀释</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向右</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减弱</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98780">
                <a:tc>
                  <a:txBody>
                    <a:bodyPr/>
                    <a:p>
                      <a:pPr indent="0" algn="ctr">
                        <a:buNone/>
                      </a:pPr>
                      <a:r>
                        <a:rPr lang="en-US" sz="1600" b="0">
                          <a:latin typeface="微软雅黑" panose="020B0503020204020204" charset="-122"/>
                          <a:ea typeface="微软雅黑" panose="020B0503020204020204" charset="-122"/>
                          <a:cs typeface="Calibri" panose="020F0502020204030204" charset="0"/>
                        </a:rPr>
                        <a:t>加少量冰醋酸</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向右</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增强</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98780">
                <a:tc>
                  <a:txBody>
                    <a:bodyPr/>
                    <a:p>
                      <a:pPr indent="0" algn="ctr">
                        <a:buNone/>
                      </a:pPr>
                      <a:r>
                        <a:rPr lang="en-US" sz="1600" b="0">
                          <a:latin typeface="微软雅黑" panose="020B0503020204020204" charset="-122"/>
                          <a:ea typeface="微软雅黑" panose="020B0503020204020204" charset="-122"/>
                          <a:cs typeface="微软雅黑" panose="020B0503020204020204" charset="-122"/>
                        </a:rPr>
                        <a:t>通入</a:t>
                      </a:r>
                      <a:r>
                        <a:rPr lang="en-US" sz="1600" b="0">
                          <a:latin typeface="微软雅黑" panose="020B0503020204020204" charset="-122"/>
                          <a:ea typeface="微软雅黑" panose="020B0503020204020204" charset="-122"/>
                          <a:cs typeface="微软雅黑" panose="020B0503020204020204" charset="-122"/>
                        </a:rPr>
                        <a:t>HCl(g)</a:t>
                      </a:r>
                      <a:endParaRPr lang="en-US" altLang="en-US" sz="16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向左</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增强</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98780">
                <a:tc>
                  <a:txBody>
                    <a:bodyPr/>
                    <a:p>
                      <a:pPr indent="0" algn="ctr">
                        <a:buNone/>
                      </a:pPr>
                      <a:r>
                        <a:rPr lang="en-US" sz="1600" b="0">
                          <a:latin typeface="微软雅黑" panose="020B0503020204020204" charset="-122"/>
                          <a:ea typeface="微软雅黑" panose="020B0503020204020204" charset="-122"/>
                          <a:cs typeface="微软雅黑" panose="020B0503020204020204" charset="-122"/>
                        </a:rPr>
                        <a:t>加</a:t>
                      </a:r>
                      <a:r>
                        <a:rPr lang="en-US" sz="1600" b="0">
                          <a:latin typeface="微软雅黑" panose="020B0503020204020204" charset="-122"/>
                          <a:ea typeface="微软雅黑" panose="020B0503020204020204" charset="-122"/>
                          <a:cs typeface="微软雅黑" panose="020B0503020204020204" charset="-122"/>
                        </a:rPr>
                        <a:t>NaOH(s)</a:t>
                      </a:r>
                      <a:endParaRPr lang="en-US" altLang="en-US" sz="16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向右</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增强</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98780">
                <a:tc>
                  <a:txBody>
                    <a:bodyPr/>
                    <a:p>
                      <a:pPr indent="0" algn="ctr">
                        <a:buNone/>
                      </a:pPr>
                      <a:r>
                        <a:rPr lang="en-US" sz="1600" b="0">
                          <a:latin typeface="微软雅黑" panose="020B0503020204020204" charset="-122"/>
                          <a:ea typeface="微软雅黑" panose="020B0503020204020204" charset="-122"/>
                          <a:cs typeface="微软雅黑" panose="020B0503020204020204" charset="-122"/>
                        </a:rPr>
                        <a:t>加醋酸钠(s)</a:t>
                      </a:r>
                      <a:endParaRPr lang="en-US" altLang="en-US" sz="16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向左</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增强</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98780">
                <a:tc>
                  <a:txBody>
                    <a:bodyPr/>
                    <a:p>
                      <a:pPr indent="0" algn="ctr">
                        <a:buNone/>
                      </a:pPr>
                      <a:r>
                        <a:rPr lang="en-US" sz="1600" b="0">
                          <a:latin typeface="微软雅黑" panose="020B0503020204020204" charset="-122"/>
                          <a:ea typeface="微软雅黑" panose="020B0503020204020204" charset="-122"/>
                          <a:cs typeface="Calibri" panose="020F0502020204030204" charset="0"/>
                        </a:rPr>
                        <a:t>加入镁粉</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向右</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增强</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98780">
                <a:tc>
                  <a:txBody>
                    <a:bodyPr/>
                    <a:p>
                      <a:pPr indent="0" algn="ctr">
                        <a:buNone/>
                      </a:pPr>
                      <a:r>
                        <a:rPr lang="en-US" sz="1600" b="0">
                          <a:latin typeface="微软雅黑" panose="020B0503020204020204" charset="-122"/>
                          <a:ea typeface="微软雅黑" panose="020B0503020204020204" charset="-122"/>
                          <a:cs typeface="Calibri" panose="020F0502020204030204" charset="0"/>
                        </a:rPr>
                        <a:t>升高温度</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向右</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减小</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增大</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charset="-122"/>
                          <a:ea typeface="微软雅黑" panose="020B0503020204020204" charset="-122"/>
                          <a:cs typeface="Calibri" panose="020F0502020204030204" charset="0"/>
                        </a:rPr>
                        <a:t>增强</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131" name="文本框 130"/>
          <p:cNvSpPr txBox="1"/>
          <p:nvPr/>
        </p:nvSpPr>
        <p:spPr>
          <a:xfrm>
            <a:off x="684530" y="9505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沉淀溶解平衡</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68350" y="138620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难溶电解质的沉淀溶解平衡的建立</a:t>
            </a:r>
            <a:endParaRPr lang="zh-CN" altLang="en-US" sz="2000" b="0">
              <a:latin typeface="微软雅黑" panose="020B0503020204020204" charset="-122"/>
              <a:ea typeface="微软雅黑" panose="020B0503020204020204" charset="-122"/>
              <a:cs typeface="方正书宋_GBK" charset="0"/>
            </a:endParaRPr>
          </a:p>
        </p:txBody>
      </p:sp>
      <p:sp>
        <p:nvSpPr>
          <p:cNvPr id="5" name="文本框 4"/>
          <p:cNvSpPr txBox="1"/>
          <p:nvPr/>
        </p:nvSpPr>
        <p:spPr>
          <a:xfrm>
            <a:off x="1233170" y="206248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未溶解的难溶电解质</a:t>
            </a:r>
            <a:endParaRPr lang="zh-CN" altLang="en-US" sz="2000" b="0">
              <a:latin typeface="微软雅黑" panose="020B0503020204020204" charset="-122"/>
              <a:ea typeface="微软雅黑" panose="020B0503020204020204" charset="-122"/>
              <a:cs typeface="方正书宋_GBK" charset="0"/>
            </a:endParaRPr>
          </a:p>
        </p:txBody>
      </p:sp>
      <p:pic>
        <p:nvPicPr>
          <p:cNvPr id="6" name="图片 5"/>
          <p:cNvPicPr/>
          <p:nvPr/>
        </p:nvPicPr>
        <p:blipFill>
          <a:blip r:embed="rId1"/>
          <a:stretch>
            <a:fillRect/>
          </a:stretch>
        </p:blipFill>
        <p:spPr>
          <a:xfrm>
            <a:off x="3644900" y="2062480"/>
            <a:ext cx="506730" cy="457200"/>
          </a:xfrm>
          <a:prstGeom prst="rect">
            <a:avLst/>
          </a:prstGeom>
          <a:noFill/>
          <a:ln w="9525">
            <a:noFill/>
          </a:ln>
        </p:spPr>
      </p:pic>
      <p:sp>
        <p:nvSpPr>
          <p:cNvPr id="132" name="文本框 131"/>
          <p:cNvSpPr txBox="1"/>
          <p:nvPr/>
        </p:nvSpPr>
        <p:spPr>
          <a:xfrm>
            <a:off x="4151630" y="206248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在溶液中溶解的难溶电解质</a:t>
            </a:r>
            <a:endParaRPr lang="zh-CN" altLang="en-US" sz="2000" b="0">
              <a:latin typeface="微软雅黑" panose="020B0503020204020204" charset="-122"/>
              <a:ea typeface="微软雅黑" panose="020B0503020204020204" charset="-122"/>
              <a:cs typeface="方正书宋_GBK" charset="0"/>
            </a:endParaRPr>
          </a:p>
        </p:txBody>
      </p:sp>
      <p:pic>
        <p:nvPicPr>
          <p:cNvPr id="7" name="图片 6"/>
          <p:cNvPicPr/>
          <p:nvPr/>
        </p:nvPicPr>
        <p:blipFill>
          <a:blip r:embed="rId2"/>
          <a:stretch>
            <a:fillRect/>
          </a:stretch>
        </p:blipFill>
        <p:spPr>
          <a:xfrm>
            <a:off x="7421880" y="1645920"/>
            <a:ext cx="2126615" cy="1231900"/>
          </a:xfrm>
          <a:prstGeom prst="rect">
            <a:avLst/>
          </a:prstGeom>
          <a:noFill/>
          <a:ln w="9525">
            <a:noFill/>
          </a:ln>
        </p:spPr>
      </p:pic>
      <p:sp>
        <p:nvSpPr>
          <p:cNvPr id="133" name="文本框 132"/>
          <p:cNvSpPr txBox="1"/>
          <p:nvPr/>
        </p:nvSpPr>
        <p:spPr>
          <a:xfrm>
            <a:off x="684530" y="259715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难溶电解质沉淀溶解平衡的影响因素</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768350" y="2955290"/>
            <a:ext cx="11191875" cy="332295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内因</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难溶物质本身的性质。</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外因</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浓度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加水稀释</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平衡向沉淀溶解的方向移动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但</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zh-CN" sz="2000" b="0">
                <a:latin typeface="微软雅黑" panose="020B0503020204020204" charset="-122"/>
                <a:ea typeface="微软雅黑" panose="020B0503020204020204" charset="-122"/>
                <a:cs typeface="微软雅黑" panose="020B0503020204020204" charset="-122"/>
              </a:rPr>
              <a:t>不变。</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温度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升温时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多数平衡向沉淀溶解的方向移动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少数平衡向沉淀生成的方向移动。如</a:t>
            </a:r>
            <a:r>
              <a:rPr lang="en-US" sz="2000" b="0">
                <a:latin typeface="微软雅黑" panose="020B0503020204020204" charset="-122"/>
                <a:ea typeface="微软雅黑" panose="020B0503020204020204" charset="-122"/>
                <a:cs typeface="微软雅黑" panose="020B0503020204020204" charset="-122"/>
              </a:rPr>
              <a:t>Ca(</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的沉淀溶解平衡</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升高温度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平衡向析出</a:t>
            </a:r>
            <a:r>
              <a:rPr lang="en-US" sz="2000" b="0">
                <a:latin typeface="微软雅黑" panose="020B0503020204020204" charset="-122"/>
                <a:ea typeface="微软雅黑" panose="020B0503020204020204" charset="-122"/>
                <a:cs typeface="微软雅黑" panose="020B0503020204020204" charset="-122"/>
              </a:rPr>
              <a:t>Ca(</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的方向移动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即溶解度减小。</a:t>
            </a:r>
            <a:r>
              <a:rPr lang="en-US" sz="2000" b="0">
                <a:latin typeface="微软雅黑" panose="020B0503020204020204" charset="-122"/>
                <a:ea typeface="微软雅黑" panose="020B0503020204020204" charset="-122"/>
                <a:cs typeface="微软雅黑" panose="020B0503020204020204" charset="-122"/>
              </a:rPr>
              <a:t>③</a:t>
            </a:r>
            <a:r>
              <a:rPr lang="zh-CN" sz="2000" b="0">
                <a:latin typeface="微软雅黑" panose="020B0503020204020204" charset="-122"/>
                <a:ea typeface="微软雅黑" panose="020B0503020204020204" charset="-122"/>
                <a:cs typeface="微软雅黑" panose="020B0503020204020204" charset="-122"/>
              </a:rPr>
              <a:t>同离子效应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向平衡体系中加入相同的离子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平衡向沉淀生成的方向移动。</a:t>
            </a:r>
            <a:endParaRPr lang="en-US" sz="2000" b="0">
              <a:latin typeface="微软雅黑" panose="020B0503020204020204" charset="-122"/>
              <a:ea typeface="微软雅黑" panose="020B0503020204020204" charset="-122"/>
              <a:cs typeface="微软雅黑" panose="020B0503020204020204" charset="-122"/>
            </a:endParaRPr>
          </a:p>
          <a:p>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4" name="文本框 3"/>
          <p:cNvSpPr txBox="1"/>
          <p:nvPr/>
        </p:nvSpPr>
        <p:spPr>
          <a:xfrm>
            <a:off x="557530" y="885190"/>
            <a:ext cx="10658475" cy="1014730"/>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④</a:t>
            </a:r>
            <a:r>
              <a:rPr lang="zh-CN" sz="2000">
                <a:latin typeface="微软雅黑" panose="020B0503020204020204" charset="-122"/>
                <a:ea typeface="微软雅黑" panose="020B0503020204020204" charset="-122"/>
                <a:cs typeface="微软雅黑" panose="020B0503020204020204" charset="-122"/>
                <a:sym typeface="+mn-ea"/>
              </a:rPr>
              <a:t>其他</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向平衡体系中加入可与体系中某些离子反应生成更难溶物质或更难电离物质或气体的离子时</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平衡向沉淀溶解的方向移动。</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33" name="文本框 132"/>
          <p:cNvSpPr txBox="1"/>
          <p:nvPr/>
        </p:nvSpPr>
        <p:spPr>
          <a:xfrm>
            <a:off x="557530" y="18999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溶度积和离子积</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35355" y="229870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以</a:t>
            </a:r>
            <a:r>
              <a:rPr lang="en-US" sz="2000" b="0">
                <a:latin typeface="微软雅黑" panose="020B0503020204020204" charset="-122"/>
                <a:ea typeface="微软雅黑" panose="020B0503020204020204" charset="-122"/>
                <a:cs typeface="微软雅黑" panose="020B0503020204020204" charset="-122"/>
              </a:rPr>
              <a:t>A</a:t>
            </a:r>
            <a:r>
              <a:rPr lang="en-US" sz="2000" b="0" i="1" baseline="-25000">
                <a:latin typeface="微软雅黑" panose="020B0503020204020204" charset="-122"/>
                <a:ea typeface="微软雅黑" panose="020B0503020204020204" charset="-122"/>
                <a:cs typeface="微软雅黑" panose="020B0503020204020204" charset="-122"/>
              </a:rPr>
              <a:t>m</a:t>
            </a:r>
            <a:r>
              <a:rPr lang="en-US" sz="2000" b="0">
                <a:latin typeface="微软雅黑" panose="020B0503020204020204" charset="-122"/>
                <a:ea typeface="微软雅黑" panose="020B0503020204020204" charset="-122"/>
                <a:cs typeface="微软雅黑" panose="020B0503020204020204" charset="-122"/>
              </a:rPr>
              <a:t>B</a:t>
            </a:r>
            <a:r>
              <a:rPr lang="en-US" sz="2000" b="0" i="1" baseline="-2500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(s)</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2254885" y="2425700"/>
            <a:ext cx="515620" cy="191135"/>
          </a:xfrm>
          <a:prstGeom prst="rect">
            <a:avLst/>
          </a:prstGeom>
          <a:noFill/>
          <a:ln w="9525">
            <a:noFill/>
          </a:ln>
        </p:spPr>
      </p:pic>
      <p:sp>
        <p:nvSpPr>
          <p:cNvPr id="134" name="文本框 133"/>
          <p:cNvSpPr txBox="1"/>
          <p:nvPr/>
        </p:nvSpPr>
        <p:spPr>
          <a:xfrm>
            <a:off x="2830830" y="2298700"/>
            <a:ext cx="5080000" cy="398780"/>
          </a:xfrm>
          <a:prstGeom prst="rect">
            <a:avLst/>
          </a:prstGeom>
          <a:noFill/>
          <a:ln w="9525">
            <a:noFill/>
          </a:ln>
        </p:spPr>
        <p:txBody>
          <a:bodyPr>
            <a:spAutoFit/>
          </a:bodyPr>
          <a:p>
            <a:pPr indent="0"/>
            <a:r>
              <a:rPr lang="en-US" sz="2000" b="0" i="1">
                <a:latin typeface="微软雅黑" panose="020B0503020204020204" charset="-122"/>
                <a:ea typeface="微软雅黑" panose="020B0503020204020204" charset="-122"/>
                <a:cs typeface="微软雅黑" panose="020B0503020204020204" charset="-122"/>
              </a:rPr>
              <a:t>m</a:t>
            </a:r>
            <a:r>
              <a:rPr lang="en-US" sz="2000" b="0">
                <a:latin typeface="微软雅黑" panose="020B0503020204020204" charset="-122"/>
                <a:ea typeface="微软雅黑" panose="020B0503020204020204" charset="-122"/>
                <a:cs typeface="微软雅黑" panose="020B0503020204020204" charset="-122"/>
              </a:rPr>
              <a:t>A</a:t>
            </a:r>
            <a:r>
              <a:rPr lang="en-US" sz="2000" b="0" i="1" baseline="30000">
                <a:latin typeface="微软雅黑" panose="020B0503020204020204" charset="-122"/>
                <a:ea typeface="微软雅黑" panose="020B0503020204020204" charset="-122"/>
                <a:cs typeface="微软雅黑" panose="020B0503020204020204" charset="-122"/>
              </a:rPr>
              <a:t>n</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(aq)+</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B</a:t>
            </a:r>
            <a:r>
              <a:rPr lang="en-US" sz="2000" b="0" i="1" baseline="30000">
                <a:latin typeface="微软雅黑" panose="020B0503020204020204" charset="-122"/>
                <a:ea typeface="微软雅黑" panose="020B0503020204020204" charset="-122"/>
                <a:cs typeface="微软雅黑" panose="020B0503020204020204" charset="-122"/>
              </a:rPr>
              <a:t>m</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(aq)</a:t>
            </a:r>
            <a:r>
              <a:rPr lang="zh-CN" sz="2000" b="0">
                <a:latin typeface="微软雅黑" panose="020B0503020204020204" charset="-122"/>
                <a:ea typeface="微软雅黑" panose="020B0503020204020204" charset="-122"/>
                <a:cs typeface="微软雅黑" panose="020B0503020204020204" charset="-122"/>
              </a:rPr>
              <a:t>为例。</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7" name="表格 6"/>
          <p:cNvGraphicFramePr/>
          <p:nvPr>
            <p:custDataLst>
              <p:tags r:id="rId2"/>
            </p:custDataLst>
          </p:nvPr>
        </p:nvGraphicFramePr>
        <p:xfrm>
          <a:off x="2882900" y="2858770"/>
          <a:ext cx="7788910" cy="2978150"/>
        </p:xfrm>
        <a:graphic>
          <a:graphicData uri="http://schemas.openxmlformats.org/drawingml/2006/table">
            <a:tbl>
              <a:tblPr/>
              <a:tblGrid>
                <a:gridCol w="911225"/>
                <a:gridCol w="3134995"/>
                <a:gridCol w="3742690"/>
              </a:tblGrid>
              <a:tr h="389255">
                <a:tc>
                  <a:txBody>
                    <a:bodyPr/>
                    <a:p>
                      <a:pPr indent="0" algn="ctr">
                        <a:buNone/>
                      </a:pPr>
                      <a:r>
                        <a:rPr lang="en-US" sz="2000" b="0">
                          <a:latin typeface="微软雅黑" panose="020B0503020204020204" charset="-122"/>
                          <a:ea typeface="微软雅黑" panose="020B0503020204020204" charset="-122"/>
                          <a:cs typeface="Calibri" panose="020F0502020204030204" charset="0"/>
                        </a:rPr>
                        <a:t>项目</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溶度积</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离子积</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44220">
                <a:tc>
                  <a:txBody>
                    <a:bodyPr/>
                    <a:p>
                      <a:pPr indent="0" algn="ctr">
                        <a:buNone/>
                      </a:pPr>
                      <a:r>
                        <a:rPr lang="en-US" sz="2000" b="0">
                          <a:latin typeface="微软雅黑" panose="020B0503020204020204" charset="-122"/>
                          <a:ea typeface="微软雅黑" panose="020B0503020204020204" charset="-122"/>
                          <a:cs typeface="Calibri" panose="020F0502020204030204" charset="0"/>
                        </a:rPr>
                        <a:t>概念</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Calibri" panose="020F0502020204030204" charset="0"/>
                        </a:rPr>
                        <a:t>沉淀溶解平衡的平衡常数</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Calibri" panose="020F0502020204030204" charset="0"/>
                        </a:rPr>
                        <a:t>溶液中有关离子浓度幂的乘积</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9890">
                <a:tc>
                  <a:txBody>
                    <a:bodyPr/>
                    <a:p>
                      <a:pPr indent="0" algn="ctr">
                        <a:buNone/>
                      </a:pPr>
                      <a:r>
                        <a:rPr lang="en-US" sz="2000" b="0">
                          <a:latin typeface="微软雅黑" panose="020B0503020204020204" charset="-122"/>
                          <a:ea typeface="微软雅黑" panose="020B0503020204020204" charset="-122"/>
                          <a:cs typeface="Calibri" panose="020F0502020204030204" charset="0"/>
                        </a:rPr>
                        <a:t>符号</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K</a:t>
                      </a:r>
                      <a:r>
                        <a:rPr lang="en-US" sz="2000" b="0" baseline="-25000">
                          <a:latin typeface="微软雅黑" panose="020B0503020204020204" charset="-122"/>
                          <a:ea typeface="微软雅黑" panose="020B0503020204020204" charset="-122"/>
                          <a:cs typeface="NEU-BZ" charset="0"/>
                        </a:rPr>
                        <a:t>sp</a:t>
                      </a:r>
                      <a:endParaRPr lang="en-US" altLang="en-US" sz="2000" b="0" i="1" baseline="-25000">
                        <a:latin typeface="微软雅黑" panose="020B0503020204020204" charset="-122"/>
                        <a:ea typeface="微软雅黑" panose="020B0503020204020204" charset="-122"/>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i="1">
                          <a:latin typeface="微软雅黑" panose="020B0503020204020204" charset="-122"/>
                          <a:ea typeface="微软雅黑" panose="020B0503020204020204" charset="-122"/>
                          <a:cs typeface="NEU-BZ" charset="0"/>
                        </a:rPr>
                        <a:t>Q</a:t>
                      </a:r>
                      <a:endParaRPr lang="en-US" altLang="en-US" sz="2000" b="0" i="1">
                        <a:latin typeface="微软雅黑" panose="020B0503020204020204" charset="-122"/>
                        <a:ea typeface="微软雅黑" panose="020B0503020204020204" charset="-122"/>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454785">
                <a:tc>
                  <a:txBody>
                    <a:bodyPr/>
                    <a:p>
                      <a:pPr indent="0" algn="ctr">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(A</a:t>
                      </a:r>
                      <a:r>
                        <a:rPr lang="en-US" sz="2000" b="0" i="1" baseline="-25000">
                          <a:latin typeface="微软雅黑" panose="020B0503020204020204" charset="-122"/>
                          <a:ea typeface="微软雅黑" panose="020B0503020204020204" charset="-122"/>
                          <a:cs typeface="微软雅黑" panose="020B0503020204020204" charset="-122"/>
                        </a:rPr>
                        <a:t>m</a:t>
                      </a:r>
                      <a:r>
                        <a:rPr lang="en-US" sz="2000" b="0">
                          <a:latin typeface="微软雅黑" panose="020B0503020204020204" charset="-122"/>
                          <a:ea typeface="微软雅黑" panose="020B0503020204020204" charset="-122"/>
                          <a:cs typeface="微软雅黑" panose="020B0503020204020204" charset="-122"/>
                        </a:rPr>
                        <a:t>B</a:t>
                      </a:r>
                      <a:r>
                        <a:rPr lang="en-US" sz="2000" b="0" i="1" baseline="-2500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a:t>
                      </a:r>
                      <a:r>
                        <a:rPr lang="en-US" sz="2000" b="0" i="1" u="wavy">
                          <a:latin typeface="微软雅黑" panose="020B0503020204020204" charset="-122"/>
                          <a:ea typeface="微软雅黑" panose="020B0503020204020204" charset="-122"/>
                          <a:cs typeface="微软雅黑" panose="020B0503020204020204" charset="-122"/>
                        </a:rPr>
                        <a:t>c</a:t>
                      </a:r>
                      <a:r>
                        <a:rPr lang="en-US" sz="2000" b="0" i="1" u="wavy" baseline="30000">
                          <a:latin typeface="微软雅黑" panose="020B0503020204020204" charset="-122"/>
                          <a:ea typeface="微软雅黑" panose="020B0503020204020204" charset="-122"/>
                          <a:cs typeface="微软雅黑" panose="020B0503020204020204" charset="-122"/>
                        </a:rPr>
                        <a:t>m</a:t>
                      </a:r>
                      <a:r>
                        <a:rPr lang="en-US" sz="2000" b="0" u="wavy">
                          <a:latin typeface="微软雅黑" panose="020B0503020204020204" charset="-122"/>
                          <a:ea typeface="微软雅黑" panose="020B0503020204020204" charset="-122"/>
                          <a:cs typeface="微软雅黑" panose="020B0503020204020204" charset="-122"/>
                        </a:rPr>
                        <a:t>(A</a:t>
                      </a:r>
                      <a:r>
                        <a:rPr lang="en-US" sz="2000" b="0" i="1" u="wavy" baseline="30000">
                          <a:latin typeface="微软雅黑" panose="020B0503020204020204" charset="-122"/>
                          <a:ea typeface="微软雅黑" panose="020B0503020204020204" charset="-122"/>
                          <a:cs typeface="微软雅黑" panose="020B0503020204020204" charset="-122"/>
                        </a:rPr>
                        <a:t>n</a:t>
                      </a:r>
                      <a:r>
                        <a:rPr lang="en-US" sz="2000" b="0" u="wavy" baseline="30000">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a:t>
                      </a:r>
                      <a:r>
                        <a:rPr lang="en-US" sz="2000" b="0" i="1" u="wavy">
                          <a:latin typeface="微软雅黑" panose="020B0503020204020204" charset="-122"/>
                          <a:ea typeface="微软雅黑" panose="020B0503020204020204" charset="-122"/>
                          <a:cs typeface="微软雅黑" panose="020B0503020204020204" charset="-122"/>
                        </a:rPr>
                        <a:t>c</a:t>
                      </a:r>
                      <a:r>
                        <a:rPr lang="en-US" sz="2000" b="0" i="1" u="wavy" baseline="30000">
                          <a:latin typeface="微软雅黑" panose="020B0503020204020204" charset="-122"/>
                          <a:ea typeface="微软雅黑" panose="020B0503020204020204" charset="-122"/>
                          <a:cs typeface="微软雅黑" panose="020B0503020204020204" charset="-122"/>
                        </a:rPr>
                        <a:t>n</a:t>
                      </a:r>
                      <a:r>
                        <a:rPr lang="en-US" sz="2000" b="0" u="wavy">
                          <a:latin typeface="微软雅黑" panose="020B0503020204020204" charset="-122"/>
                          <a:ea typeface="微软雅黑" panose="020B0503020204020204" charset="-122"/>
                          <a:cs typeface="微软雅黑" panose="020B0503020204020204" charset="-122"/>
                        </a:rPr>
                        <a:t>(B</a:t>
                      </a:r>
                      <a:r>
                        <a:rPr lang="en-US" sz="2000" b="0" i="1" u="wavy" baseline="30000">
                          <a:latin typeface="微软雅黑" panose="020B0503020204020204" charset="-122"/>
                          <a:ea typeface="微软雅黑" panose="020B0503020204020204" charset="-122"/>
                          <a:cs typeface="微软雅黑" panose="020B0503020204020204" charset="-122"/>
                        </a:rPr>
                        <a:t>m</a:t>
                      </a:r>
                      <a:r>
                        <a:rPr lang="en-US" sz="2000" b="0" u="wavy" baseline="30000">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,式中的浓度为平衡浓度</a:t>
                      </a:r>
                      <a:endParaRPr lang="en-US" altLang="en-US" sz="2000" b="0" i="1">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2000" b="0" i="1">
                          <a:latin typeface="微软雅黑" panose="020B0503020204020204" charset="-122"/>
                          <a:ea typeface="微软雅黑" panose="020B0503020204020204" charset="-122"/>
                          <a:cs typeface="微软雅黑" panose="020B0503020204020204" charset="-122"/>
                        </a:rPr>
                        <a:t>Q</a:t>
                      </a:r>
                      <a:r>
                        <a:rPr lang="en-US" sz="2000" b="0">
                          <a:latin typeface="微软雅黑" panose="020B0503020204020204" charset="-122"/>
                          <a:ea typeface="微软雅黑" panose="020B0503020204020204" charset="-122"/>
                          <a:cs typeface="微软雅黑" panose="020B0503020204020204" charset="-122"/>
                        </a:rPr>
                        <a:t>(A</a:t>
                      </a:r>
                      <a:r>
                        <a:rPr lang="en-US" sz="2000" b="0" i="1" baseline="-25000">
                          <a:latin typeface="微软雅黑" panose="020B0503020204020204" charset="-122"/>
                          <a:ea typeface="微软雅黑" panose="020B0503020204020204" charset="-122"/>
                          <a:cs typeface="微软雅黑" panose="020B0503020204020204" charset="-122"/>
                        </a:rPr>
                        <a:t>m</a:t>
                      </a:r>
                      <a:r>
                        <a:rPr lang="en-US" sz="2000" b="0">
                          <a:latin typeface="微软雅黑" panose="020B0503020204020204" charset="-122"/>
                          <a:ea typeface="微软雅黑" panose="020B0503020204020204" charset="-122"/>
                          <a:cs typeface="微软雅黑" panose="020B0503020204020204" charset="-122"/>
                        </a:rPr>
                        <a:t>B</a:t>
                      </a:r>
                      <a:r>
                        <a:rPr lang="en-US" sz="2000" b="0" i="1" baseline="-2500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a:t>
                      </a:r>
                      <a:r>
                        <a:rPr lang="en-US" sz="2000" b="0" i="1" u="wavy">
                          <a:latin typeface="微软雅黑" panose="020B0503020204020204" charset="-122"/>
                          <a:ea typeface="微软雅黑" panose="020B0503020204020204" charset="-122"/>
                          <a:cs typeface="微软雅黑" panose="020B0503020204020204" charset="-122"/>
                        </a:rPr>
                        <a:t>c</a:t>
                      </a:r>
                      <a:r>
                        <a:rPr lang="en-US" sz="2000" b="0" i="1" u="wavy" baseline="30000">
                          <a:latin typeface="微软雅黑" panose="020B0503020204020204" charset="-122"/>
                          <a:ea typeface="微软雅黑" panose="020B0503020204020204" charset="-122"/>
                          <a:cs typeface="微软雅黑" panose="020B0503020204020204" charset="-122"/>
                        </a:rPr>
                        <a:t>m</a:t>
                      </a:r>
                      <a:r>
                        <a:rPr lang="en-US" sz="2000" b="0" u="wavy">
                          <a:latin typeface="微软雅黑" panose="020B0503020204020204" charset="-122"/>
                          <a:ea typeface="微软雅黑" panose="020B0503020204020204" charset="-122"/>
                          <a:cs typeface="微软雅黑" panose="020B0503020204020204" charset="-122"/>
                        </a:rPr>
                        <a:t>(A</a:t>
                      </a:r>
                      <a:r>
                        <a:rPr lang="en-US" sz="2000" b="0" i="1" u="wavy" baseline="30000">
                          <a:latin typeface="微软雅黑" panose="020B0503020204020204" charset="-122"/>
                          <a:ea typeface="微软雅黑" panose="020B0503020204020204" charset="-122"/>
                          <a:cs typeface="微软雅黑" panose="020B0503020204020204" charset="-122"/>
                        </a:rPr>
                        <a:t>n</a:t>
                      </a:r>
                      <a:r>
                        <a:rPr lang="en-US" sz="2000" b="0" u="wavy" baseline="30000">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a:t>
                      </a:r>
                      <a:r>
                        <a:rPr lang="en-US" sz="2000" b="0" i="1" u="wavy">
                          <a:latin typeface="微软雅黑" panose="020B0503020204020204" charset="-122"/>
                          <a:ea typeface="微软雅黑" panose="020B0503020204020204" charset="-122"/>
                          <a:cs typeface="微软雅黑" panose="020B0503020204020204" charset="-122"/>
                        </a:rPr>
                        <a:t>c</a:t>
                      </a:r>
                      <a:r>
                        <a:rPr lang="en-US" sz="2000" b="0" i="1" u="wavy" baseline="30000">
                          <a:latin typeface="微软雅黑" panose="020B0503020204020204" charset="-122"/>
                          <a:ea typeface="微软雅黑" panose="020B0503020204020204" charset="-122"/>
                          <a:cs typeface="微软雅黑" panose="020B0503020204020204" charset="-122"/>
                        </a:rPr>
                        <a:t>n</a:t>
                      </a:r>
                      <a:r>
                        <a:rPr lang="en-US" sz="2000" b="0" u="wavy">
                          <a:latin typeface="微软雅黑" panose="020B0503020204020204" charset="-122"/>
                          <a:ea typeface="微软雅黑" panose="020B0503020204020204" charset="-122"/>
                          <a:cs typeface="微软雅黑" panose="020B0503020204020204" charset="-122"/>
                        </a:rPr>
                        <a:t>(B</a:t>
                      </a:r>
                      <a:r>
                        <a:rPr lang="en-US" sz="2000" b="0" i="1" u="wavy" baseline="30000">
                          <a:latin typeface="微软雅黑" panose="020B0503020204020204" charset="-122"/>
                          <a:ea typeface="微软雅黑" panose="020B0503020204020204" charset="-122"/>
                          <a:cs typeface="微软雅黑" panose="020B0503020204020204" charset="-122"/>
                        </a:rPr>
                        <a:t>m</a:t>
                      </a:r>
                      <a:r>
                        <a:rPr lang="en-US" sz="2000" b="0" u="wavy" baseline="30000">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,式中的浓度是任意浓度</a:t>
                      </a:r>
                      <a:endParaRPr lang="en-US" altLang="en-US" sz="2000" b="0" i="1">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8" name="图片 7"/>
          <p:cNvPicPr/>
          <p:nvPr/>
        </p:nvPicPr>
        <p:blipFill>
          <a:blip r:embed="rId3"/>
          <a:stretch>
            <a:fillRect/>
          </a:stretch>
        </p:blipFill>
        <p:spPr>
          <a:xfrm>
            <a:off x="3044825" y="4545330"/>
            <a:ext cx="487045" cy="10756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flipV="1">
            <a:off x="5015865" y="1821815"/>
            <a:ext cx="3962400" cy="697865"/>
          </a:xfrm>
          <a:prstGeom prst="rect">
            <a:avLst/>
          </a:prstGeom>
          <a:noFill/>
        </p:spPr>
        <p:txBody>
          <a:bodyPr wrap="square" rtlCol="0">
            <a:noAutofit/>
          </a:bodyPr>
          <a:p>
            <a:endParaRPr lang="zh-CN" altLang="en-US"/>
          </a:p>
        </p:txBody>
      </p:sp>
      <p:sp>
        <p:nvSpPr>
          <p:cNvPr id="134" name="文本框 133"/>
          <p:cNvSpPr txBox="1"/>
          <p:nvPr/>
        </p:nvSpPr>
        <p:spPr>
          <a:xfrm>
            <a:off x="796290" y="987425"/>
            <a:ext cx="5080000" cy="398780"/>
          </a:xfrm>
          <a:prstGeom prst="rect">
            <a:avLst/>
          </a:prstGeom>
          <a:noFill/>
          <a:ln w="9525">
            <a:noFill/>
          </a:ln>
        </p:spPr>
        <p:txBody>
          <a:bodyPr>
            <a:spAutoFit/>
          </a:bodyPr>
          <a:p>
            <a:pPr indent="0"/>
            <a:r>
              <a:rPr lang="zh-CN" sz="2000" b="0">
                <a:solidFill>
                  <a:srgbClr val="FF0000"/>
                </a:solidFill>
                <a:highlight>
                  <a:srgbClr val="FFFF00"/>
                </a:highlight>
                <a:cs typeface="方正兰亭中黑_GBK" charset="0"/>
              </a:rPr>
              <a:t>关键点拨</a:t>
            </a:r>
            <a:r>
              <a:rPr lang="zh-CN" b="0">
                <a:cs typeface="方正书宋_GBK" charset="0"/>
              </a:rPr>
              <a:t>　</a:t>
            </a:r>
            <a:endParaRPr lang="zh-CN" altLang="en-US" b="0">
              <a:cs typeface="方正书宋_GBK" charset="0"/>
            </a:endParaRPr>
          </a:p>
        </p:txBody>
      </p:sp>
      <p:sp>
        <p:nvSpPr>
          <p:cNvPr id="4" name="文本框 3"/>
          <p:cNvSpPr txBox="1"/>
          <p:nvPr/>
        </p:nvSpPr>
        <p:spPr>
          <a:xfrm>
            <a:off x="675640" y="1386205"/>
            <a:ext cx="1057211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易溶电解质或难溶电解质的饱和溶液中均存在沉淀溶解平衡</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不饱和溶液中不存在沉淀溶解平衡。</a:t>
            </a:r>
            <a:r>
              <a:rPr lang="en-US" sz="2000" b="0">
                <a:latin typeface="微软雅黑" panose="020B0503020204020204" charset="-122"/>
                <a:ea typeface="微软雅黑" panose="020B0503020204020204" charset="-122"/>
                <a:cs typeface="微软雅黑" panose="020B0503020204020204" charset="-122"/>
              </a:rPr>
              <a:t>②AgCl(</a:t>
            </a:r>
            <a:r>
              <a:rPr lang="en-US" sz="2000" b="0">
                <a:latin typeface="微软雅黑" panose="020B0503020204020204" charset="-122"/>
                <a:ea typeface="微软雅黑" panose="020B0503020204020204" charset="-122"/>
                <a:cs typeface="微软雅黑" panose="020B0503020204020204" charset="-122"/>
              </a:rPr>
              <a:t>s)</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2784475" y="2051685"/>
            <a:ext cx="376555" cy="237490"/>
          </a:xfrm>
          <a:prstGeom prst="rect">
            <a:avLst/>
          </a:prstGeom>
          <a:noFill/>
          <a:ln w="9525">
            <a:noFill/>
          </a:ln>
        </p:spPr>
      </p:pic>
      <p:sp>
        <p:nvSpPr>
          <p:cNvPr id="135" name="文本框 134"/>
          <p:cNvSpPr txBox="1"/>
          <p:nvPr/>
        </p:nvSpPr>
        <p:spPr>
          <a:xfrm>
            <a:off x="3161030" y="2002472"/>
            <a:ext cx="5080000" cy="398780"/>
          </a:xfrm>
          <a:prstGeom prst="rect">
            <a:avLst/>
          </a:prstGeom>
          <a:noFill/>
          <a:ln w="9525">
            <a:noFill/>
          </a:ln>
        </p:spPr>
        <p:txBody>
          <a:bodyPr>
            <a:spAutoFit/>
          </a:bodyPr>
          <a:p>
            <a:pPr indent="0"/>
            <a:r>
              <a:rPr lang="en-US" b="0">
                <a:latin typeface="NEU-BZ" charset="0"/>
                <a:cs typeface="方正楷体_GBK" charset="0"/>
              </a:rPr>
              <a:t> </a:t>
            </a: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(aq</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aq)</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AgCl</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2"/>
          <a:stretch>
            <a:fillRect/>
          </a:stretch>
        </p:blipFill>
        <p:spPr>
          <a:xfrm>
            <a:off x="6120765" y="2002155"/>
            <a:ext cx="488315" cy="325120"/>
          </a:xfrm>
          <a:prstGeom prst="rect">
            <a:avLst/>
          </a:prstGeom>
          <a:noFill/>
          <a:ln w="9525">
            <a:noFill/>
          </a:ln>
        </p:spPr>
      </p:pic>
      <p:sp>
        <p:nvSpPr>
          <p:cNvPr id="136" name="文本框 135"/>
          <p:cNvSpPr txBox="1"/>
          <p:nvPr/>
        </p:nvSpPr>
        <p:spPr>
          <a:xfrm>
            <a:off x="6609080" y="1821815"/>
            <a:ext cx="10320655"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Ag</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+Cl</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表示的意义不同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前者表示</a:t>
            </a:r>
            <a:r>
              <a:rPr lang="en-US" sz="2000" b="0">
                <a:latin typeface="微软雅黑" panose="020B0503020204020204" charset="-122"/>
                <a:ea typeface="微软雅黑" panose="020B0503020204020204" charset="-122"/>
                <a:cs typeface="微软雅黑" panose="020B0503020204020204" charset="-122"/>
              </a:rPr>
              <a:t>AgCl</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75640" y="2289175"/>
            <a:ext cx="10572115" cy="1476375"/>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的沉淀溶解平衡</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后者表示溶解的</a:t>
            </a:r>
            <a:r>
              <a:rPr lang="en-US" sz="2000">
                <a:latin typeface="微软雅黑" panose="020B0503020204020204" charset="-122"/>
                <a:ea typeface="微软雅黑" panose="020B0503020204020204" charset="-122"/>
                <a:cs typeface="微软雅黑" panose="020B0503020204020204" charset="-122"/>
                <a:sym typeface="+mn-ea"/>
              </a:rPr>
              <a:t>AgCl</a:t>
            </a:r>
            <a:r>
              <a:rPr lang="zh-CN" sz="2000">
                <a:latin typeface="微软雅黑" panose="020B0503020204020204" charset="-122"/>
                <a:ea typeface="微软雅黑" panose="020B0503020204020204" charset="-122"/>
                <a:cs typeface="微软雅黑" panose="020B0503020204020204" charset="-122"/>
                <a:sym typeface="+mn-ea"/>
              </a:rPr>
              <a:t>在水中完全电离。</a:t>
            </a:r>
            <a:r>
              <a:rPr lang="en-US" sz="2000">
                <a:latin typeface="微软雅黑" panose="020B0503020204020204" charset="-122"/>
                <a:ea typeface="微软雅黑" panose="020B0503020204020204" charset="-122"/>
                <a:cs typeface="微软雅黑" panose="020B0503020204020204" charset="-122"/>
                <a:sym typeface="+mn-ea"/>
              </a:rPr>
              <a:t>③</a:t>
            </a:r>
            <a:r>
              <a:rPr lang="zh-CN" sz="2000">
                <a:latin typeface="微软雅黑" panose="020B0503020204020204" charset="-122"/>
                <a:ea typeface="微软雅黑" panose="020B0503020204020204" charset="-122"/>
                <a:cs typeface="微软雅黑" panose="020B0503020204020204" charset="-122"/>
                <a:sym typeface="+mn-ea"/>
              </a:rPr>
              <a:t>沉淀、溶解之间的动态平衡也决定了</a:t>
            </a:r>
            <a:r>
              <a:rPr lang="en-US" sz="2000">
                <a:latin typeface="微软雅黑" panose="020B0503020204020204" charset="-122"/>
                <a:ea typeface="微软雅黑" panose="020B0503020204020204" charset="-122"/>
                <a:cs typeface="微软雅黑" panose="020B0503020204020204" charset="-122"/>
                <a:sym typeface="+mn-ea"/>
              </a:rPr>
              <a:t>Ag</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与</a:t>
            </a:r>
            <a:r>
              <a:rPr lang="en-US" sz="2000">
                <a:latin typeface="微软雅黑" panose="020B0503020204020204" charset="-122"/>
                <a:ea typeface="微软雅黑" panose="020B0503020204020204" charset="-122"/>
                <a:cs typeface="微软雅黑" panose="020B0503020204020204" charset="-122"/>
                <a:sym typeface="+mn-ea"/>
              </a:rPr>
              <a:t>Cl</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的反应不能完全进行到底。一般情况下</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当溶液中剩余离子的浓度小于</a:t>
            </a:r>
            <a:r>
              <a:rPr lang="en-US" sz="2000">
                <a:latin typeface="微软雅黑" panose="020B0503020204020204" charset="-122"/>
                <a:ea typeface="微软雅黑" panose="020B0503020204020204" charset="-122"/>
                <a:cs typeface="微软雅黑" panose="020B0503020204020204" charset="-122"/>
                <a:sym typeface="+mn-ea"/>
              </a:rPr>
              <a:t>1×10</a:t>
            </a:r>
            <a:r>
              <a:rPr lang="en-US" sz="2000" baseline="30000">
                <a:latin typeface="微软雅黑" panose="020B0503020204020204" charset="-122"/>
                <a:ea typeface="微软雅黑" panose="020B0503020204020204" charset="-122"/>
                <a:cs typeface="微软雅黑" panose="020B0503020204020204" charset="-122"/>
                <a:sym typeface="+mn-ea"/>
              </a:rPr>
              <a:t>-5</a:t>
            </a:r>
            <a:r>
              <a:rPr lang="en-US" sz="2000">
                <a:latin typeface="微软雅黑" panose="020B0503020204020204" charset="-122"/>
                <a:ea typeface="微软雅黑" panose="020B0503020204020204" charset="-122"/>
                <a:cs typeface="微软雅黑" panose="020B0503020204020204" charset="-122"/>
                <a:sym typeface="+mn-ea"/>
              </a:rPr>
              <a:t> mol·L</a:t>
            </a:r>
            <a:r>
              <a:rPr lang="en-US" sz="2000" baseline="30000">
                <a:latin typeface="微软雅黑" panose="020B0503020204020204" charset="-122"/>
                <a:ea typeface="微软雅黑" panose="020B0503020204020204" charset="-122"/>
                <a:cs typeface="微软雅黑" panose="020B0503020204020204" charset="-122"/>
                <a:sym typeface="+mn-ea"/>
              </a:rPr>
              <a:t>-1</a:t>
            </a:r>
            <a:r>
              <a:rPr lang="zh-CN" sz="2000">
                <a:latin typeface="微软雅黑" panose="020B0503020204020204" charset="-122"/>
                <a:ea typeface="微软雅黑" panose="020B0503020204020204" charset="-122"/>
                <a:cs typeface="微软雅黑" panose="020B0503020204020204" charset="-122"/>
                <a:sym typeface="+mn-ea"/>
              </a:rPr>
              <a:t>时</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化学上通常认为生成沉淀的反应进行完全。</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36" name="文本框 135"/>
          <p:cNvSpPr txBox="1"/>
          <p:nvPr/>
        </p:nvSpPr>
        <p:spPr>
          <a:xfrm>
            <a:off x="777240" y="93980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溶度积常数的应用</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82295" y="1316355"/>
            <a:ext cx="10737850" cy="193802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比较物质的溶解能力</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相同类型的难溶电解质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溶度积小的电解质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其溶解能力小。</a:t>
            </a:r>
            <a:r>
              <a:rPr lang="en-US" sz="2000" b="0">
                <a:latin typeface="微软雅黑" panose="020B0503020204020204" charset="-122"/>
                <a:ea typeface="微软雅黑" panose="020B0503020204020204" charset="-122"/>
                <a:cs typeface="微软雅黑" panose="020B0503020204020204" charset="-122"/>
              </a:rPr>
              <a:t>(2)</a:t>
            </a:r>
            <a:r>
              <a:rPr lang="zh-CN" sz="2000" b="0" u="wavy">
                <a:latin typeface="微软雅黑" panose="020B0503020204020204" charset="-122"/>
                <a:ea typeface="微软雅黑" panose="020B0503020204020204" charset="-122"/>
                <a:cs typeface="微软雅黑" panose="020B0503020204020204" charset="-122"/>
              </a:rPr>
              <a:t>不同类型的难溶电解质</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要确定其溶解能力大小</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不能直接比较</a:t>
            </a:r>
            <a:r>
              <a:rPr lang="en-US" sz="2000" b="0" i="1" u="wavy">
                <a:latin typeface="微软雅黑" panose="020B0503020204020204" charset="-122"/>
                <a:ea typeface="微软雅黑" panose="020B0503020204020204" charset="-122"/>
                <a:cs typeface="微软雅黑" panose="020B0503020204020204" charset="-122"/>
              </a:rPr>
              <a:t>K</a:t>
            </a:r>
            <a:r>
              <a:rPr lang="en-US" sz="2000" b="0" u="wavy" baseline="-25000">
                <a:latin typeface="微软雅黑" panose="020B0503020204020204" charset="-122"/>
                <a:ea typeface="微软雅黑" panose="020B0503020204020204" charset="-122"/>
                <a:cs typeface="微软雅黑" panose="020B0503020204020204" charset="-122"/>
              </a:rPr>
              <a:t>sp</a:t>
            </a:r>
            <a:r>
              <a:rPr lang="zh-CN" sz="2000" b="0" u="wavy">
                <a:latin typeface="微软雅黑" panose="020B0503020204020204" charset="-122"/>
                <a:ea typeface="微软雅黑" panose="020B0503020204020204" charset="-122"/>
                <a:cs typeface="微软雅黑" panose="020B0503020204020204" charset="-122"/>
              </a:rPr>
              <a:t>的数值大小</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要转化为溶解度来比较</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82295" y="3133090"/>
            <a:ext cx="10737215" cy="1938020"/>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判断难溶电解质在给定条件下沉淀或溶解</a:t>
            </a:r>
            <a:r>
              <a:rPr lang="en-US" sz="2000" b="0">
                <a:solidFill>
                  <a:schemeClr val="tx1"/>
                </a:solidFill>
                <a:latin typeface="微软雅黑" panose="020B0503020204020204" charset="-122"/>
                <a:ea typeface="微软雅黑" panose="020B0503020204020204" charset="-122"/>
                <a:cs typeface="微软雅黑" panose="020B0503020204020204" charset="-122"/>
              </a:rPr>
              <a:t>①</a:t>
            </a:r>
            <a:r>
              <a:rPr lang="en-US" sz="2000" b="0" i="1">
                <a:solidFill>
                  <a:schemeClr val="tx1"/>
                </a:solidFill>
                <a:latin typeface="微软雅黑" panose="020B0503020204020204" charset="-122"/>
                <a:ea typeface="微软雅黑" panose="020B0503020204020204" charset="-122"/>
                <a:cs typeface="微软雅黑" panose="020B0503020204020204" charset="-122"/>
              </a:rPr>
              <a:t>Q</a:t>
            </a:r>
            <a:r>
              <a:rPr lang="en-US" sz="2000" b="0">
                <a:solidFill>
                  <a:schemeClr val="tx1"/>
                </a:solidFill>
                <a:latin typeface="微软雅黑" panose="020B0503020204020204" charset="-122"/>
                <a:ea typeface="微软雅黑" panose="020B0503020204020204" charset="-122"/>
                <a:cs typeface="微软雅黑" panose="020B0503020204020204" charset="-122"/>
              </a:rPr>
              <a:t>&gt;</a:t>
            </a:r>
            <a:r>
              <a:rPr lang="en-US" sz="2000" b="0" i="1">
                <a:solidFill>
                  <a:schemeClr val="tx1"/>
                </a:solidFill>
                <a:latin typeface="微软雅黑" panose="020B0503020204020204" charset="-122"/>
                <a:ea typeface="微软雅黑" panose="020B0503020204020204" charset="-122"/>
                <a:cs typeface="微软雅黑" panose="020B0503020204020204" charset="-122"/>
              </a:rPr>
              <a:t>K</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sp</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溶液为过饱和溶液</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有沉淀析出</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直至达到沉淀溶解平衡状态。</a:t>
            </a:r>
            <a:r>
              <a:rPr lang="en-US" sz="2000" b="0">
                <a:solidFill>
                  <a:schemeClr val="tx1"/>
                </a:solidFill>
                <a:latin typeface="微软雅黑" panose="020B0503020204020204" charset="-122"/>
                <a:ea typeface="微软雅黑" panose="020B0503020204020204" charset="-122"/>
                <a:cs typeface="微软雅黑" panose="020B0503020204020204" charset="-122"/>
              </a:rPr>
              <a:t>②</a:t>
            </a:r>
            <a:r>
              <a:rPr lang="en-US" sz="2000" b="0" i="1">
                <a:solidFill>
                  <a:schemeClr val="tx1"/>
                </a:solidFill>
                <a:latin typeface="微软雅黑" panose="020B0503020204020204" charset="-122"/>
                <a:ea typeface="微软雅黑" panose="020B0503020204020204" charset="-122"/>
                <a:cs typeface="微软雅黑" panose="020B0503020204020204" charset="-122"/>
              </a:rPr>
              <a:t>Q</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i="1">
                <a:solidFill>
                  <a:schemeClr val="tx1"/>
                </a:solidFill>
                <a:latin typeface="微软雅黑" panose="020B0503020204020204" charset="-122"/>
                <a:ea typeface="微软雅黑" panose="020B0503020204020204" charset="-122"/>
                <a:cs typeface="微软雅黑" panose="020B0503020204020204" charset="-122"/>
              </a:rPr>
              <a:t>K</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sp</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溶液为饱和溶液</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处于平衡状态</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溶液中可能存在未溶解的难溶物。</a:t>
            </a:r>
            <a:r>
              <a:rPr lang="en-US" sz="2000" b="0">
                <a:solidFill>
                  <a:schemeClr val="tx1"/>
                </a:solidFill>
                <a:latin typeface="微软雅黑" panose="020B0503020204020204" charset="-122"/>
                <a:ea typeface="微软雅黑" panose="020B0503020204020204" charset="-122"/>
                <a:cs typeface="微软雅黑" panose="020B0503020204020204" charset="-122"/>
              </a:rPr>
              <a:t>③</a:t>
            </a:r>
            <a:r>
              <a:rPr lang="en-US" sz="2000" b="0" i="1">
                <a:solidFill>
                  <a:schemeClr val="tx1"/>
                </a:solidFill>
                <a:latin typeface="微软雅黑" panose="020B0503020204020204" charset="-122"/>
                <a:ea typeface="微软雅黑" panose="020B0503020204020204" charset="-122"/>
                <a:cs typeface="微软雅黑" panose="020B0503020204020204" charset="-122"/>
              </a:rPr>
              <a:t>Q</a:t>
            </a:r>
            <a:r>
              <a:rPr lang="en-US" sz="2000" b="0">
                <a:solidFill>
                  <a:schemeClr val="tx1"/>
                </a:solidFill>
                <a:latin typeface="微软雅黑" panose="020B0503020204020204" charset="-122"/>
                <a:ea typeface="微软雅黑" panose="020B0503020204020204" charset="-122"/>
                <a:cs typeface="微软雅黑" panose="020B0503020204020204" charset="-122"/>
              </a:rPr>
              <a:t>&lt;</a:t>
            </a:r>
            <a:r>
              <a:rPr lang="en-US" sz="2000" b="0" i="1">
                <a:solidFill>
                  <a:schemeClr val="tx1"/>
                </a:solidFill>
                <a:latin typeface="微软雅黑" panose="020B0503020204020204" charset="-122"/>
                <a:ea typeface="微软雅黑" panose="020B0503020204020204" charset="-122"/>
                <a:cs typeface="微软雅黑" panose="020B0503020204020204" charset="-122"/>
              </a:rPr>
              <a:t>K</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sp</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溶液未饱和</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无沉淀析出。</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36" name="文本框 135"/>
          <p:cNvSpPr txBox="1"/>
          <p:nvPr/>
        </p:nvSpPr>
        <p:spPr>
          <a:xfrm>
            <a:off x="563880" y="973455"/>
            <a:ext cx="10692130" cy="3639185"/>
          </a:xfrm>
          <a:prstGeom prst="rect">
            <a:avLst/>
          </a:prstGeom>
          <a:noFill/>
          <a:ln w="9525">
            <a:noFill/>
          </a:ln>
        </p:spPr>
        <p:txBody>
          <a:bodyPr wrap="square">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分步沉淀在离子分离中的应用若一种沉淀剂可使溶液中多种离子产生沉淀时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则可以控制条件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使这些离子先后分别沉淀。</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对同一类型的沉淀</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zh-CN" sz="2000" b="0">
                <a:latin typeface="微软雅黑" panose="020B0503020204020204" charset="-122"/>
                <a:ea typeface="微软雅黑" panose="020B0503020204020204" charset="-122"/>
                <a:cs typeface="微软雅黑" panose="020B0503020204020204" charset="-122"/>
              </a:rPr>
              <a:t>越小越先沉淀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zh-CN" sz="2000" b="0">
                <a:latin typeface="微软雅黑" panose="020B0503020204020204" charset="-122"/>
                <a:ea typeface="微软雅黑" panose="020B0503020204020204" charset="-122"/>
                <a:cs typeface="微软雅黑" panose="020B0503020204020204" charset="-122"/>
              </a:rPr>
              <a:t>相差越大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分步沉淀效果越好。</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对不同类型的沉淀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其沉淀先后顺序要通过计算才能确定</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AgCl</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的分步沉淀。</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(AgCl)=1.8×10</a:t>
            </a:r>
            <a:r>
              <a:rPr lang="en-US" sz="2000" b="0" baseline="30000">
                <a:latin typeface="微软雅黑" panose="020B0503020204020204" charset="-122"/>
                <a:ea typeface="微软雅黑" panose="020B0503020204020204" charset="-122"/>
                <a:cs typeface="微软雅黑" panose="020B0503020204020204" charset="-122"/>
              </a:rPr>
              <a:t>-10</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(Ag</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CrO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)=1×10</a:t>
            </a:r>
            <a:r>
              <a:rPr lang="en-US" sz="2000" b="0" baseline="30000">
                <a:latin typeface="微软雅黑" panose="020B0503020204020204" charset="-122"/>
                <a:ea typeface="微软雅黑" panose="020B0503020204020204" charset="-122"/>
                <a:cs typeface="微软雅黑" panose="020B0503020204020204" charset="-122"/>
              </a:rPr>
              <a:t>-12</a:t>
            </a:r>
            <a:r>
              <a:rPr lang="en-US" sz="2000" b="0">
                <a:latin typeface="微软雅黑" panose="020B0503020204020204" charset="-122"/>
                <a:ea typeface="微软雅黑" panose="020B0503020204020204" charset="-122"/>
                <a:cs typeface="微软雅黑" panose="020B0503020204020204" charset="-122"/>
              </a:rPr>
              <a:t>](3)</a:t>
            </a:r>
            <a:r>
              <a:rPr lang="zh-CN" sz="2000" b="0">
                <a:latin typeface="微软雅黑" panose="020B0503020204020204" charset="-122"/>
                <a:ea typeface="微软雅黑" panose="020B0503020204020204" charset="-122"/>
                <a:cs typeface="微软雅黑" panose="020B0503020204020204" charset="-122"/>
              </a:rPr>
              <a:t>涉及</a:t>
            </a:r>
            <a:r>
              <a:rPr lang="en-US" sz="2000" b="0" i="1">
                <a:latin typeface="微软雅黑" panose="020B0503020204020204" charset="-122"/>
                <a:ea typeface="微软雅黑" panose="020B0503020204020204" charset="-122"/>
                <a:cs typeface="微软雅黑" panose="020B0503020204020204" charset="-122"/>
              </a:rPr>
              <a:t>Q</a:t>
            </a:r>
            <a:r>
              <a:rPr lang="zh-CN" sz="2000" b="0">
                <a:latin typeface="微软雅黑" panose="020B0503020204020204" charset="-122"/>
                <a:ea typeface="微软雅黑" panose="020B0503020204020204" charset="-122"/>
                <a:cs typeface="微软雅黑" panose="020B0503020204020204" charset="-122"/>
              </a:rPr>
              <a:t>的计算时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易忽视等体积混合后离子的浓度均减半而使计算出错。</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离子浓度一定是混合溶液中的离子浓度</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所代入的溶液体积也必须是混合溶液的体积</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P190</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596900" y="988695"/>
            <a:ext cx="3202305" cy="534035"/>
          </a:xfrm>
          <a:prstGeom prst="rect">
            <a:avLst/>
          </a:prstGeom>
          <a:noFill/>
          <a:ln w="9525">
            <a:noFill/>
          </a:ln>
        </p:spPr>
        <p:txBody>
          <a:bodyPr wrap="square">
            <a:noAutofit/>
          </a:bodyPr>
          <a:p>
            <a:pPr indent="0"/>
            <a:r>
              <a:rPr lang="en-US" altLang="en-US" sz="2400">
                <a:solidFill>
                  <a:srgbClr val="FF0000"/>
                </a:solidFill>
                <a:latin typeface="微软雅黑" panose="020B0503020204020204" charset="-122"/>
                <a:ea typeface="微软雅黑" panose="020B0503020204020204" charset="-122"/>
                <a:cs typeface="微软雅黑" panose="020B0503020204020204" charset="-122"/>
              </a:rPr>
              <a:t> 真题例1</a:t>
            </a:r>
            <a:endParaRPr lang="en-US"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36" name="文本框 135"/>
          <p:cNvSpPr txBox="1"/>
          <p:nvPr/>
        </p:nvSpPr>
        <p:spPr>
          <a:xfrm>
            <a:off x="730885" y="1436370"/>
            <a:ext cx="10729595"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全国甲</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13,6</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如图为</a:t>
            </a:r>
            <a:r>
              <a:rPr lang="en-US" sz="2000" b="0">
                <a:latin typeface="微软雅黑" panose="020B0503020204020204" charset="-122"/>
                <a:ea typeface="微软雅黑" panose="020B0503020204020204" charset="-122"/>
                <a:cs typeface="微软雅黑" panose="020B0503020204020204" charset="-122"/>
              </a:rPr>
              <a:t>Fe(OH)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Al(OH)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Cu(OH)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在水中达沉淀溶解平衡时的</a:t>
            </a:r>
            <a:r>
              <a:rPr lang="en-US" sz="2000" b="0">
                <a:latin typeface="微软雅黑" panose="020B0503020204020204" charset="-122"/>
                <a:ea typeface="微软雅黑" panose="020B0503020204020204" charset="-122"/>
                <a:cs typeface="微软雅黑" panose="020B0503020204020204" charset="-122"/>
              </a:rPr>
              <a:t>pM-pH</a:t>
            </a:r>
            <a:r>
              <a:rPr lang="zh-CN" sz="2000" b="0">
                <a:latin typeface="微软雅黑" panose="020B0503020204020204" charset="-122"/>
                <a:ea typeface="微软雅黑" panose="020B0503020204020204" charset="-122"/>
                <a:cs typeface="微软雅黑" panose="020B0503020204020204" charset="-122"/>
              </a:rPr>
              <a:t>关系图</a:t>
            </a:r>
            <a:r>
              <a:rPr lang="en-US" sz="2000" b="0">
                <a:latin typeface="微软雅黑" panose="020B0503020204020204" charset="-122"/>
                <a:ea typeface="微软雅黑" panose="020B0503020204020204" charset="-122"/>
                <a:cs typeface="微软雅黑" panose="020B0503020204020204" charset="-122"/>
              </a:rPr>
              <a:t>(pM=-lg[</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(M)/(mol·L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(M)≤10</a:t>
            </a:r>
            <a:r>
              <a:rPr lang="en-US" sz="2000" b="0" baseline="30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可认为</a:t>
            </a:r>
            <a:r>
              <a:rPr lang="en-US" sz="2000" b="0">
                <a:latin typeface="微软雅黑" panose="020B0503020204020204" charset="-122"/>
                <a:ea typeface="微软雅黑" panose="020B0503020204020204" charset="-122"/>
                <a:cs typeface="微软雅黑" panose="020B0503020204020204" charset="-122"/>
              </a:rPr>
              <a:t>M</a:t>
            </a:r>
            <a:r>
              <a:rPr lang="zh-CN" sz="2000" b="0">
                <a:latin typeface="微软雅黑" panose="020B0503020204020204" charset="-122"/>
                <a:ea typeface="微软雅黑" panose="020B0503020204020204" charset="-122"/>
                <a:cs typeface="微软雅黑" panose="020B0503020204020204" charset="-122"/>
              </a:rPr>
              <a:t>离子沉淀完全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。下列叙述正确的是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266" name="image254.jpeg"/>
          <p:cNvPicPr>
            <a:picLocks noChangeAspect="1"/>
          </p:cNvPicPr>
          <p:nvPr>
            <p:custDataLst>
              <p:tags r:id="rId1"/>
            </p:custDataLst>
          </p:nvPr>
        </p:nvPicPr>
        <p:blipFill>
          <a:blip r:embed="rId2"/>
          <a:stretch>
            <a:fillRect/>
          </a:stretch>
        </p:blipFill>
        <p:spPr>
          <a:xfrm>
            <a:off x="6713855" y="2553335"/>
            <a:ext cx="4084320" cy="3192145"/>
          </a:xfrm>
          <a:prstGeom prst="rect">
            <a:avLst/>
          </a:prstGeom>
        </p:spPr>
      </p:pic>
      <p:sp>
        <p:nvSpPr>
          <p:cNvPr id="3" name="文本框 2"/>
          <p:cNvSpPr txBox="1"/>
          <p:nvPr/>
        </p:nvSpPr>
        <p:spPr>
          <a:xfrm>
            <a:off x="730885" y="3004503"/>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由</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点可求得</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Fe(</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-8.5</a:t>
            </a:r>
            <a:r>
              <a:rPr lang="en-US" sz="2000" b="0">
                <a:latin typeface="微软雅黑" panose="020B0503020204020204" charset="-122"/>
                <a:ea typeface="微软雅黑" panose="020B0503020204020204" charset="-122"/>
                <a:cs typeface="微软雅黑" panose="020B0503020204020204" charset="-122"/>
              </a:rPr>
              <a:t>B.pH=4</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Al(</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的溶解度为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3"/>
          <a:stretch>
            <a:fillRect/>
          </a:stretch>
        </p:blipFill>
        <p:spPr>
          <a:xfrm>
            <a:off x="4252595" y="3589655"/>
            <a:ext cx="510540" cy="363220"/>
          </a:xfrm>
          <a:prstGeom prst="rect">
            <a:avLst/>
          </a:prstGeom>
          <a:noFill/>
          <a:ln w="9525">
            <a:noFill/>
          </a:ln>
        </p:spPr>
      </p:pic>
      <p:sp>
        <p:nvSpPr>
          <p:cNvPr id="137" name="文本框 136"/>
          <p:cNvSpPr txBox="1"/>
          <p:nvPr/>
        </p:nvSpPr>
        <p:spPr>
          <a:xfrm>
            <a:off x="730885" y="3952875"/>
            <a:ext cx="5546725" cy="263207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浓度均为</a:t>
            </a:r>
            <a:r>
              <a:rPr lang="en-US" sz="2000" b="0">
                <a:latin typeface="微软雅黑" panose="020B0503020204020204" charset="-122"/>
                <a:ea typeface="微软雅黑" panose="020B0503020204020204" charset="-122"/>
                <a:cs typeface="微软雅黑" panose="020B0503020204020204" charset="-122"/>
              </a:rPr>
              <a:t>0.01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Fe</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可通过</a:t>
            </a:r>
            <a:r>
              <a:rPr lang="en-US" altLang="zh-CN"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分步沉淀进行分离</a:t>
            </a:r>
            <a:r>
              <a:rPr lang="en-US" sz="2000" b="0">
                <a:latin typeface="微软雅黑" panose="020B0503020204020204" charset="-122"/>
                <a:ea typeface="微软雅黑" panose="020B0503020204020204" charset="-122"/>
                <a:cs typeface="微软雅黑" panose="020B0503020204020204" charset="-122"/>
              </a:rPr>
              <a:t>D.Al</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Cu</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混合溶液中</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(Cu</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)=0.2 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时二者不会同时沉淀</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763135" y="3584575"/>
            <a:ext cx="6096000" cy="368300"/>
          </a:xfrm>
          <a:prstGeom prst="rect">
            <a:avLst/>
          </a:prstGeom>
          <a:noFill/>
        </p:spPr>
        <p:txBody>
          <a:bodyPr wrap="square" rtlCol="0" anchor="t">
            <a:spAutoFit/>
          </a:bodyPr>
          <a:p>
            <a:r>
              <a:rPr lang="en-US">
                <a:latin typeface="NEU-BZ" charset="0"/>
                <a:ea typeface="宋体" panose="02010600030101010101" pitchFamily="2" charset="-122"/>
                <a:cs typeface="Times New Roman" panose="02020603050405020304" charset="0"/>
                <a:sym typeface="+mn-ea"/>
              </a:rPr>
              <a:t>mol·L</a:t>
            </a:r>
            <a:r>
              <a:rPr lang="en-US" baseline="30000">
                <a:latin typeface="NEU-BZ" charset="0"/>
                <a:ea typeface="宋体" panose="02010600030101010101" pitchFamily="2" charset="-122"/>
                <a:cs typeface="Times New Roman" panose="02020603050405020304" charset="0"/>
                <a:sym typeface="+mn-ea"/>
              </a:rPr>
              <a:t>-1</a:t>
            </a:r>
            <a:endParaRPr lang="en-US" altLang="en-US" baseline="30000">
              <a:latin typeface="NEU-BZ" charset="0"/>
              <a:ea typeface="宋体" panose="02010600030101010101" pitchFamily="2" charset="-122"/>
              <a:cs typeface="Times New Roman" panose="02020603050405020304" charset="0"/>
              <a:sym typeface="+mn-ea"/>
            </a:endParaRPr>
          </a:p>
        </p:txBody>
      </p:sp>
      <p:sp>
        <p:nvSpPr>
          <p:cNvPr id="7" name="文本框 6"/>
          <p:cNvSpPr txBox="1"/>
          <p:nvPr/>
        </p:nvSpPr>
        <p:spPr>
          <a:xfrm>
            <a:off x="1964690" y="2515870"/>
            <a:ext cx="4064000" cy="398780"/>
          </a:xfrm>
          <a:prstGeom prst="rect">
            <a:avLst/>
          </a:prstGeom>
          <a:noFill/>
        </p:spPr>
        <p:txBody>
          <a:bodyPr wrap="square" rtlCol="0">
            <a:spAutoFit/>
          </a:bodyPr>
          <a:p>
            <a:r>
              <a:rPr lang="en-US" altLang="zh-CN" sz="2000">
                <a:solidFill>
                  <a:srgbClr val="FF0000"/>
                </a:solidFill>
              </a:rPr>
              <a:t>C</a:t>
            </a:r>
            <a:endParaRPr lang="en-US" altLang="zh-CN" sz="20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P spid="7" grpId="0"/>
      <p:bldP spid="7" grpId="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37" name="文本框 136"/>
          <p:cNvSpPr txBox="1"/>
          <p:nvPr/>
        </p:nvSpPr>
        <p:spPr>
          <a:xfrm>
            <a:off x="758825" y="105156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兰亭中黑_GBK" charset="0"/>
              </a:rPr>
              <a:t>要点图解</a:t>
            </a:r>
            <a:r>
              <a:rPr lang="zh-CN" b="0">
                <a:cs typeface="方正书宋_GBK" charset="0"/>
              </a:rPr>
              <a:t>　</a:t>
            </a:r>
            <a:endParaRPr lang="zh-CN" altLang="en-US" b="0">
              <a:cs typeface="方正书宋_GBK" charset="0"/>
            </a:endParaRPr>
          </a:p>
        </p:txBody>
      </p:sp>
      <p:pic>
        <p:nvPicPr>
          <p:cNvPr id="272" name="image260.jpeg"/>
          <p:cNvPicPr>
            <a:picLocks noChangeAspect="1"/>
          </p:cNvPicPr>
          <p:nvPr>
            <p:custDataLst>
              <p:tags r:id="rId1"/>
            </p:custDataLst>
          </p:nvPr>
        </p:nvPicPr>
        <p:blipFill>
          <a:blip r:embed="rId2"/>
          <a:stretch>
            <a:fillRect/>
          </a:stretch>
        </p:blipFill>
        <p:spPr>
          <a:xfrm>
            <a:off x="8366125" y="955040"/>
            <a:ext cx="2816225" cy="2252980"/>
          </a:xfrm>
          <a:prstGeom prst="rect">
            <a:avLst/>
          </a:prstGeom>
        </p:spPr>
      </p:pic>
      <p:sp>
        <p:nvSpPr>
          <p:cNvPr id="7" name="文本框 6"/>
          <p:cNvSpPr txBox="1"/>
          <p:nvPr/>
        </p:nvSpPr>
        <p:spPr>
          <a:xfrm>
            <a:off x="758825" y="1450340"/>
            <a:ext cx="7727950" cy="1008380"/>
          </a:xfrm>
          <a:prstGeom prst="rect">
            <a:avLst/>
          </a:prstGeom>
          <a:noFill/>
          <a:ln w="9525">
            <a:noFill/>
          </a:ln>
        </p:spPr>
        <p:txBody>
          <a:bodyPr>
            <a:noAutofit/>
          </a:bodyPr>
          <a:p>
            <a:pPr indent="0" fontAlgn="auto">
              <a:lnSpc>
                <a:spcPts val="2800"/>
              </a:lnSpc>
            </a:pPr>
            <a:r>
              <a:rPr lang="zh-CN" sz="2000" b="0">
                <a:latin typeface="微软雅黑" panose="020B0503020204020204" charset="-122"/>
                <a:ea typeface="微软雅黑" panose="020B0503020204020204" charset="-122"/>
                <a:cs typeface="微软雅黑" panose="020B0503020204020204" charset="-122"/>
              </a:rPr>
              <a:t>常温下</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点表示</a:t>
            </a:r>
            <a:r>
              <a:rPr lang="en-US" sz="2000" b="0">
                <a:latin typeface="微软雅黑" panose="020B0503020204020204" charset="-122"/>
                <a:ea typeface="微软雅黑" panose="020B0503020204020204" charset="-122"/>
                <a:cs typeface="微软雅黑" panose="020B0503020204020204" charset="-122"/>
              </a:rPr>
              <a:t>p</a:t>
            </a:r>
            <a:r>
              <a:rPr lang="en-US" sz="2000" b="0">
                <a:latin typeface="微软雅黑" panose="020B0503020204020204" charset="-122"/>
                <a:ea typeface="微软雅黑" panose="020B0503020204020204" charset="-122"/>
                <a:cs typeface="微软雅黑" panose="020B0503020204020204" charset="-122"/>
              </a:rPr>
              <a:t>(Fe</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)=2.5</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pH=2,</a:t>
            </a:r>
            <a:r>
              <a:rPr lang="zh-CN" sz="2000" b="0">
                <a:latin typeface="微软雅黑" panose="020B0503020204020204" charset="-122"/>
                <a:ea typeface="微软雅黑" panose="020B0503020204020204" charset="-122"/>
                <a:cs typeface="微软雅黑" panose="020B0503020204020204" charset="-122"/>
              </a:rPr>
              <a:t>即</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(Fe</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-2.5</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-12</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点表示</a:t>
            </a:r>
            <a:r>
              <a:rPr lang="en-US" sz="2000" b="0">
                <a:latin typeface="微软雅黑" panose="020B0503020204020204" charset="-122"/>
                <a:ea typeface="微软雅黑" panose="020B0503020204020204" charset="-122"/>
                <a:cs typeface="微软雅黑" panose="020B0503020204020204" charset="-122"/>
              </a:rPr>
              <a:t>p</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pH=5,</a:t>
            </a:r>
            <a:r>
              <a:rPr lang="zh-CN" sz="2000" b="0">
                <a:latin typeface="微软雅黑" panose="020B0503020204020204" charset="-122"/>
                <a:ea typeface="微软雅黑" panose="020B0503020204020204" charset="-122"/>
                <a:cs typeface="微软雅黑" panose="020B0503020204020204" charset="-122"/>
              </a:rPr>
              <a:t>即</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-9</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点表示</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(Cu</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)=0.2</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(&gt;10</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40" name="文本框 139"/>
          <p:cNvSpPr txBox="1"/>
          <p:nvPr/>
        </p:nvSpPr>
        <p:spPr>
          <a:xfrm>
            <a:off x="596265" y="2885440"/>
            <a:ext cx="805307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【解析】由</a:t>
            </a:r>
            <a:r>
              <a:rPr lang="en-US" sz="2000" b="0" i="1">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点可知</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Fe(</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-2.5</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-12</a:t>
            </a:r>
            <a:r>
              <a:rPr lang="en-US" sz="2000" b="0">
                <a:latin typeface="微软雅黑" panose="020B0503020204020204" charset="-122"/>
                <a:ea typeface="微软雅黑" panose="020B0503020204020204" charset="-122"/>
                <a:cs typeface="微软雅黑" panose="020B0503020204020204" charset="-122"/>
              </a:rPr>
              <a:t>)</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-38.5</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a:t>
            </a:r>
            <a:r>
              <a:rPr lang="en-US" sz="2000" b="0" i="1">
                <a:latin typeface="微软雅黑" panose="020B0503020204020204" charset="-122"/>
                <a:ea typeface="微软雅黑" panose="020B0503020204020204" charset="-122"/>
                <a:cs typeface="微软雅黑" panose="020B0503020204020204" charset="-122"/>
              </a:rPr>
              <a:t>b</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3"/>
          <a:stretch>
            <a:fillRect/>
          </a:stretch>
        </p:blipFill>
        <p:spPr>
          <a:xfrm>
            <a:off x="9934575" y="3135630"/>
            <a:ext cx="544830" cy="415925"/>
          </a:xfrm>
          <a:prstGeom prst="rect">
            <a:avLst/>
          </a:prstGeom>
          <a:noFill/>
          <a:ln w="9525">
            <a:noFill/>
          </a:ln>
        </p:spPr>
      </p:pic>
      <p:sp>
        <p:nvSpPr>
          <p:cNvPr id="141" name="文本框 140"/>
          <p:cNvSpPr txBox="1"/>
          <p:nvPr/>
        </p:nvSpPr>
        <p:spPr>
          <a:xfrm>
            <a:off x="758825" y="3616960"/>
            <a:ext cx="10674350" cy="2245360"/>
          </a:xfrm>
          <a:prstGeom prst="rect">
            <a:avLst/>
          </a:prstGeom>
          <a:noFill/>
          <a:ln w="9525">
            <a:noFill/>
          </a:ln>
        </p:spPr>
        <p:txBody>
          <a:bodyPr wrap="square">
            <a:spAutoFit/>
          </a:bodyPr>
          <a:p>
            <a:pPr indent="0" fontAlgn="auto">
              <a:lnSpc>
                <a:spcPts val="2800"/>
              </a:lnSpc>
            </a:pP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r>
              <a:rPr lang="en-US" sz="2000" b="0">
                <a:latin typeface="微软雅黑" panose="020B0503020204020204" charset="-122"/>
                <a:ea typeface="微软雅黑" panose="020B0503020204020204" charset="-122"/>
                <a:cs typeface="微软雅黑" panose="020B0503020204020204" charset="-122"/>
              </a:rPr>
              <a:t>Al(</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的溶解度为</a:t>
            </a:r>
            <a:r>
              <a:rPr lang="en-US" sz="2000" b="0">
                <a:latin typeface="微软雅黑" panose="020B0503020204020204" charset="-122"/>
                <a:ea typeface="微软雅黑" panose="020B0503020204020204" charset="-122"/>
                <a:cs typeface="微软雅黑" panose="020B0503020204020204" charset="-122"/>
              </a:rPr>
              <a:t>10</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由图像可知</a:t>
            </a:r>
            <a:r>
              <a:rPr lang="en-US" sz="2000" b="0">
                <a:latin typeface="微软雅黑" panose="020B0503020204020204" charset="-122"/>
                <a:ea typeface="微软雅黑" panose="020B0503020204020204" charset="-122"/>
                <a:cs typeface="微软雅黑" panose="020B0503020204020204" charset="-122"/>
              </a:rPr>
              <a:t>Fe</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比</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优先沉淀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a:t>
            </a:r>
            <a:r>
              <a:rPr lang="en-US" sz="2000" b="0">
                <a:latin typeface="微软雅黑" panose="020B0503020204020204" charset="-122"/>
                <a:ea typeface="微软雅黑" panose="020B0503020204020204" charset="-122"/>
                <a:cs typeface="微软雅黑" panose="020B0503020204020204" charset="-122"/>
              </a:rPr>
              <a:t>Fe</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沉淀完全时即</a:t>
            </a:r>
            <a:r>
              <a:rPr lang="en-US" sz="2000" b="0">
                <a:latin typeface="微软雅黑" panose="020B0503020204020204" charset="-122"/>
                <a:ea typeface="微软雅黑" panose="020B0503020204020204" charset="-122"/>
                <a:cs typeface="微软雅黑" panose="020B0503020204020204" charset="-122"/>
              </a:rPr>
              <a:t>p</a:t>
            </a:r>
            <a:r>
              <a:rPr lang="en-US" sz="2000" b="0">
                <a:latin typeface="微软雅黑" panose="020B0503020204020204" charset="-122"/>
                <a:ea typeface="微软雅黑" panose="020B0503020204020204" charset="-122"/>
                <a:cs typeface="微软雅黑" panose="020B0503020204020204" charset="-122"/>
              </a:rPr>
              <a:t>(Fe</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溶液的</a:t>
            </a:r>
            <a:r>
              <a:rPr lang="en-US" sz="2000" b="0">
                <a:latin typeface="微软雅黑" panose="020B0503020204020204" charset="-122"/>
                <a:ea typeface="微软雅黑" panose="020B0503020204020204" charset="-122"/>
                <a:cs typeface="微软雅黑" panose="020B0503020204020204" charset="-122"/>
              </a:rPr>
              <a:t>pH&lt;3,</a:t>
            </a:r>
            <a:r>
              <a:rPr lang="zh-CN" sz="2000" b="0">
                <a:latin typeface="微软雅黑" panose="020B0503020204020204" charset="-122"/>
                <a:ea typeface="微软雅黑" panose="020B0503020204020204" charset="-122"/>
                <a:cs typeface="微软雅黑" panose="020B0503020204020204" charset="-122"/>
              </a:rPr>
              <a:t>当</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)=0.01</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即</a:t>
            </a:r>
            <a:r>
              <a:rPr lang="en-US" sz="2000" b="0">
                <a:latin typeface="微软雅黑" panose="020B0503020204020204" charset="-122"/>
                <a:ea typeface="微软雅黑" panose="020B0503020204020204" charset="-122"/>
                <a:cs typeface="微软雅黑" panose="020B0503020204020204" charset="-122"/>
              </a:rPr>
              <a:t>p</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开始沉淀时溶液的</a:t>
            </a:r>
            <a:r>
              <a:rPr lang="en-US" sz="2000" b="0">
                <a:latin typeface="微软雅黑" panose="020B0503020204020204" charset="-122"/>
                <a:ea typeface="微软雅黑" panose="020B0503020204020204" charset="-122"/>
                <a:cs typeface="微软雅黑" panose="020B0503020204020204" charset="-122"/>
              </a:rPr>
              <a:t>pH&gt;3,</a:t>
            </a:r>
            <a:r>
              <a:rPr lang="zh-CN" sz="2000" b="0">
                <a:latin typeface="微软雅黑" panose="020B0503020204020204" charset="-122"/>
                <a:ea typeface="微软雅黑" panose="020B0503020204020204" charset="-122"/>
                <a:cs typeface="微软雅黑" panose="020B0503020204020204" charset="-122"/>
              </a:rPr>
              <a:t>所以二者可通过分步沉淀进行分离</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(Cu</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)=0.2</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由要点图解中</a:t>
            </a:r>
            <a:r>
              <a:rPr lang="en-US" sz="2000" b="0" i="1">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点位置知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当溶液中</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完全沉淀即</a:t>
            </a:r>
            <a:r>
              <a:rPr lang="en-US" sz="2000" b="0">
                <a:latin typeface="微软雅黑" panose="020B0503020204020204" charset="-122"/>
                <a:ea typeface="微软雅黑" panose="020B0503020204020204" charset="-122"/>
                <a:cs typeface="微软雅黑" panose="020B0503020204020204" charset="-122"/>
              </a:rPr>
              <a:t>p</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对应</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条件下</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(Cu</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)&lt;0.2</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·L</a:t>
            </a:r>
            <a:r>
              <a:rPr lang="en-US" sz="2000" b="0" baseline="30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说明此时</a:t>
            </a:r>
            <a:r>
              <a:rPr lang="en-US" sz="2000" b="0">
                <a:latin typeface="微软雅黑" panose="020B0503020204020204" charset="-122"/>
                <a:ea typeface="微软雅黑" panose="020B0503020204020204" charset="-122"/>
                <a:cs typeface="微软雅黑" panose="020B0503020204020204" charset="-122"/>
              </a:rPr>
              <a:t>Cu</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已经开始沉淀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Al</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Cu</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会同时沉淀</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错误。</a:t>
            </a:r>
            <a:r>
              <a:rPr lang="zh-CN" b="0">
                <a:cs typeface="方正准圆_GBK" charset="0"/>
              </a:rPr>
              <a:t></a:t>
            </a:r>
            <a:endParaRPr lang="en-US" altLang="en-US" b="0">
              <a:latin typeface="NEU-BZ" charset="0"/>
              <a:ea typeface="宋体" panose="02010600030101010101" pitchFamily="2" charset="-122"/>
              <a:cs typeface="Times New Roman" panose="02020603050405020304" charset="0"/>
            </a:endParaRPr>
          </a:p>
        </p:txBody>
      </p:sp>
      <p:sp>
        <p:nvSpPr>
          <p:cNvPr id="10" name="文本框 9"/>
          <p:cNvSpPr txBox="1"/>
          <p:nvPr/>
        </p:nvSpPr>
        <p:spPr>
          <a:xfrm>
            <a:off x="826770" y="3284220"/>
            <a:ext cx="9107805" cy="398780"/>
          </a:xfrm>
          <a:prstGeom prst="rect">
            <a:avLst/>
          </a:prstGeom>
          <a:noFill/>
        </p:spPr>
        <p:txBody>
          <a:bodyPr wrap="square" rtlCol="0" anchor="t">
            <a:spAutoFit/>
          </a:bodyPr>
          <a:p>
            <a:pPr indent="0" fontAlgn="auto"/>
            <a:r>
              <a:rPr lang="zh-CN" sz="2000">
                <a:latin typeface="微软雅黑" panose="020B0503020204020204" charset="-122"/>
                <a:ea typeface="微软雅黑" panose="020B0503020204020204" charset="-122"/>
                <a:cs typeface="微软雅黑" panose="020B0503020204020204" charset="-122"/>
                <a:sym typeface="+mn-ea"/>
              </a:rPr>
              <a:t>点可知</a:t>
            </a:r>
            <a:r>
              <a:rPr lang="en-US" sz="2000" i="1">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sp</a:t>
            </a:r>
            <a:r>
              <a:rPr lang="en-US" sz="2000">
                <a:latin typeface="微软雅黑" panose="020B0503020204020204" charset="-122"/>
                <a:ea typeface="微软雅黑" panose="020B0503020204020204" charset="-122"/>
                <a:cs typeface="微软雅黑" panose="020B0503020204020204" charset="-122"/>
                <a:sym typeface="+mn-ea"/>
              </a:rPr>
              <a:t>[Al(OH)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]=10</a:t>
            </a:r>
            <a:r>
              <a:rPr lang="en-US" sz="2000" baseline="30000">
                <a:latin typeface="微软雅黑" panose="020B0503020204020204" charset="-122"/>
                <a:ea typeface="微软雅黑" panose="020B0503020204020204" charset="-122"/>
                <a:cs typeface="微软雅黑" panose="020B0503020204020204" charset="-122"/>
                <a:sym typeface="+mn-ea"/>
              </a:rPr>
              <a:t>-6</a:t>
            </a:r>
            <a:r>
              <a:rPr lang="en-US" sz="2000">
                <a:latin typeface="微软雅黑" panose="020B0503020204020204" charset="-122"/>
                <a:ea typeface="微软雅黑" panose="020B0503020204020204" charset="-122"/>
                <a:cs typeface="微软雅黑" panose="020B0503020204020204" charset="-122"/>
                <a:sym typeface="+mn-ea"/>
              </a:rPr>
              <a:t>×(10</a:t>
            </a:r>
            <a:r>
              <a:rPr lang="en-US" sz="2000" baseline="30000">
                <a:latin typeface="微软雅黑" panose="020B0503020204020204" charset="-122"/>
                <a:ea typeface="微软雅黑" panose="020B0503020204020204" charset="-122"/>
                <a:cs typeface="微软雅黑" panose="020B0503020204020204" charset="-122"/>
                <a:sym typeface="+mn-ea"/>
              </a:rPr>
              <a:t>-9</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30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=10</a:t>
            </a:r>
            <a:r>
              <a:rPr lang="en-US" sz="2000" baseline="30000">
                <a:latin typeface="微软雅黑" panose="020B0503020204020204" charset="-122"/>
                <a:ea typeface="微软雅黑" panose="020B0503020204020204" charset="-122"/>
                <a:cs typeface="微软雅黑" panose="020B0503020204020204" charset="-122"/>
                <a:sym typeface="+mn-ea"/>
              </a:rPr>
              <a:t>-33</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则</a:t>
            </a:r>
            <a:r>
              <a:rPr lang="en-US" sz="2000">
                <a:latin typeface="微软雅黑" panose="020B0503020204020204" charset="-122"/>
                <a:ea typeface="微软雅黑" panose="020B0503020204020204" charset="-122"/>
                <a:cs typeface="微软雅黑" panose="020B0503020204020204" charset="-122"/>
                <a:sym typeface="+mn-ea"/>
              </a:rPr>
              <a:t>pH=4</a:t>
            </a:r>
            <a:r>
              <a:rPr lang="zh-CN" sz="2000">
                <a:latin typeface="微软雅黑" panose="020B0503020204020204" charset="-122"/>
                <a:ea typeface="微软雅黑" panose="020B0503020204020204" charset="-122"/>
                <a:cs typeface="微软雅黑" panose="020B0503020204020204" charset="-122"/>
                <a:sym typeface="+mn-ea"/>
              </a:rPr>
              <a:t>的饱和</a:t>
            </a:r>
            <a:r>
              <a:rPr lang="en-US" sz="2000">
                <a:latin typeface="微软雅黑" panose="020B0503020204020204" charset="-122"/>
                <a:ea typeface="微软雅黑" panose="020B0503020204020204" charset="-122"/>
                <a:cs typeface="微软雅黑" panose="020B0503020204020204" charset="-122"/>
                <a:sym typeface="+mn-ea"/>
              </a:rPr>
              <a:t>Al(OH)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溶液中</a:t>
            </a:r>
            <a:r>
              <a:rPr lang="en-US" sz="2000" i="1">
                <a:latin typeface="微软雅黑" panose="020B0503020204020204" charset="-122"/>
                <a:ea typeface="微软雅黑" panose="020B0503020204020204" charset="-122"/>
                <a:cs typeface="微软雅黑" panose="020B0503020204020204" charset="-122"/>
                <a:sym typeface="+mn-ea"/>
              </a:rPr>
              <a:t>c</a:t>
            </a:r>
            <a:r>
              <a:rPr lang="en-US" sz="2000">
                <a:latin typeface="微软雅黑" panose="020B0503020204020204" charset="-122"/>
                <a:ea typeface="微软雅黑" panose="020B0503020204020204" charset="-122"/>
                <a:cs typeface="微软雅黑" panose="020B0503020204020204" charset="-122"/>
                <a:sym typeface="+mn-ea"/>
              </a:rPr>
              <a:t>(Al</a:t>
            </a:r>
            <a:r>
              <a:rPr lang="en-US" sz="2000" baseline="30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2" name="文本框 141"/>
          <p:cNvSpPr txBox="1"/>
          <p:nvPr/>
        </p:nvSpPr>
        <p:spPr>
          <a:xfrm>
            <a:off x="774700" y="99060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　沉淀溶解平衡的应用</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28650" y="1450975"/>
            <a:ext cx="10409555" cy="299656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沉淀的生成</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原理与应用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当</a:t>
            </a:r>
            <a:r>
              <a:rPr lang="en-US" sz="2000" b="0" i="1">
                <a:latin typeface="微软雅黑" panose="020B0503020204020204" charset="-122"/>
                <a:ea typeface="微软雅黑" panose="020B0503020204020204" charset="-122"/>
                <a:cs typeface="微软雅黑" panose="020B0503020204020204" charset="-122"/>
              </a:rPr>
              <a:t>Q</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难溶电解质的溶解平衡向左移动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生成沉淀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可利用生成沉淀来达到除去溶液中杂质离子的目的。</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方法</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调节</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法根据常见金属离子形成氢氧化物时开始沉淀和完全沉淀的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加入适当的物质调节溶液</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使杂质离子完全沉淀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过滤除去。</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735580" y="4675505"/>
            <a:ext cx="8890000" cy="147637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调节</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水解法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除杂实例</a:t>
            </a:r>
            <a:r>
              <a:rPr lang="en-US" sz="2000" b="0" u="wavy">
                <a:latin typeface="微软雅黑" panose="020B0503020204020204" charset="-122"/>
                <a:ea typeface="微软雅黑" panose="020B0503020204020204" charset="-122"/>
                <a:cs typeface="微软雅黑" panose="020B0503020204020204" charset="-122"/>
              </a:rPr>
              <a:t>Cu</a:t>
            </a:r>
            <a:r>
              <a:rPr lang="en-US" sz="2000" b="0" u="wavy" baseline="30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 </a:t>
            </a:r>
            <a:r>
              <a:rPr lang="en-US" sz="2000" b="0" u="wavy">
                <a:latin typeface="微软雅黑" panose="020B0503020204020204" charset="-122"/>
                <a:ea typeface="微软雅黑" panose="020B0503020204020204" charset="-122"/>
                <a:cs typeface="微软雅黑" panose="020B0503020204020204" charset="-122"/>
              </a:rPr>
              <a:t>(Fe</a:t>
            </a:r>
            <a:r>
              <a:rPr lang="en-US" sz="2000" b="0" u="wavy" baseline="30000">
                <a:latin typeface="微软雅黑" panose="020B0503020204020204" charset="-122"/>
                <a:ea typeface="微软雅黑" panose="020B0503020204020204" charset="-122"/>
                <a:cs typeface="微软雅黑" panose="020B0503020204020204" charset="-122"/>
              </a:rPr>
              <a:t>3+</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加入</a:t>
            </a:r>
            <a:r>
              <a:rPr lang="en-US" sz="2000" b="0" u="wavy">
                <a:latin typeface="微软雅黑" panose="020B0503020204020204" charset="-122"/>
                <a:ea typeface="微软雅黑" panose="020B0503020204020204" charset="-122"/>
                <a:cs typeface="微软雅黑" panose="020B0503020204020204" charset="-122"/>
              </a:rPr>
              <a:t>CuO</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Cu(</a:t>
            </a:r>
            <a:r>
              <a:rPr lang="en-US" sz="2000" b="0" u="wavy">
                <a:latin typeface="微软雅黑" panose="020B0503020204020204" charset="-122"/>
                <a:ea typeface="微软雅黑" panose="020B0503020204020204" charset="-122"/>
                <a:cs typeface="微软雅黑" panose="020B0503020204020204" charset="-122"/>
              </a:rPr>
              <a:t>OH)</a:t>
            </a:r>
            <a:r>
              <a:rPr lang="en-US" sz="2000" b="0" u="wavy" baseline="-25000">
                <a:latin typeface="微软雅黑" panose="020B0503020204020204" charset="-122"/>
                <a:ea typeface="微软雅黑" panose="020B0503020204020204" charset="-122"/>
                <a:cs typeface="微软雅黑" panose="020B0503020204020204" charset="-122"/>
              </a:rPr>
              <a:t>2</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CuCO</a:t>
            </a:r>
            <a:r>
              <a:rPr lang="en-US" sz="2000" b="0" u="wavy" baseline="-25000">
                <a:latin typeface="微软雅黑" panose="020B0503020204020204" charset="-122"/>
                <a:ea typeface="微软雅黑" panose="020B0503020204020204" charset="-122"/>
                <a:cs typeface="微软雅黑" panose="020B0503020204020204" charset="-122"/>
              </a:rPr>
              <a:t>3</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Cu</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OH)</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CO</a:t>
            </a:r>
            <a:r>
              <a:rPr lang="en-US" sz="2000" b="0" u="wavy" baseline="-25000">
                <a:latin typeface="微软雅黑" panose="020B0503020204020204" charset="-122"/>
                <a:ea typeface="微软雅黑" panose="020B0503020204020204" charset="-122"/>
                <a:cs typeface="微软雅黑" panose="020B0503020204020204" charset="-122"/>
              </a:rPr>
              <a:t>3</a:t>
            </a:r>
            <a:r>
              <a:rPr lang="en-US"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 Mg</a:t>
            </a:r>
            <a:r>
              <a:rPr lang="en-US" sz="2000" b="0" u="wavy" baseline="30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(Fe</a:t>
            </a:r>
            <a:r>
              <a:rPr lang="en-US" sz="2000" b="0" u="wavy" baseline="30000">
                <a:latin typeface="微软雅黑" panose="020B0503020204020204" charset="-122"/>
                <a:ea typeface="微软雅黑" panose="020B0503020204020204" charset="-122"/>
                <a:cs typeface="微软雅黑" panose="020B0503020204020204" charset="-122"/>
              </a:rPr>
              <a:t>3+</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加入</a:t>
            </a:r>
            <a:r>
              <a:rPr lang="en-US" sz="2000" b="0" u="wavy">
                <a:latin typeface="微软雅黑" panose="020B0503020204020204" charset="-122"/>
                <a:ea typeface="微软雅黑" panose="020B0503020204020204" charset="-122"/>
                <a:cs typeface="微软雅黑" panose="020B0503020204020204" charset="-122"/>
              </a:rPr>
              <a:t>MgO</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Mg(</a:t>
            </a:r>
            <a:r>
              <a:rPr lang="en-US" sz="2000" b="0" u="wavy">
                <a:latin typeface="微软雅黑" panose="020B0503020204020204" charset="-122"/>
                <a:ea typeface="微软雅黑" panose="020B0503020204020204" charset="-122"/>
                <a:cs typeface="微软雅黑" panose="020B0503020204020204" charset="-122"/>
              </a:rPr>
              <a:t>OH)</a:t>
            </a:r>
            <a:r>
              <a:rPr lang="en-US" sz="2000" b="0" u="wavy" baseline="-25000">
                <a:latin typeface="微软雅黑" panose="020B0503020204020204" charset="-122"/>
                <a:ea typeface="微软雅黑" panose="020B0503020204020204" charset="-122"/>
                <a:cs typeface="微软雅黑" panose="020B0503020204020204" charset="-122"/>
              </a:rPr>
              <a:t>2</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MgCO</a:t>
            </a:r>
            <a:r>
              <a:rPr lang="en-US" sz="2000" b="0" u="wavy" baseline="-25000">
                <a:latin typeface="微软雅黑" panose="020B0503020204020204" charset="-122"/>
                <a:ea typeface="微软雅黑" panose="020B0503020204020204" charset="-122"/>
                <a:cs typeface="微软雅黑" panose="020B0503020204020204" charset="-122"/>
              </a:rPr>
              <a:t>3</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Mg</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OH)</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CO</a:t>
            </a:r>
            <a:r>
              <a:rPr lang="en-US" sz="2000" b="0" u="wavy"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a:t>
            </a:r>
            <a:r>
              <a:rPr lang="en-US" b="0">
                <a:latin typeface="方正楷体_GBK" charset="0"/>
                <a:ea typeface="宋体" panose="02010600030101010101" pitchFamily="2" charset="-122"/>
                <a:cs typeface="Times New Roman" panose="02020603050405020304" charset="0"/>
              </a:rPr>
              <a:t> </a:t>
            </a:r>
            <a:endParaRPr lang="en-US" altLang="en-US" b="0">
              <a:latin typeface="方正楷体_GBK" charset="0"/>
              <a:ea typeface="宋体" panose="02010600030101010101" pitchFamily="2" charset="-122"/>
              <a:cs typeface="Times New Roman" panose="02020603050405020304" charset="0"/>
            </a:endParaRPr>
          </a:p>
        </p:txBody>
      </p:sp>
      <p:pic>
        <p:nvPicPr>
          <p:cNvPr id="276" name="image264.jpeg"/>
          <p:cNvPicPr>
            <a:picLocks noChangeAspect="1"/>
          </p:cNvPicPr>
          <p:nvPr>
            <p:custDataLst>
              <p:tags r:id="rId1"/>
            </p:custDataLst>
          </p:nvPr>
        </p:nvPicPr>
        <p:blipFill>
          <a:blip r:embed="rId2"/>
          <a:stretch>
            <a:fillRect/>
          </a:stretch>
        </p:blipFill>
        <p:spPr>
          <a:xfrm>
            <a:off x="774700" y="4852035"/>
            <a:ext cx="1755775" cy="538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824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2" name="文本框 141"/>
          <p:cNvSpPr txBox="1"/>
          <p:nvPr/>
        </p:nvSpPr>
        <p:spPr>
          <a:xfrm>
            <a:off x="720725" y="941705"/>
            <a:ext cx="10750550" cy="124904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加沉淀剂法如以</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S</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S</a:t>
            </a:r>
            <a:r>
              <a:rPr lang="zh-CN" sz="2000" b="0">
                <a:latin typeface="微软雅黑" panose="020B0503020204020204" charset="-122"/>
                <a:ea typeface="微软雅黑" panose="020B0503020204020204" charset="-122"/>
                <a:cs typeface="微软雅黑" panose="020B0503020204020204" charset="-122"/>
              </a:rPr>
              <a:t>等作沉淀剂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使</a:t>
            </a:r>
            <a:r>
              <a:rPr lang="en-US" sz="2000" b="0">
                <a:latin typeface="微软雅黑" panose="020B0503020204020204" charset="-122"/>
                <a:ea typeface="微软雅黑" panose="020B0503020204020204" charset="-122"/>
                <a:cs typeface="微软雅黑" panose="020B0503020204020204" charset="-122"/>
              </a:rPr>
              <a:t>Cu</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Hg</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等金属离子生成难溶的硫化物</a:t>
            </a:r>
            <a:r>
              <a:rPr lang="en-US" sz="2000" b="0">
                <a:latin typeface="微软雅黑" panose="020B0503020204020204" charset="-122"/>
                <a:ea typeface="微软雅黑" panose="020B0503020204020204" charset="-122"/>
                <a:cs typeface="微软雅黑" panose="020B0503020204020204" charset="-122"/>
              </a:rPr>
              <a:t>CuS</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HgS</a:t>
            </a:r>
            <a:r>
              <a:rPr lang="zh-CN" sz="2000" b="0">
                <a:latin typeface="微软雅黑" panose="020B0503020204020204" charset="-122"/>
                <a:ea typeface="微软雅黑" panose="020B0503020204020204" charset="-122"/>
                <a:cs typeface="微软雅黑" panose="020B0503020204020204" charset="-122"/>
              </a:rPr>
              <a:t>等沉淀。</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20725" y="1931035"/>
            <a:ext cx="10749915" cy="3465195"/>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沉淀的溶解</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酸溶解法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CaCO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溶于盐酸。</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盐溶解法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Mg(</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可溶于</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Cl</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3)</a:t>
            </a:r>
            <a:r>
              <a:rPr lang="zh-CN" sz="2000" b="0" u="wavy">
                <a:latin typeface="微软雅黑" panose="020B0503020204020204" charset="-122"/>
                <a:ea typeface="微软雅黑" panose="020B0503020204020204" charset="-122"/>
                <a:cs typeface="微软雅黑" panose="020B0503020204020204" charset="-122"/>
              </a:rPr>
              <a:t>配位溶解法</a:t>
            </a:r>
            <a:r>
              <a:rPr lang="en-US" sz="2000" b="0" u="wavy">
                <a:latin typeface="微软雅黑" panose="020B0503020204020204" charset="-122"/>
                <a:ea typeface="微软雅黑" panose="020B0503020204020204" charset="-122"/>
                <a:cs typeface="微软雅黑" panose="020B0503020204020204" charset="-122"/>
              </a:rPr>
              <a:t>:AgCl</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Ag</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CO</a:t>
            </a:r>
            <a:r>
              <a:rPr lang="en-US" sz="2000" b="0" u="wavy" baseline="-25000">
                <a:latin typeface="微软雅黑" panose="020B0503020204020204" charset="-122"/>
                <a:ea typeface="微软雅黑" panose="020B0503020204020204" charset="-122"/>
                <a:cs typeface="微软雅黑" panose="020B0503020204020204" charset="-122"/>
              </a:rPr>
              <a:t>3</a:t>
            </a:r>
            <a:r>
              <a:rPr lang="zh-CN" sz="2000" b="0" u="wavy">
                <a:latin typeface="微软雅黑" panose="020B0503020204020204" charset="-122"/>
                <a:ea typeface="微软雅黑" panose="020B0503020204020204" charset="-122"/>
                <a:cs typeface="微软雅黑" panose="020B0503020204020204" charset="-122"/>
              </a:rPr>
              <a:t>可溶于氨水</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形成银氨配离子</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氧化还原溶解法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有些金属化合物不溶于非氧化性酸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但能溶于氧化性酸。如可利用稀硝酸溶解</a:t>
            </a:r>
            <a:r>
              <a:rPr lang="en-US" sz="2000" b="0">
                <a:latin typeface="微软雅黑" panose="020B0503020204020204" charset="-122"/>
                <a:ea typeface="微软雅黑" panose="020B0503020204020204" charset="-122"/>
                <a:cs typeface="微软雅黑" panose="020B0503020204020204" charset="-122"/>
              </a:rPr>
              <a:t>CuS</a:t>
            </a:r>
            <a:r>
              <a:rPr lang="en-US" sz="2000" b="0">
                <a:latin typeface="微软雅黑" panose="020B0503020204020204" charset="-122"/>
                <a:ea typeface="微软雅黑" panose="020B0503020204020204" charset="-122"/>
                <a:cs typeface="微软雅黑" panose="020B0503020204020204" charset="-122"/>
              </a:rPr>
              <a:t>,HNO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S</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发生氧化还原反应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通过减小</a:t>
            </a:r>
            <a:r>
              <a:rPr lang="en-US" sz="2000" b="0" i="1">
                <a:latin typeface="微软雅黑" panose="020B0503020204020204" charset="-122"/>
                <a:ea typeface="微软雅黑" panose="020B0503020204020204" charset="-122"/>
                <a:cs typeface="微软雅黑" panose="020B0503020204020204" charset="-122"/>
              </a:rPr>
              <a:t>c</a:t>
            </a:r>
            <a:r>
              <a:rPr lang="en-US" sz="2000" b="0">
                <a:latin typeface="微软雅黑" panose="020B0503020204020204" charset="-122"/>
                <a:ea typeface="微软雅黑" panose="020B0503020204020204" charset="-122"/>
                <a:cs typeface="微软雅黑" panose="020B0503020204020204" charset="-122"/>
              </a:rPr>
              <a:t>(S</a:t>
            </a:r>
            <a:r>
              <a:rPr lang="en-US" sz="2000" b="0" baseline="30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而达到沉淀溶解的目的。</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2" name="文本框 141"/>
          <p:cNvSpPr txBox="1"/>
          <p:nvPr/>
        </p:nvSpPr>
        <p:spPr>
          <a:xfrm>
            <a:off x="625475" y="947420"/>
            <a:ext cx="11028045" cy="248158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沉淀的转化</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沉淀转化的特征一般来说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溶解度小的沉淀可以转化为溶解度更小的沉淀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两者溶解度相差越大转化越容易。在某些特殊情况下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控制反应的条件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也能使溶解能力相对较弱的物质转化为溶解能力相对较强的物质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以满足生产、生活中的具体需求。</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25475" y="3180080"/>
            <a:ext cx="11166475" cy="1014730"/>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如</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(BaSO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)=1.1×10</a:t>
            </a:r>
            <a:r>
              <a:rPr lang="en-US" sz="2000" b="0" baseline="30000">
                <a:latin typeface="微软雅黑" panose="020B0503020204020204" charset="-122"/>
                <a:ea typeface="微软雅黑" panose="020B0503020204020204" charset="-122"/>
                <a:cs typeface="微软雅黑" panose="020B0503020204020204" charset="-122"/>
              </a:rPr>
              <a:t>-10</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(BaCO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)=2.6×10</a:t>
            </a:r>
            <a:r>
              <a:rPr lang="en-US" sz="2000" b="0" baseline="30000">
                <a:latin typeface="微软雅黑" panose="020B0503020204020204" charset="-122"/>
                <a:ea typeface="微软雅黑" panose="020B0503020204020204" charset="-122"/>
                <a:cs typeface="微软雅黑" panose="020B0503020204020204" charset="-122"/>
              </a:rPr>
              <a:t>-9</a:t>
            </a:r>
            <a:r>
              <a:rPr lang="en-US" sz="2000" b="0">
                <a:latin typeface="微软雅黑" panose="020B0503020204020204" charset="-122"/>
                <a:ea typeface="微软雅黑" panose="020B0503020204020204" charset="-122"/>
                <a:cs typeface="微软雅黑" panose="020B0503020204020204" charset="-122"/>
              </a:rPr>
              <a:t>,BaSO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BaCO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的</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zh-CN" sz="2000" b="0">
                <a:latin typeface="微软雅黑" panose="020B0503020204020204" charset="-122"/>
                <a:ea typeface="微软雅黑" panose="020B0503020204020204" charset="-122"/>
                <a:cs typeface="微软雅黑" panose="020B0503020204020204" charset="-122"/>
              </a:rPr>
              <a:t>相差不大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可以相互转化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a:t>
            </a:r>
            <a:r>
              <a:rPr lang="en-US" sz="2000" b="0">
                <a:latin typeface="微软雅黑" panose="020B0503020204020204" charset="-122"/>
                <a:ea typeface="微软雅黑" panose="020B0503020204020204" charset="-122"/>
                <a:cs typeface="微软雅黑" panose="020B0503020204020204" charset="-122"/>
              </a:rPr>
              <a:t>BaSO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饱和溶液中加入高浓度的</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a:t>
            </a:r>
            <a:r>
              <a:rPr lang="en-US" sz="2000" b="0">
                <a:latin typeface="微软雅黑" panose="020B0503020204020204" charset="-122"/>
                <a:ea typeface="微软雅黑" panose="020B0503020204020204" charset="-122"/>
                <a:cs typeface="微软雅黑" panose="020B0503020204020204" charset="-122"/>
              </a:rPr>
              <a:t>,BaSO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可以转化成</a:t>
            </a:r>
            <a:r>
              <a:rPr lang="en-US" sz="2000" b="0">
                <a:latin typeface="微软雅黑" panose="020B0503020204020204" charset="-122"/>
                <a:ea typeface="微软雅黑" panose="020B0503020204020204" charset="-122"/>
                <a:cs typeface="微软雅黑" panose="020B0503020204020204" charset="-122"/>
              </a:rPr>
              <a:t>BaCO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TABLE_ENDDRAG_ORIGIN_RECT" val="716*155"/>
  <p:tag name="TABLE_ENDDRAG_RECT" val="95*97*716*155"/>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TABLE_ENDDRAG_ORIGIN_RECT" val="746*322"/>
  <p:tag name="TABLE_ENDDRAG_RECT" val="169*159*746*322"/>
</p:tagLst>
</file>

<file path=ppt/tags/tag105.xml><?xml version="1.0" encoding="utf-8"?>
<p:tagLst xmlns:p="http://schemas.openxmlformats.org/presentationml/2006/main">
  <p:tag name="TABLE_ENDDRAG_ORIGIN_RECT" val="786*374"/>
  <p:tag name="TABLE_ENDDRAG_RECT" val="109*96*786*374"/>
</p:tagLst>
</file>

<file path=ppt/tags/tag106.xml><?xml version="1.0" encoding="utf-8"?>
<p:tagLst xmlns:p="http://schemas.openxmlformats.org/presentationml/2006/main">
  <p:tag name="TABLE_ENDDRAG_ORIGIN_RECT" val="799*359"/>
  <p:tag name="TABLE_ENDDRAG_RECT" val="121*75*799*359"/>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TABLE_ENDDRAG_ORIGIN_RECT" val="368*133"/>
  <p:tag name="TABLE_ENDDRAG_RECT" val="229*168*368*133"/>
</p:tagLst>
</file>

<file path=ppt/tags/tag113.xml><?xml version="1.0" encoding="utf-8"?>
<p:tagLst xmlns:p="http://schemas.openxmlformats.org/presentationml/2006/main">
  <p:tag name="TABLE_ENDDRAG_ORIGIN_RECT" val="368*174"/>
  <p:tag name="TABLE_ENDDRAG_RECT" val="229*326*368*174"/>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TABLE_ENDDRAG_ORIGIN_RECT" val="613*234"/>
  <p:tag name="TABLE_ENDDRAG_RECT" val="227*225*613*234"/>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TABLE_ENDDRAG_ORIGIN_RECT" val="355*139"/>
  <p:tag name="TABLE_ENDDRAG_RECT" val="316*359*355*139"/>
</p:tagLst>
</file>

<file path=ppt/tags/tag124.xml><?xml version="1.0" encoding="utf-8"?>
<p:tagLst xmlns:p="http://schemas.openxmlformats.org/presentationml/2006/main">
  <p:tag name="TABLE_ENDDRAG_ORIGIN_RECT" val="560*171"/>
  <p:tag name="TABLE_ENDDRAG_RECT" val="237*164*560*171"/>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commondata" val="eyJoZGlkIjoiNDNhOTVmMWE0MzA4YWFmOTg0OTY0N2JlNWY4NjJiYzcifQ=="/>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TABLE_ENDDRAG_ORIGIN_RECT" val="697*251"/>
  <p:tag name="TABLE_ENDDRAG_RECT" val="91*200*697*251"/>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TABLE_ENDDRAG_ORIGIN_RECT" val="447*151"/>
  <p:tag name="TABLE_ENDDRAG_RECT" val="197*217*447*151"/>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TABLE_ENDDRAG_ORIGIN_RECT" val="548*260"/>
  <p:tag name="TABLE_ENDDRAG_RECT" val="70*174*548*261"/>
</p:tagLst>
</file>

<file path=ppt/tags/tag83.xml><?xml version="1.0" encoding="utf-8"?>
<p:tagLst xmlns:p="http://schemas.openxmlformats.org/presentationml/2006/main">
  <p:tag name="TABLE_ENDDRAG_ORIGIN_RECT" val="704*266"/>
  <p:tag name="TABLE_ENDDRAG_RECT" val="63*158*704*266"/>
</p:tagLst>
</file>

<file path=ppt/tags/tag84.xml><?xml version="1.0" encoding="utf-8"?>
<p:tagLst xmlns:p="http://schemas.openxmlformats.org/presentationml/2006/main">
  <p:tag name="TABLE_ENDDRAG_ORIGIN_RECT" val="694*331"/>
  <p:tag name="TABLE_ENDDRAG_RECT" val="244*106*694*331"/>
</p:tagLst>
</file>

<file path=ppt/tags/tag85.xml><?xml version="1.0" encoding="utf-8"?>
<p:tagLst xmlns:p="http://schemas.openxmlformats.org/presentationml/2006/main">
  <p:tag name="TABLE_ENDDRAG_ORIGIN_RECT" val="500*184"/>
  <p:tag name="TABLE_ENDDRAG_RECT" val="368*299*500*184"/>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TABLE_ENDDRAG_ORIGIN_RECT" val="477*174"/>
  <p:tag name="TABLE_ENDDRAG_RECT" val="250*135*477*174"/>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TABLE_ENDDRAG_ORIGIN_RECT" val="504*283"/>
  <p:tag name="TABLE_ENDDRAG_RECT" val="203*184*504*283"/>
</p:tagLst>
</file>

<file path=ppt/tags/tag91.xml><?xml version="1.0" encoding="utf-8"?>
<p:tagLst xmlns:p="http://schemas.openxmlformats.org/presentationml/2006/main">
  <p:tag name="TABLE_ENDDRAG_ORIGIN_RECT" val="505*371"/>
  <p:tag name="TABLE_ENDDRAG_RECT" val="173*86*505*371"/>
</p:tagLst>
</file>

<file path=ppt/tags/tag92.xml><?xml version="1.0" encoding="utf-8"?>
<p:tagLst xmlns:p="http://schemas.openxmlformats.org/presentationml/2006/main">
  <p:tag name="TABLE_ENDDRAG_ORIGIN_RECT" val="586*334"/>
  <p:tag name="TABLE_ENDDRAG_RECT" val="127*127*586*334"/>
</p:tagLst>
</file>

<file path=ppt/tags/tag93.xml><?xml version="1.0" encoding="utf-8"?>
<p:tagLst xmlns:p="http://schemas.openxmlformats.org/presentationml/2006/main">
  <p:tag name="TABLE_ENDDRAG_ORIGIN_RECT" val="481*166"/>
  <p:tag name="TABLE_ENDDRAG_RECT" val="185*232*481*166"/>
</p:tagLst>
</file>

<file path=ppt/tags/tag94.xml><?xml version="1.0" encoding="utf-8"?>
<p:tagLst xmlns:p="http://schemas.openxmlformats.org/presentationml/2006/main">
  <p:tag name="TABLE_ENDDRAG_ORIGIN_RECT" val="489*245"/>
  <p:tag name="TABLE_ENDDRAG_RECT" val="207*237*489*245"/>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34285</Words>
  <Application>WPS 演示</Application>
  <PresentationFormat>宽屏</PresentationFormat>
  <Paragraphs>2894</Paragraphs>
  <Slides>130</Slides>
  <Notes>1</Notes>
  <HiddenSlides>0</HiddenSlides>
  <MMClips>0</MMClips>
  <ScaleCrop>false</ScaleCrop>
  <HeadingPairs>
    <vt:vector size="6" baseType="variant">
      <vt:variant>
        <vt:lpstr>已用的字体</vt:lpstr>
      </vt:variant>
      <vt:variant>
        <vt:i4>29</vt:i4>
      </vt:variant>
      <vt:variant>
        <vt:lpstr>主题</vt:lpstr>
      </vt:variant>
      <vt:variant>
        <vt:i4>2</vt:i4>
      </vt:variant>
      <vt:variant>
        <vt:lpstr>幻灯片标题</vt:lpstr>
      </vt:variant>
      <vt:variant>
        <vt:i4>130</vt:i4>
      </vt:variant>
    </vt:vector>
  </HeadingPairs>
  <TitlesOfParts>
    <vt:vector size="161" baseType="lpstr">
      <vt:lpstr>Arial</vt:lpstr>
      <vt:lpstr>宋体</vt:lpstr>
      <vt:lpstr>Wingdings</vt:lpstr>
      <vt:lpstr>微软雅黑</vt:lpstr>
      <vt:lpstr>微软雅黑W10 Regular</vt:lpstr>
      <vt:lpstr>黑体</vt:lpstr>
      <vt:lpstr>思源宋体 CN Heavy</vt:lpstr>
      <vt:lpstr>思源宋体 CN</vt:lpstr>
      <vt:lpstr>Calibri</vt:lpstr>
      <vt:lpstr>微软雅黑W10 Bold</vt:lpstr>
      <vt:lpstr>NEU-BZ</vt:lpstr>
      <vt:lpstr>Times New Roman</vt:lpstr>
      <vt:lpstr>方正书宋_GBK</vt:lpstr>
      <vt:lpstr>方正黑体_GBK</vt:lpstr>
      <vt:lpstr>Arial Unicode MS</vt:lpstr>
      <vt:lpstr>NEU-F6</vt:lpstr>
      <vt:lpstr>方正楷体_GBK</vt:lpstr>
      <vt:lpstr>方正准圆_GBK</vt:lpstr>
      <vt:lpstr>方正兰亭中黑_GBK</vt:lpstr>
      <vt:lpstr>NEU-FZ</vt:lpstr>
      <vt:lpstr>方正仿宋_GBK</vt:lpstr>
      <vt:lpstr>方正细等线_GBK</vt:lpstr>
      <vt:lpstr>仿宋</vt:lpstr>
      <vt:lpstr>方正楷体_GBK</vt:lpstr>
      <vt:lpstr>方正书宋_GBK</vt:lpstr>
      <vt:lpstr>方正准圆_GBK</vt:lpstr>
      <vt:lpstr>方正兰亭中黑_GBK</vt:lpstr>
      <vt:lpstr>Segoe Print</vt:lpstr>
      <vt:lpstr>NEU-B6</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lishenmin</dc:creator>
  <cp:lastModifiedBy>l</cp:lastModifiedBy>
  <cp:revision>117</cp:revision>
  <dcterms:created xsi:type="dcterms:W3CDTF">2023-03-10T12:15:00Z</dcterms:created>
  <dcterms:modified xsi:type="dcterms:W3CDTF">2024-01-20T13:02:00Z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BBDCC5EE9ADE4FFD93659ED29087B6C8_13</vt:lpwstr>
  </property>
</Properties>
</file>